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29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-459432"/>
            <a:ext cx="9144000" cy="7317432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Impact" panose="020B0806030902050204" pitchFamily="34" charset="0"/>
                <a:cs typeface="Traditional Arabic" panose="02020603050405020304" pitchFamily="18" charset="-78"/>
              </a:rPr>
              <a:t>Муниципальное бюджетное дошкольное учреждение</a:t>
            </a:r>
            <a:br>
              <a:rPr lang="ru-RU" sz="1600" dirty="0">
                <a:solidFill>
                  <a:schemeClr val="bg1"/>
                </a:solidFill>
                <a:latin typeface="Impact" panose="020B0806030902050204" pitchFamily="34" charset="0"/>
                <a:cs typeface="Traditional Arabic" panose="02020603050405020304" pitchFamily="18" charset="-78"/>
              </a:rPr>
            </a:br>
            <a:r>
              <a:rPr lang="ru-RU" sz="1600" dirty="0">
                <a:solidFill>
                  <a:schemeClr val="bg1"/>
                </a:solidFill>
                <a:latin typeface="Impact" panose="020B0806030902050204" pitchFamily="34" charset="0"/>
                <a:cs typeface="Traditional Arabic" panose="02020603050405020304" pitchFamily="18" charset="-78"/>
              </a:rPr>
              <a:t>«Детский сад общеразвивающего вида с приоритетным осуществлением деятельности по художественно-эстетическому направлению развития воспитанников №32 «Пчёлка»</a:t>
            </a:r>
            <a:br>
              <a:rPr lang="ru-RU" sz="1600" dirty="0">
                <a:solidFill>
                  <a:schemeClr val="bg1"/>
                </a:solidFill>
                <a:latin typeface="Impact" panose="020B0806030902050204" pitchFamily="34" charset="0"/>
                <a:cs typeface="Traditional Arabic" panose="02020603050405020304" pitchFamily="18" charset="-78"/>
              </a:rPr>
            </a:br>
            <a:r>
              <a:rPr lang="ru-RU" sz="1600" dirty="0">
                <a:solidFill>
                  <a:schemeClr val="bg1"/>
                </a:solidFill>
                <a:latin typeface="Impact" panose="020B0806030902050204" pitchFamily="34" charset="0"/>
                <a:cs typeface="Traditional Arabic" panose="02020603050405020304" pitchFamily="18" charset="-78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Impact" panose="020B0806030902050204" pitchFamily="34" charset="0"/>
                <a:cs typeface="Traditional Arabic" panose="02020603050405020304" pitchFamily="18" charset="-78"/>
              </a:rPr>
            </a:br>
            <a:r>
              <a:rPr lang="ru-RU" sz="1600" dirty="0" smtClean="0">
                <a:solidFill>
                  <a:schemeClr val="bg1"/>
                </a:solidFill>
                <a:latin typeface="Impact" panose="020B0806030902050204" pitchFamily="34" charset="0"/>
                <a:cs typeface="Traditional Arabic" panose="02020603050405020304" pitchFamily="18" charset="-78"/>
              </a:rPr>
              <a:t/>
            </a:r>
            <a:br>
              <a:rPr lang="ru-RU" sz="1600" dirty="0" smtClean="0">
                <a:solidFill>
                  <a:schemeClr val="bg1"/>
                </a:solidFill>
                <a:latin typeface="Impact" panose="020B0806030902050204" pitchFamily="34" charset="0"/>
                <a:cs typeface="Traditional Arabic" panose="02020603050405020304" pitchFamily="18" charset="-78"/>
              </a:rPr>
            </a:br>
            <a:r>
              <a:rPr lang="ru-RU" sz="1600" dirty="0">
                <a:solidFill>
                  <a:schemeClr val="bg1"/>
                </a:solidFill>
                <a:latin typeface="Impact" panose="020B0806030902050204" pitchFamily="34" charset="0"/>
                <a:cs typeface="Traditional Arabic" panose="02020603050405020304" pitchFamily="18" charset="-78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Impact" panose="020B0806030902050204" pitchFamily="34" charset="0"/>
                <a:cs typeface="Traditional Arabic" panose="02020603050405020304" pitchFamily="18" charset="-78"/>
              </a:rPr>
            </a:br>
            <a:r>
              <a:rPr lang="ru-RU" sz="1600" dirty="0" smtClean="0">
                <a:solidFill>
                  <a:schemeClr val="bg1"/>
                </a:solidFill>
                <a:latin typeface="Impact" panose="020B0806030902050204" pitchFamily="34" charset="0"/>
                <a:cs typeface="Traditional Arabic" panose="02020603050405020304" pitchFamily="18" charset="-78"/>
              </a:rPr>
              <a:t/>
            </a:r>
            <a:br>
              <a:rPr lang="ru-RU" sz="1600" dirty="0" smtClean="0">
                <a:solidFill>
                  <a:schemeClr val="bg1"/>
                </a:solidFill>
                <a:latin typeface="Impact" panose="020B0806030902050204" pitchFamily="34" charset="0"/>
                <a:cs typeface="Traditional Arabic" panose="02020603050405020304" pitchFamily="18" charset="-78"/>
              </a:rPr>
            </a:br>
            <a:r>
              <a:rPr lang="ru-RU" sz="1600" dirty="0">
                <a:solidFill>
                  <a:schemeClr val="bg1"/>
                </a:solidFill>
                <a:latin typeface="Impact" panose="020B0806030902050204" pitchFamily="34" charset="0"/>
                <a:cs typeface="Traditional Arabic" panose="02020603050405020304" pitchFamily="18" charset="-78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Impact" panose="020B0806030902050204" pitchFamily="34" charset="0"/>
                <a:cs typeface="Traditional Arabic" panose="02020603050405020304" pitchFamily="18" charset="-78"/>
              </a:rPr>
            </a:br>
            <a:r>
              <a:rPr lang="ru-RU" sz="1600" dirty="0" smtClean="0">
                <a:solidFill>
                  <a:schemeClr val="bg1"/>
                </a:solidFill>
                <a:latin typeface="Impact" panose="020B0806030902050204" pitchFamily="34" charset="0"/>
                <a:cs typeface="Traditional Arabic" panose="02020603050405020304" pitchFamily="18" charset="-78"/>
              </a:rPr>
              <a:t/>
            </a:r>
            <a:br>
              <a:rPr lang="ru-RU" sz="1600" dirty="0" smtClean="0">
                <a:solidFill>
                  <a:schemeClr val="bg1"/>
                </a:solidFill>
                <a:latin typeface="Impact" panose="020B0806030902050204" pitchFamily="34" charset="0"/>
                <a:cs typeface="Traditional Arabic" panose="02020603050405020304" pitchFamily="18" charset="-78"/>
              </a:rPr>
            </a:br>
            <a:r>
              <a:rPr lang="ru-RU" sz="8800" dirty="0" smtClean="0">
                <a:solidFill>
                  <a:schemeClr val="bg1"/>
                </a:solidFill>
                <a:latin typeface="Impact" panose="020B0806030902050204" pitchFamily="34" charset="0"/>
                <a:cs typeface="Traditional Arabic" panose="02020603050405020304" pitchFamily="18" charset="-78"/>
              </a:rPr>
              <a:t>Животные Сибири</a:t>
            </a:r>
            <a:r>
              <a:rPr lang="ru-RU" sz="2000" dirty="0" smtClean="0">
                <a:solidFill>
                  <a:schemeClr val="bg1"/>
                </a:solidFill>
                <a:latin typeface="Impact" panose="020B0806030902050204" pitchFamily="34" charset="0"/>
                <a:cs typeface="Traditional Arabic" panose="02020603050405020304" pitchFamily="18" charset="-78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Impact" panose="020B0806030902050204" pitchFamily="34" charset="0"/>
                <a:cs typeface="Traditional Arabic" panose="02020603050405020304" pitchFamily="18" charset="-78"/>
              </a:rPr>
            </a:br>
            <a:r>
              <a:rPr lang="ru-RU" sz="2000" dirty="0" smtClean="0">
                <a:solidFill>
                  <a:schemeClr val="bg1"/>
                </a:solidFill>
                <a:latin typeface="Impact" panose="020B0806030902050204" pitchFamily="34" charset="0"/>
                <a:cs typeface="Traditional Arabic" panose="02020603050405020304" pitchFamily="18" charset="-78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Impact" panose="020B0806030902050204" pitchFamily="34" charset="0"/>
                <a:cs typeface="Traditional Arabic" panose="02020603050405020304" pitchFamily="18" charset="-78"/>
              </a:rPr>
            </a:br>
            <a:r>
              <a:rPr lang="ru-RU" sz="2000" dirty="0" smtClean="0">
                <a:solidFill>
                  <a:schemeClr val="bg1"/>
                </a:solidFill>
                <a:latin typeface="Impact" panose="020B0806030902050204" pitchFamily="34" charset="0"/>
                <a:cs typeface="Traditional Arabic" panose="02020603050405020304" pitchFamily="18" charset="-78"/>
              </a:rPr>
              <a:t>                                                                                                                 Выполнила: Матвеева О. А.</a:t>
            </a:r>
            <a:endParaRPr lang="ru-RU" sz="8800" dirty="0">
              <a:solidFill>
                <a:schemeClr val="bg1"/>
              </a:solidFill>
              <a:latin typeface="Impact" panose="020B0806030902050204" pitchFamily="34" charset="0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6492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0"/>
            <a:ext cx="8784976" cy="2204864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Impact" panose="020B0806030902050204" pitchFamily="34" charset="0"/>
              </a:rPr>
              <a:t>Песец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 — млекопитающий хищник в период зимней миграции встречается в Сибири, является обитателем районов лесотундры и тундры. Выделяется семь подвидов песца, что обусловлено очень частыми передвижениями этого животного, а также естественным смешением популяций. Небольшое по размерам хищное животное внешним видом напоминает лисицу. Средняя длина тела взрослой особи составляет 50-75 см, при весе не более 6-10 кг.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32856"/>
            <a:ext cx="762000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0"/>
            <a:ext cx="8784976" cy="2204864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Impact" panose="020B0806030902050204" pitchFamily="34" charset="0"/>
              </a:rPr>
              <a:t>Заяц – </a:t>
            </a:r>
            <a:r>
              <a:rPr lang="ru-RU" sz="2000" dirty="0" smtClean="0">
                <a:solidFill>
                  <a:srgbClr val="C00000"/>
                </a:solidFill>
                <a:latin typeface="Impact" panose="020B0806030902050204" pitchFamily="34" charset="0"/>
              </a:rPr>
              <a:t>беляк.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Ушастого беляка возможно увидеть в северных регионах России. По сравнению с прочими грызунами, заяц –беляк животное крупное (64 см), весят до 4,5 кг. Самки намного крупнее и сильнее самцов. Обитают они в основном в хвойных лесах. Зайцев можно встретить и рядом с домами, куда те приходят в надежде добыть пропитание. Живут они по одиночке. Окрас меняют в зависимости от времени года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.</a:t>
            </a:r>
            <a:endParaRPr lang="ru-RU" sz="1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06" y="2060848"/>
            <a:ext cx="7327188" cy="4514732"/>
          </a:xfrm>
        </p:spPr>
      </p:pic>
    </p:spTree>
    <p:extLst>
      <p:ext uri="{BB962C8B-B14F-4D97-AF65-F5344CB8AC3E}">
        <p14:creationId xmlns:p14="http://schemas.microsoft.com/office/powerpoint/2010/main" val="15554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0"/>
            <a:ext cx="8784976" cy="2204864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Impact" panose="020B0806030902050204" pitchFamily="34" charset="0"/>
              </a:rPr>
              <a:t>Бурый </a:t>
            </a:r>
            <a:r>
              <a:rPr lang="ru-RU" sz="2000" dirty="0" smtClean="0">
                <a:solidFill>
                  <a:srgbClr val="C00000"/>
                </a:solidFill>
                <a:latin typeface="Impact" panose="020B0806030902050204" pitchFamily="34" charset="0"/>
              </a:rPr>
              <a:t>медведь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Медведи – это самые крупные хищники западной Сибири. Они живут в труднопроходимых лесных массивах. Вес взрослого медведя достигает 130 кг. Внешне неповоротливый и косолапый мишка, способен быстро развивать скорость до 55 км в час. Питаются бурые медведи мясом, орехами и ягодами. Медведи хорошо ловят рыбу и любят проводить время на берегах водоёмов, где заодно не прочь искупать свой густой мех. На зиму они впадают в спячку.</a:t>
            </a:r>
            <a:b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</a:br>
            <a:endParaRPr lang="ru-RU" sz="1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46" y="2060848"/>
            <a:ext cx="784990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62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0"/>
            <a:ext cx="8784976" cy="2204864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Impact" panose="020B0806030902050204" pitchFamily="34" charset="0"/>
              </a:rPr>
              <a:t>Ушастый </a:t>
            </a:r>
            <a:r>
              <a:rPr lang="ru-RU" sz="2000" dirty="0" smtClean="0">
                <a:solidFill>
                  <a:srgbClr val="C00000"/>
                </a:solidFill>
                <a:latin typeface="Impact" panose="020B0806030902050204" pitchFamily="34" charset="0"/>
              </a:rPr>
              <a:t>ёж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Обитает такой ушастый ёжик на </a:t>
            </a:r>
            <a:r>
              <a:rPr lang="ru-RU" sz="1600" dirty="0" err="1">
                <a:solidFill>
                  <a:srgbClr val="002060"/>
                </a:solidFill>
                <a:latin typeface="Impact" panose="020B0806030902050204" pitchFamily="34" charset="0"/>
              </a:rPr>
              <a:t>юго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 – западе Сибири. Это самые древние млекопитающие на планете, их предки появились во времена динозавров. Отличается от обычного ежа крупными ушами и высокими лапками. Охотятся лишь ночью, а на зиму впадают в спячку. Питается такой ёж муравьями, пауками, гусеницами и яйцами птиц. В настоящее время численность этого животного чрезвычайно мало. За 50 лет ушастых ежей насчитали 5 особей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.</a:t>
            </a:r>
            <a:endParaRPr lang="ru-RU" sz="1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806237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47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8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88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72816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Impact" panose="020B0806030902050204" pitchFamily="34" charset="0"/>
              </a:rPr>
              <a:t>Белка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 — грызун, который обладает стройным и удлинённым телом, длинным и пушистым хвостом, длинными ушами. Зверёк не имеет защёчных мешков, отличается сильно сжатыми с боков резцами. Цвет шерсти изменяется в зависимости от места обитания и времени года. Северные виды имеют очень мягкий и густой мех. С наступлением зимы окрас приобретает серые оттенки. Сегодня отстреливать белок в России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запрещено.</a:t>
            </a:r>
            <a:endParaRPr lang="ru-RU" sz="1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62" y="1916832"/>
            <a:ext cx="6860676" cy="4553774"/>
          </a:xfrm>
        </p:spPr>
      </p:pic>
    </p:spTree>
    <p:extLst>
      <p:ext uri="{BB962C8B-B14F-4D97-AF65-F5344CB8AC3E}">
        <p14:creationId xmlns:p14="http://schemas.microsoft.com/office/powerpoint/2010/main" val="231573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7281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Impact" panose="020B0806030902050204" pitchFamily="34" charset="0"/>
              </a:rPr>
              <a:t>Волк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 -  крупный представитель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хищных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млекопитающих,  вес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составляет порядка 34-56 кг, но некоторые экземпляры имеют массу тела 75-79 кг. Самцы, как правило, тяжелее самок. Всё тело хищника покрывает длинная шерсть. В отличие от собаки, волки обладают менее развитой грудью и более длинными конечностями. При ходьбе зверь опирается исключительно на пальцы. Очень большие передние лапы не позволяют волку проваливаться в снег.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47" y="1844824"/>
            <a:ext cx="7465505" cy="4525963"/>
          </a:xfrm>
        </p:spPr>
      </p:pic>
    </p:spTree>
    <p:extLst>
      <p:ext uri="{BB962C8B-B14F-4D97-AF65-F5344CB8AC3E}">
        <p14:creationId xmlns:p14="http://schemas.microsoft.com/office/powerpoint/2010/main" val="235525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2088232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Impact" panose="020B0806030902050204" pitchFamily="34" charset="0"/>
              </a:rPr>
              <a:t>Горностай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 — млекопитающее из семейства Куньи обитает в субарктической, арктической и умеренной зонах, где отдаёт предпочтение лесостепным, таёжным и тундровым районам. Небольших размеров зверёк обладает длинным и продолговатым туловищем с небольшими лапками, высокой шеей и маленькими ушками. Размеры тела взрослого самца составляют 17-38 см, а средний вес такого животного не превышает 250-260 гр.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48880"/>
            <a:ext cx="76200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74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0"/>
            <a:ext cx="8784976" cy="177281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Impact" panose="020B0806030902050204" pitchFamily="34" charset="0"/>
              </a:rPr>
              <a:t>Кабан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 - парнокопытное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животное, населяющее преимущественно смешанные и широколиственные леса, является единственным представителем семейства Свиные на территории России. Кабаны по сравнению с домашними свиньями имеют меньшие размеры тела, обладают более крупными и мощными ногами, а также довольно продолговатой головой с острыми ушами и развитыми клыками. Длина тела взрослых особей достигает 180 см при весе 150-200 кг.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772816"/>
            <a:ext cx="6997820" cy="489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867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0"/>
            <a:ext cx="8784976" cy="191683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Impact" panose="020B0806030902050204" pitchFamily="34" charset="0"/>
              </a:rPr>
              <a:t>Лиса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 - хищное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животное из семейства Псовые получило распространение во всех климатических зонах, включая территорию Сибири. Лисица обладает весьма ценным, мягким и достаточно объёмным мехом в очень характерной для такого животного цветовой гамме: огненные и тёмные бурые тона, а также светлый охристо-жёлтый оттенок. Вес и размеры представителей разных видов могут заметно варьировать.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38" y="1916832"/>
            <a:ext cx="7022524" cy="466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97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0"/>
            <a:ext cx="8784976" cy="198884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Impact" panose="020B0806030902050204" pitchFamily="34" charset="0"/>
              </a:rPr>
              <a:t>Куница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 - зверь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средних размеров относится к категории </a:t>
            </a:r>
            <a:r>
              <a:rPr lang="ru-RU" sz="1600" dirty="0" err="1">
                <a:solidFill>
                  <a:srgbClr val="002060"/>
                </a:solidFill>
                <a:latin typeface="Impact" panose="020B0806030902050204" pitchFamily="34" charset="0"/>
              </a:rPr>
              <a:t>пальцеходящих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 хищников. Куница отличается острой мордочкой и короткими ушами, обладает длинным и стройным телом, а также довольно длинным хвостом. Окрас взрослой лесной куницы варьирует от жёлто-бурого цвета до темно-бурых оттенков с рыжевато-серым у корней подшёрстком. В области горла и на передней части груди присутствует рыжевато-жёлтое пятно.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60848"/>
            <a:ext cx="7620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68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0"/>
            <a:ext cx="8784976" cy="2420888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Impact" panose="020B0806030902050204" pitchFamily="34" charset="0"/>
              </a:rPr>
              <a:t>Лось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 — крупных размеров парнокопытное млекопитающее животное встречается преимущественно в лесных зонах. Учёными выделяется несколько подвидов лосей, а самые крупные животные с большими рогами принадлежат к восточно-сибирской разновидности. Средний вес взрослого самца варьирует в пределах 360-600 кг, при длине тела 300 см и высоте 230 см. У лосей имеется своеобразная холка, напоминающая, нос с горбинкой и свисающая губа.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76872"/>
            <a:ext cx="76200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01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0"/>
            <a:ext cx="8784976" cy="2204864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На территории страны встречается шесть видов оленя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.</a:t>
            </a:r>
            <a:b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Impact" panose="020B0806030902050204" pitchFamily="34" charset="0"/>
              </a:rPr>
              <a:t>Пятнистый олень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 – это довольно редкий вид парнокопытного млекопитающего, находящееся сегодня под угрозой полного исчезновения. Средняя длина тела взрослой особи составляет 90-118 см, при весе в пределах 80-150 кг и высоте 85-118 см. Стройного телосложения животное обладает очень ветвистыми рогами. Окраска оленя зимой отличается от летнего цвета.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66" y="1988840"/>
            <a:ext cx="718406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71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532</Words>
  <Application>Microsoft Office PowerPoint</Application>
  <PresentationFormat>Экран (4:3)</PresentationFormat>
  <Paragraphs>13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Муниципальное бюджетное дошкольное учреждение «Детский сад общеразвивающего вида с приоритетным осуществлением деятельности по художественно-эстетическому направлению развития воспитанников №32 «Пчёлка»       Животные Сибири                                                                                                                   Выполнила: Матвеева О. А.</vt:lpstr>
      <vt:lpstr>Белка — грызун, который обладает стройным и удлинённым телом, длинным и пушистым хвостом, длинными ушами. Зверёк не имеет защёчных мешков, отличается сильно сжатыми с боков резцами. Цвет шерсти изменяется в зависимости от места обитания и времени года. Северные виды имеют очень мягкий и густой мех. С наступлением зимы окрас приобретает серые оттенки. Сегодня отстреливать белок в России запрещено.</vt:lpstr>
      <vt:lpstr>Волк -  крупный представитель хищных млекопитающих,  вес составляет порядка 34-56 кг, но некоторые экземпляры имеют массу тела 75-79 кг. Самцы, как правило, тяжелее самок. Всё тело хищника покрывает длинная шерсть. В отличие от собаки, волки обладают менее развитой грудью и более длинными конечностями. При ходьбе зверь опирается исключительно на пальцы. Очень большие передние лапы не позволяют волку проваливаться в снег.</vt:lpstr>
      <vt:lpstr>Горностай — млекопитающее из семейства Куньи обитает в субарктической, арктической и умеренной зонах, где отдаёт предпочтение лесостепным, таёжным и тундровым районам. Небольших размеров зверёк обладает длинным и продолговатым туловищем с небольшими лапками, высокой шеей и маленькими ушками. Размеры тела взрослого самца составляют 17-38 см, а средний вес такого животного не превышает 250-260 гр.</vt:lpstr>
      <vt:lpstr>Кабан - парнокопытное животное, населяющее преимущественно смешанные и широколиственные леса, является единственным представителем семейства Свиные на территории России. Кабаны по сравнению с домашними свиньями имеют меньшие размеры тела, обладают более крупными и мощными ногами, а также довольно продолговатой головой с острыми ушами и развитыми клыками. Длина тела взрослых особей достигает 180 см при весе 150-200 кг.</vt:lpstr>
      <vt:lpstr>Лиса - хищное животное из семейства Псовые получило распространение во всех климатических зонах, включая территорию Сибири. Лисица обладает весьма ценным, мягким и достаточно объёмным мехом в очень характерной для такого животного цветовой гамме: огненные и тёмные бурые тона, а также светлый охристо-жёлтый оттенок. Вес и размеры представителей разных видов могут заметно варьировать.</vt:lpstr>
      <vt:lpstr>Куница - зверь средних размеров относится к категории пальцеходящих хищников. Куница отличается острой мордочкой и короткими ушами, обладает длинным и стройным телом, а также довольно длинным хвостом. Окрас взрослой лесной куницы варьирует от жёлто-бурого цвета до темно-бурых оттенков с рыжевато-серым у корней подшёрстком. В области горла и на передней части груди присутствует рыжевато-жёлтое пятно.</vt:lpstr>
      <vt:lpstr>Лось — крупных размеров парнокопытное млекопитающее животное встречается преимущественно в лесных зонах. Учёными выделяется несколько подвидов лосей, а самые крупные животные с большими рогами принадлежат к восточно-сибирской разновидности. Средний вес взрослого самца варьирует в пределах 360-600 кг, при длине тела 300 см и высоте 230 см. У лосей имеется своеобразная холка, напоминающая, нос с горбинкой и свисающая губа.</vt:lpstr>
      <vt:lpstr>На территории страны встречается шесть видов оленя.  Пятнистый олень – это довольно редкий вид парнокопытного млекопитающего, находящееся сегодня под угрозой полного исчезновения. Средняя длина тела взрослой особи составляет 90-118 см, при весе в пределах 80-150 кг и высоте 85-118 см. Стройного телосложения животное обладает очень ветвистыми рогами. Окраска оленя зимой отличается от летнего цвета.</vt:lpstr>
      <vt:lpstr>Песец — млекопитающий хищник в период зимней миграции встречается в Сибири, является обитателем районов лесотундры и тундры. Выделяется семь подвидов песца, что обусловлено очень частыми передвижениями этого животного, а также естественным смешением популяций. Небольшое по размерам хищное животное внешним видом напоминает лисицу. Средняя длина тела взрослой особи составляет 50-75 см, при весе не более 6-10 кг.</vt:lpstr>
      <vt:lpstr>Заяц – беляк.  Ушастого беляка возможно увидеть в северных регионах России. По сравнению с прочими грызунами, заяц –беляк животное крупное (64 см), весят до 4,5 кг. Самки намного крупнее и сильнее самцов. Обитают они в основном в хвойных лесах. Зайцев можно встретить и рядом с домами, куда те приходят в надежде добыть пропитание. Живут они по одиночке. Окрас меняют в зависимости от времени года.</vt:lpstr>
      <vt:lpstr>Бурый медведь  Медведи – это самые крупные хищники западной Сибири. Они живут в труднопроходимых лесных массивах. Вес взрослого медведя достигает 130 кг. Внешне неповоротливый и косолапый мишка, способен быстро развивать скорость до 55 км в час. Питаются бурые медведи мясом, орехами и ягодами. Медведи хорошо ловят рыбу и любят проводить время на берегах водоёмов, где заодно не прочь искупать свой густой мех. На зиму они впадают в спячку. </vt:lpstr>
      <vt:lpstr>Ушастый ёж  Обитает такой ушастый ёжик на юго – западе Сибири. Это самые древние млекопитающие на планете, их предки появились во времена динозавров. Отличается от обычного ежа крупными ушами и высокими лапками. Охотятся лишь ночью, а на зиму впадают в спячку. Питается такой ёж муравьями, пауками, гусеницами и яйцами птиц. В настоящее время численность этого животного чрезвычайно мало. За 50 лет ушастых ежей насчитали 5 особей.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Животные Сибири                                                                                                                   Выполнила: Матвеева О. А.</dc:title>
  <dc:creator>Евгения</dc:creator>
  <cp:lastModifiedBy>Евгения</cp:lastModifiedBy>
  <cp:revision>9</cp:revision>
  <dcterms:created xsi:type="dcterms:W3CDTF">2019-12-07T17:06:39Z</dcterms:created>
  <dcterms:modified xsi:type="dcterms:W3CDTF">2019-12-07T18:24:29Z</dcterms:modified>
</cp:coreProperties>
</file>