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62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693" autoAdjust="0"/>
    <p:restoredTop sz="94660"/>
  </p:normalViewPr>
  <p:slideViewPr>
    <p:cSldViewPr>
      <p:cViewPr varScale="1">
        <p:scale>
          <a:sx n="86" d="100"/>
          <a:sy n="86" d="100"/>
        </p:scale>
        <p:origin x="-13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vpavliy\Desktop\2909135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58250" cy="657225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5720" y="1000108"/>
            <a:ext cx="8358246" cy="3643330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Propisi" pitchFamily="2" charset="0"/>
              </a:rPr>
              <a:t>Неделя здоровья </a:t>
            </a:r>
            <a:br>
              <a:rPr lang="ru-RU" sz="7200" b="1" dirty="0" smtClean="0">
                <a:solidFill>
                  <a:srgbClr val="C00000"/>
                </a:solidFill>
                <a:latin typeface="Propisi" pitchFamily="2" charset="0"/>
              </a:rPr>
            </a:br>
            <a:r>
              <a:rPr lang="ru-RU" sz="7200" b="1" dirty="0" smtClean="0">
                <a:solidFill>
                  <a:srgbClr val="C00000"/>
                </a:solidFill>
                <a:latin typeface="Propisi" pitchFamily="2" charset="0"/>
              </a:rPr>
              <a:t>в старшей группе №</a:t>
            </a:r>
            <a:r>
              <a:rPr lang="ru-RU" sz="7200" b="1" dirty="0" smtClean="0">
                <a:solidFill>
                  <a:srgbClr val="C00000"/>
                </a:solidFill>
                <a:latin typeface="Propisi" pitchFamily="2" charset="0"/>
              </a:rPr>
              <a:t>6</a:t>
            </a:r>
            <a:br>
              <a:rPr lang="ru-RU" sz="7200" b="1" dirty="0" smtClean="0">
                <a:solidFill>
                  <a:srgbClr val="C00000"/>
                </a:solidFill>
                <a:latin typeface="Propisi" pitchFamily="2" charset="0"/>
              </a:rPr>
            </a:br>
            <a:r>
              <a:rPr lang="ru-RU" sz="7200" b="1" dirty="0" smtClean="0">
                <a:solidFill>
                  <a:srgbClr val="C00000"/>
                </a:solidFill>
                <a:latin typeface="Propisi" pitchFamily="2" charset="0"/>
              </a:rPr>
              <a:t/>
            </a:r>
            <a:br>
              <a:rPr lang="ru-RU" sz="7200" b="1" dirty="0" smtClean="0">
                <a:solidFill>
                  <a:srgbClr val="C00000"/>
                </a:solidFill>
                <a:latin typeface="Propisi" pitchFamily="2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Propisi" pitchFamily="2" charset="0"/>
              </a:rPr>
              <a:t>Подготовила воспитатель Денисова М.В.</a:t>
            </a:r>
            <a:endParaRPr lang="ru-RU" sz="3600" b="1" dirty="0">
              <a:solidFill>
                <a:srgbClr val="C00000"/>
              </a:solidFill>
              <a:latin typeface="Propisi" pitchFamily="2" charset="0"/>
            </a:endParaRPr>
          </a:p>
        </p:txBody>
      </p:sp>
      <p:pic>
        <p:nvPicPr>
          <p:cNvPr id="3075" name="Picture 3" descr="C:\Users\Evpavliy\Desktop\clipart_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2862263" cy="304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vpavliy\Desktop\2909135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62026" cy="6500858"/>
          </a:xfrm>
          <a:prstGeom prst="rect">
            <a:avLst/>
          </a:prstGeom>
          <a:noFill/>
        </p:spPr>
      </p:pic>
      <p:pic>
        <p:nvPicPr>
          <p:cNvPr id="5123" name="Picture 3" descr="C:\Users\Evpavliy\Desktop\детсад3\20161101_085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214686"/>
            <a:ext cx="4857784" cy="3429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3000396"/>
          </a:xfrm>
        </p:spPr>
        <p:txBody>
          <a:bodyPr>
            <a:normAutofit fontScale="90000"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  <a:latin typeface="Propisi" pitchFamily="2" charset="0"/>
              </a:rPr>
              <a:t>Занятие»» Какие мы внутри» .</a:t>
            </a:r>
            <a:br>
              <a:rPr lang="ru-RU" sz="4000" b="1" u="sng" dirty="0" smtClean="0">
                <a:solidFill>
                  <a:srgbClr val="C00000"/>
                </a:solidFill>
                <a:latin typeface="Propisi" pitchFamily="2" charset="0"/>
              </a:rPr>
            </a:br>
            <a:r>
              <a:rPr lang="ru-RU" sz="4000" b="1" u="sng" dirty="0" smtClean="0">
                <a:solidFill>
                  <a:srgbClr val="C00000"/>
                </a:solidFill>
                <a:latin typeface="Propisi" pitchFamily="2" charset="0"/>
              </a:rPr>
              <a:t>Цель:</a:t>
            </a:r>
            <a:r>
              <a:rPr lang="ru-RU" b="1" cap="all" dirty="0" smtClean="0">
                <a:latin typeface="Propisi" pitchFamily="2" charset="0"/>
              </a:rPr>
              <a:t/>
            </a:r>
            <a:br>
              <a:rPr lang="ru-RU" b="1" cap="all" dirty="0" smtClean="0">
                <a:latin typeface="Propisi" pitchFamily="2" charset="0"/>
              </a:rPr>
            </a:br>
            <a:r>
              <a:rPr lang="ru-RU" sz="3100" dirty="0" smtClean="0">
                <a:latin typeface="Monotype Corsiva" pitchFamily="66" charset="0"/>
              </a:rPr>
              <a:t> </a:t>
            </a:r>
            <a:r>
              <a:rPr lang="ru-RU" sz="3100" b="1" dirty="0" smtClean="0">
                <a:latin typeface="Propisi" pitchFamily="2" charset="0"/>
              </a:rPr>
              <a:t>Познакомить детей с основными органами человеческого организма (мозг, сердце, легкие, желудок), их названиями, расположением и функциями.</a:t>
            </a:r>
            <a:br>
              <a:rPr lang="ru-RU" sz="3100" b="1" dirty="0" smtClean="0">
                <a:latin typeface="Propisi" pitchFamily="2" charset="0"/>
              </a:rPr>
            </a:br>
            <a:r>
              <a:rPr lang="ru-RU" sz="3100" b="1" dirty="0" smtClean="0">
                <a:latin typeface="Propisi" pitchFamily="2" charset="0"/>
              </a:rPr>
              <a:t>Воспитывать стремление вести здоровый образ жизни</a:t>
            </a:r>
            <a:r>
              <a:rPr lang="ru-RU" b="1" dirty="0" smtClean="0">
                <a:latin typeface="Propisi" pitchFamily="2" charset="0"/>
              </a:rPr>
              <a:t>.</a:t>
            </a:r>
            <a:endParaRPr lang="ru-RU" b="1" dirty="0">
              <a:latin typeface="Propisi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vpavliy\Desktop\2909135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858312" cy="65008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3357586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  <a:latin typeface="Propisi" pitchFamily="2" charset="0"/>
              </a:rPr>
              <a:t>Лепка «Витаминный салат»</a:t>
            </a:r>
            <a:r>
              <a:rPr lang="ru-RU" sz="3600" dirty="0" smtClean="0">
                <a:latin typeface="Propisi" pitchFamily="2" charset="0"/>
              </a:rPr>
              <a:t/>
            </a:r>
            <a:br>
              <a:rPr lang="ru-RU" sz="3600" dirty="0" smtClean="0">
                <a:latin typeface="Propisi" pitchFamily="2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Propisi" pitchFamily="2" charset="0"/>
              </a:rPr>
              <a:t>Цель</a:t>
            </a:r>
            <a:r>
              <a:rPr lang="ru-RU" sz="3600" b="1" dirty="0" smtClean="0">
                <a:latin typeface="Propisi" pitchFamily="2" charset="0"/>
              </a:rPr>
              <a:t>: расширить представление об овощах и фруктах, об их пользе. Закрепить представления о значении свежих плодов для здоровья людей; учить делать витаминный салат; продолжать вызывать у детей интерес к лепке; вызвать желание заботиться о своем здоровье. </a:t>
            </a:r>
            <a:endParaRPr lang="ru-RU" sz="3600" b="1" dirty="0">
              <a:latin typeface="Propisi" pitchFamily="2" charset="0"/>
            </a:endParaRPr>
          </a:p>
        </p:txBody>
      </p:sp>
      <p:pic>
        <p:nvPicPr>
          <p:cNvPr id="6147" name="Picture 3" descr="C:\Users\Evpavliy\Desktop\детсад3\20161020_092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589735"/>
            <a:ext cx="3786214" cy="2839661"/>
          </a:xfrm>
          <a:prstGeom prst="rect">
            <a:avLst/>
          </a:prstGeom>
          <a:noFill/>
        </p:spPr>
      </p:pic>
      <p:pic>
        <p:nvPicPr>
          <p:cNvPr id="6148" name="Picture 4" descr="C:\Users\Evpavliy\Desktop\детсад3\20161020_092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876"/>
            <a:ext cx="3929090" cy="2946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vpavliy\Desktop\2909135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</p:spPr>
      </p:pic>
      <p:pic>
        <p:nvPicPr>
          <p:cNvPr id="9219" name="Picture 3" descr="C:\Users\Evpavliy\Desktop\детсад3\20161011_091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2928934"/>
            <a:ext cx="4571998" cy="3428999"/>
          </a:xfrm>
          <a:prstGeom prst="rect">
            <a:avLst/>
          </a:prstGeom>
          <a:noFill/>
        </p:spPr>
      </p:pic>
      <p:pic>
        <p:nvPicPr>
          <p:cNvPr id="9220" name="Picture 4" descr="C:\Users\Evpavliy\Desktop\детсад3\20161011_091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214554"/>
            <a:ext cx="4071934" cy="30539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2928958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Propisi" pitchFamily="2" charset="0"/>
              </a:rPr>
              <a:t>Занятие «Спорт –это здоровье»</a:t>
            </a:r>
            <a:r>
              <a:rPr lang="ru-RU" sz="2800" b="1" dirty="0" smtClean="0">
                <a:latin typeface="Propisi" pitchFamily="2" charset="0"/>
              </a:rPr>
              <a:t/>
            </a:r>
            <a:br>
              <a:rPr lang="ru-RU" sz="2800" b="1" dirty="0" smtClean="0">
                <a:latin typeface="Propisi" pitchFamily="2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Propisi" pitchFamily="2" charset="0"/>
              </a:rPr>
              <a:t>Цель: </a:t>
            </a:r>
            <a:r>
              <a:rPr lang="ru-RU" sz="2800" b="1" dirty="0" smtClean="0">
                <a:latin typeface="Propisi" pitchFamily="2" charset="0"/>
              </a:rPr>
              <a:t>Закрепить знания о различных видах спорта; учить пантомимой изображать знакомые виды спорта; развивать интерес к различным видам спорта, желание заниматься спортом.</a:t>
            </a:r>
            <a:endParaRPr lang="ru-RU" sz="2800" b="1" dirty="0">
              <a:latin typeface="Propisi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vpavliy\Desktop\2909135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58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Propisi" pitchFamily="2" charset="0"/>
              </a:rPr>
              <a:t>Беседа «полезно-вредно» с элементами игры.</a:t>
            </a:r>
            <a:r>
              <a:rPr lang="ru-RU" sz="3600" b="1" u="sng" dirty="0" smtClean="0">
                <a:solidFill>
                  <a:srgbClr val="C00000"/>
                </a:solidFill>
                <a:latin typeface="Propisi" pitchFamily="2" charset="0"/>
              </a:rPr>
              <a:t/>
            </a:r>
            <a:br>
              <a:rPr lang="ru-RU" sz="3600" b="1" u="sng" dirty="0" smtClean="0">
                <a:solidFill>
                  <a:srgbClr val="C00000"/>
                </a:solidFill>
                <a:latin typeface="Propisi" pitchFamily="2" charset="0"/>
              </a:rPr>
            </a:br>
            <a:r>
              <a:rPr lang="ru-RU" sz="3600" b="1" u="sng" dirty="0" smtClean="0">
                <a:solidFill>
                  <a:srgbClr val="C00000"/>
                </a:solidFill>
                <a:latin typeface="Propisi" pitchFamily="2" charset="0"/>
              </a:rPr>
              <a:t/>
            </a:r>
            <a:br>
              <a:rPr lang="ru-RU" sz="3600" b="1" u="sng" dirty="0" smtClean="0">
                <a:solidFill>
                  <a:srgbClr val="C00000"/>
                </a:solidFill>
                <a:latin typeface="Propisi" pitchFamily="2" charset="0"/>
              </a:rPr>
            </a:br>
            <a:r>
              <a:rPr lang="ru-RU" sz="3600" b="1" u="sng" dirty="0" smtClean="0">
                <a:solidFill>
                  <a:srgbClr val="C00000"/>
                </a:solidFill>
                <a:latin typeface="Propisi" pitchFamily="2" charset="0"/>
              </a:rPr>
              <a:t>Цель:</a:t>
            </a:r>
            <a:r>
              <a:rPr lang="ru-RU" sz="3600" dirty="0" smtClean="0"/>
              <a:t> </a:t>
            </a:r>
            <a:r>
              <a:rPr lang="ru-RU" sz="3600" b="1" dirty="0" smtClean="0">
                <a:latin typeface="Propisi" pitchFamily="2" charset="0"/>
              </a:rPr>
              <a:t>продолжать учить детей бережно относиться к своему здоровью, осознанно относиться к своему питанию, расширять знания о полезной и вредной пище.</a:t>
            </a:r>
            <a:r>
              <a:rPr lang="ru-RU" sz="3600" b="1" u="sng" dirty="0" smtClean="0">
                <a:solidFill>
                  <a:srgbClr val="C00000"/>
                </a:solidFill>
                <a:latin typeface="Propisi" pitchFamily="2" charset="0"/>
              </a:rPr>
              <a:t/>
            </a:r>
            <a:br>
              <a:rPr lang="ru-RU" sz="3600" b="1" u="sng" dirty="0" smtClean="0">
                <a:solidFill>
                  <a:srgbClr val="C00000"/>
                </a:solidFill>
                <a:latin typeface="Propisi" pitchFamily="2" charset="0"/>
              </a:rPr>
            </a:br>
            <a:endParaRPr lang="ru-RU" sz="3600" b="1" u="sng" dirty="0">
              <a:solidFill>
                <a:srgbClr val="C00000"/>
              </a:solidFill>
              <a:latin typeface="Propisi" pitchFamily="2" charset="0"/>
            </a:endParaRPr>
          </a:p>
        </p:txBody>
      </p:sp>
      <p:pic>
        <p:nvPicPr>
          <p:cNvPr id="10243" name="Picture 3" descr="C:\Users\Evpavliy\Desktop\детсад3\20161011_090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00372"/>
            <a:ext cx="4619625" cy="3464719"/>
          </a:xfrm>
          <a:prstGeom prst="rect">
            <a:avLst/>
          </a:prstGeom>
          <a:noFill/>
        </p:spPr>
      </p:pic>
      <p:pic>
        <p:nvPicPr>
          <p:cNvPr id="10244" name="Picture 4" descr="C:\Users\Evpavliy\Desktop\детсад3\20161011_090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928934"/>
            <a:ext cx="4190997" cy="3143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vpavliy\Desktop\2909135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1"/>
            <a:ext cx="8868518" cy="64294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Propisi" pitchFamily="2" charset="0"/>
              </a:rPr>
              <a:t>Развлечение на улице «В здоровом теле – здоровый дух».</a:t>
            </a:r>
            <a:endParaRPr lang="ru-RU" b="1" u="sng" dirty="0">
              <a:solidFill>
                <a:srgbClr val="C00000"/>
              </a:solidFill>
              <a:latin typeface="Propisi" pitchFamily="2" charset="0"/>
            </a:endParaRPr>
          </a:p>
        </p:txBody>
      </p:sp>
      <p:pic>
        <p:nvPicPr>
          <p:cNvPr id="8195" name="Picture 3" descr="C:\Users\Evpavliy\Desktop\детсад3\20161011_110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736"/>
            <a:ext cx="3619492" cy="2714619"/>
          </a:xfrm>
          <a:prstGeom prst="rect">
            <a:avLst/>
          </a:prstGeom>
          <a:noFill/>
        </p:spPr>
      </p:pic>
      <p:pic>
        <p:nvPicPr>
          <p:cNvPr id="8196" name="Picture 4" descr="C:\Users\Evpavliy\Desktop\детсад3\20161011_111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00174"/>
            <a:ext cx="3714744" cy="2786058"/>
          </a:xfrm>
          <a:prstGeom prst="rect">
            <a:avLst/>
          </a:prstGeom>
          <a:noFill/>
        </p:spPr>
      </p:pic>
      <p:pic>
        <p:nvPicPr>
          <p:cNvPr id="8197" name="Picture 5" descr="C:\Users\Evpavliy\Desktop\детсад3\20161011_112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3643313"/>
            <a:ext cx="3857652" cy="2893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C:\Users\Evpavliy\Desktop\290913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58287" cy="63580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357322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Propisi" pitchFamily="2" charset="0"/>
              </a:rPr>
              <a:t>Развлечение «давайте расти здоровыми»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1" name="Picture 3" descr="C:\Users\Evpavliy\Desktop\детсад3\20161014_104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3905277" cy="2928958"/>
          </a:xfrm>
          <a:prstGeom prst="rect">
            <a:avLst/>
          </a:prstGeom>
          <a:noFill/>
        </p:spPr>
      </p:pic>
      <p:pic>
        <p:nvPicPr>
          <p:cNvPr id="7172" name="Picture 4" descr="C:\Users\Evpavliy\Desktop\детсад3\20161014_104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71810"/>
            <a:ext cx="3905245" cy="2928934"/>
          </a:xfrm>
          <a:prstGeom prst="rect">
            <a:avLst/>
          </a:prstGeom>
          <a:noFill/>
        </p:spPr>
      </p:pic>
      <p:pic>
        <p:nvPicPr>
          <p:cNvPr id="7174" name="Picture 6" descr="C:\Users\Evpavliy\Desktop\в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500438"/>
            <a:ext cx="2062938" cy="3071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Evpavliy\Desktop\290913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858294" cy="6435480"/>
          </a:xfrm>
          <a:prstGeom prst="rect">
            <a:avLst/>
          </a:prstGeom>
          <a:noFill/>
        </p:spPr>
      </p:pic>
      <p:pic>
        <p:nvPicPr>
          <p:cNvPr id="11267" name="Picture 3" descr="C:\Users\Evpavliy\Desktop\детсад3\20161107_1051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19782"/>
            <a:ext cx="2643206" cy="19824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Propisi" pitchFamily="2" charset="0"/>
              </a:rPr>
              <a:t>Оформление плаката «Мы за здоровый образ жизни»</a:t>
            </a:r>
            <a:endParaRPr lang="ru-RU" b="1" dirty="0">
              <a:solidFill>
                <a:srgbClr val="C00000"/>
              </a:solidFill>
              <a:latin typeface="Propisi" pitchFamily="2" charset="0"/>
            </a:endParaRPr>
          </a:p>
        </p:txBody>
      </p:sp>
      <p:pic>
        <p:nvPicPr>
          <p:cNvPr id="11269" name="Picture 5" descr="C:\Users\Evpavliy\Desktop\детсад3\20161107_105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571612"/>
            <a:ext cx="2143140" cy="2857520"/>
          </a:xfrm>
          <a:prstGeom prst="rect">
            <a:avLst/>
          </a:prstGeom>
          <a:noFill/>
        </p:spPr>
      </p:pic>
      <p:pic>
        <p:nvPicPr>
          <p:cNvPr id="11270" name="Picture 6" descr="C:\Users\Evpavliy\Desktop\детсад3\20161107_105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785794"/>
            <a:ext cx="2000264" cy="2667019"/>
          </a:xfrm>
          <a:prstGeom prst="rect">
            <a:avLst/>
          </a:prstGeom>
          <a:noFill/>
        </p:spPr>
      </p:pic>
      <p:pic>
        <p:nvPicPr>
          <p:cNvPr id="11271" name="Picture 7" descr="C:\Users\Evpavliy\Desktop\детсад3\20161107_1052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643314"/>
            <a:ext cx="1660934" cy="2214578"/>
          </a:xfrm>
          <a:prstGeom prst="rect">
            <a:avLst/>
          </a:prstGeom>
          <a:noFill/>
        </p:spPr>
      </p:pic>
      <p:pic>
        <p:nvPicPr>
          <p:cNvPr id="11272" name="Picture 8" descr="C:\Users\Evpavliy\Desktop\детсад3\20161107_1053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3000372"/>
            <a:ext cx="2571750" cy="3429000"/>
          </a:xfrm>
          <a:prstGeom prst="rect">
            <a:avLst/>
          </a:prstGeom>
          <a:noFill/>
        </p:spPr>
      </p:pic>
      <p:pic>
        <p:nvPicPr>
          <p:cNvPr id="11273" name="Picture 9" descr="C:\Users\Evpavliy\Desktop\детсад3\20161107_1052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4429132"/>
            <a:ext cx="2857520" cy="2143140"/>
          </a:xfrm>
          <a:prstGeom prst="rect">
            <a:avLst/>
          </a:prstGeom>
          <a:noFill/>
        </p:spPr>
      </p:pic>
      <p:pic>
        <p:nvPicPr>
          <p:cNvPr id="11278" name="Picture 14" descr="Картинки по запросу спортивный инвентарь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5278045"/>
            <a:ext cx="3376611" cy="1579955"/>
          </a:xfrm>
          <a:prstGeom prst="rect">
            <a:avLst/>
          </a:prstGeom>
          <a:noFill/>
        </p:spPr>
      </p:pic>
      <p:pic>
        <p:nvPicPr>
          <p:cNvPr id="11279" name="Picture 15" descr="C:\Users\Evpavliy\Desktop\116418536_6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2396" y="4643446"/>
            <a:ext cx="1471606" cy="1981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vpavliy\Desktop\2909135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79" y="142852"/>
            <a:ext cx="8836777" cy="6549276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rot="10800000" flipV="1">
            <a:off x="457200" y="428604"/>
            <a:ext cx="8229600" cy="35719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Propisi" pitchFamily="2" charset="0"/>
              </a:rPr>
              <a:t>Цель: Формировать представление  у дошкольников о здоровом образе жизни, умение заботиться о своем здоровье.</a:t>
            </a:r>
            <a:endParaRPr lang="ru-RU" b="1" dirty="0">
              <a:latin typeface="Propisi" pitchFamily="2" charset="0"/>
            </a:endParaRPr>
          </a:p>
        </p:txBody>
      </p:sp>
      <p:pic>
        <p:nvPicPr>
          <p:cNvPr id="4102" name="Picture 6" descr="C:\Users\Evpavliy\Desktop\0_8d382_8cd192f3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786058"/>
            <a:ext cx="2148393" cy="3199071"/>
          </a:xfrm>
          <a:prstGeom prst="rect">
            <a:avLst/>
          </a:prstGeom>
          <a:noFill/>
        </p:spPr>
      </p:pic>
      <p:pic>
        <p:nvPicPr>
          <p:cNvPr id="4103" name="Picture 7" descr="C:\Users\Evpavliy\Desktop\dc701436b9b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5429264"/>
            <a:ext cx="828650" cy="830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3" name="Picture 1" descr="C:\Users\Evpavliy\Desktop\29091359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711" r="2711"/>
          <a:stretch>
            <a:fillRect/>
          </a:stretch>
        </p:blipFill>
        <p:spPr bwMode="auto">
          <a:xfrm>
            <a:off x="142844" y="0"/>
            <a:ext cx="8786874" cy="6572296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57158" y="428604"/>
            <a:ext cx="8429684" cy="6000792"/>
          </a:xfrm>
        </p:spPr>
        <p:txBody>
          <a:bodyPr>
            <a:normAutofit fontScale="47500" lnSpcReduction="20000"/>
          </a:bodyPr>
          <a:lstStyle/>
          <a:p>
            <a:r>
              <a:rPr lang="ru-RU" sz="5900" b="1" dirty="0" smtClean="0">
                <a:latin typeface="Propisi" pitchFamily="2" charset="0"/>
              </a:rPr>
              <a:t>Задачи: </a:t>
            </a:r>
          </a:p>
          <a:p>
            <a:r>
              <a:rPr lang="ru-RU" sz="5900" b="1" dirty="0" smtClean="0">
                <a:latin typeface="Propisi" pitchFamily="2" charset="0"/>
              </a:rPr>
              <a:t>Закрепить у детей понятие о здоровье как главной ценности человеческой жизни. </a:t>
            </a:r>
          </a:p>
          <a:p>
            <a:endParaRPr lang="ru-RU" sz="5900" b="1" dirty="0" smtClean="0">
              <a:latin typeface="Propisi" pitchFamily="2" charset="0"/>
            </a:endParaRPr>
          </a:p>
          <a:p>
            <a:r>
              <a:rPr lang="ru-RU" sz="5900" b="1" dirty="0" smtClean="0">
                <a:latin typeface="Propisi" pitchFamily="2" charset="0"/>
              </a:rPr>
              <a:t>Формировать у детей представление о здоровом образе жизни: правильном питании, закаливании, пребывании на свежем воздухе, соблюдении правил личной гигиены, о значении физических упражнений.</a:t>
            </a:r>
          </a:p>
          <a:p>
            <a:endParaRPr lang="ru-RU" sz="5900" b="1" dirty="0" smtClean="0">
              <a:latin typeface="Propisi" pitchFamily="2" charset="0"/>
            </a:endParaRPr>
          </a:p>
          <a:p>
            <a:r>
              <a:rPr lang="ru-RU" sz="5900" b="1" dirty="0" smtClean="0">
                <a:latin typeface="Propisi" pitchFamily="2" charset="0"/>
              </a:rPr>
              <a:t>Учить детей активно участвовать в заботе о своем здоровье: знать и осознанно выполнять несложные приемы оздоровления (закаливание водой ( мытье рук, умывание), гимнастика для глаз, дыхательная гимнастика, витаминотерапия); прививать любовь к физическим упражнениям и подвижным играм на воздухе.</a:t>
            </a:r>
          </a:p>
          <a:p>
            <a:endParaRPr lang="ru-RU" sz="5200" dirty="0" smtClean="0">
              <a:latin typeface="Monotype Corsiva" pitchFamily="66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 descr="C:\Users\Evpavliy\Desktop\ar12946342807293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992776"/>
            <a:ext cx="3214710" cy="1703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Evpavliy\Desktop\290913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287048"/>
            <a:ext cx="6862782" cy="5605206"/>
          </a:xfrm>
          <a:prstGeom prst="rect">
            <a:avLst/>
          </a:prstGeom>
          <a:noFill/>
        </p:spPr>
      </p:pic>
      <p:pic>
        <p:nvPicPr>
          <p:cNvPr id="1026" name="Picture 2" descr="C:\Users\Evpavliy\Desktop\290913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58312" cy="657229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07157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Propisi" pitchFamily="2" charset="0"/>
              </a:rPr>
              <a:t>Здоровье в порядке- спасибо зарядке!</a:t>
            </a:r>
            <a:endParaRPr lang="ru-RU" b="1" dirty="0">
              <a:latin typeface="Propisi" pitchFamily="2" charset="0"/>
            </a:endParaRPr>
          </a:p>
        </p:txBody>
      </p:sp>
      <p:pic>
        <p:nvPicPr>
          <p:cNvPr id="1028" name="Picture 4" descr="C:\Users\Evpavliy\Desktop\ккк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28802"/>
            <a:ext cx="3891808" cy="3857652"/>
          </a:xfrm>
          <a:prstGeom prst="rect">
            <a:avLst/>
          </a:prstGeom>
          <a:noFill/>
        </p:spPr>
      </p:pic>
      <p:pic>
        <p:nvPicPr>
          <p:cNvPr id="1029" name="Picture 5" descr="C:\Users\Evpavliy\Desktop\детсад3\20161011_082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285992"/>
            <a:ext cx="4191029" cy="3429024"/>
          </a:xfrm>
          <a:prstGeom prst="rect">
            <a:avLst/>
          </a:prstGeom>
          <a:noFill/>
        </p:spPr>
      </p:pic>
      <p:pic>
        <p:nvPicPr>
          <p:cNvPr id="1030" name="Picture 6" descr="C:\Users\Evpavliy\Desktop\0_128129_9305b751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143380"/>
            <a:ext cx="1216154" cy="2362205"/>
          </a:xfrm>
          <a:prstGeom prst="rect">
            <a:avLst/>
          </a:prstGeom>
          <a:noFill/>
        </p:spPr>
      </p:pic>
      <p:pic>
        <p:nvPicPr>
          <p:cNvPr id="1031" name="Picture 7" descr="C:\Users\Evpavliy\Desktop\ч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143380"/>
            <a:ext cx="1216025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Evpavliy\Desktop\290913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6874" cy="6286544"/>
          </a:xfrm>
          <a:prstGeom prst="rect">
            <a:avLst/>
          </a:prstGeom>
          <a:noFill/>
        </p:spPr>
      </p:pic>
      <p:pic>
        <p:nvPicPr>
          <p:cNvPr id="1032" name="Picture 8" descr="C:\Users\Evpavliy\Desktop\290913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0" y="8786850"/>
            <a:ext cx="7977016" cy="7348518"/>
          </a:xfrm>
          <a:prstGeom prst="rect">
            <a:avLst/>
          </a:prstGeom>
          <a:noFill/>
        </p:spPr>
      </p:pic>
      <p:pic>
        <p:nvPicPr>
          <p:cNvPr id="1031" name="Picture 7" descr="C:\Users\Evpavliy\Desktop\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3714776" cy="41433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7929618" cy="12858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Propisi" pitchFamily="2" charset="0"/>
              </a:rPr>
              <a:t>Гимнастика пробуждения в кроватках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  <p:pic>
        <p:nvPicPr>
          <p:cNvPr id="10" name="Picture 5" descr="C:\Users\Evpavliy\Desktop\20150225_1503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02542" y="29218118"/>
            <a:ext cx="24384000" cy="16430612"/>
          </a:xfrm>
          <a:prstGeom prst="rect">
            <a:avLst/>
          </a:prstGeom>
          <a:noFill/>
        </p:spPr>
      </p:pic>
      <p:pic>
        <p:nvPicPr>
          <p:cNvPr id="1030" name="Picture 6" descr="C:\Users\Evpavliy\Desktop\в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60392" y="5072074"/>
            <a:ext cx="20631150" cy="18288000"/>
          </a:xfrm>
          <a:prstGeom prst="rect">
            <a:avLst/>
          </a:prstGeom>
          <a:noFill/>
        </p:spPr>
      </p:pic>
      <p:pic>
        <p:nvPicPr>
          <p:cNvPr id="1035" name="Picture 11" descr="C:\Users\Evpavliy\Desktop\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1643050"/>
            <a:ext cx="4429157" cy="4143404"/>
          </a:xfrm>
          <a:prstGeom prst="rect">
            <a:avLst/>
          </a:prstGeom>
          <a:noFill/>
        </p:spPr>
      </p:pic>
      <p:pic>
        <p:nvPicPr>
          <p:cNvPr id="1037" name="Picture 13" descr="Картинки по запросу смешные пчелк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4659587"/>
            <a:ext cx="2428892" cy="2198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Evpavliy\Desktop\290913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6" cy="6608230"/>
          </a:xfrm>
          <a:prstGeom prst="rect">
            <a:avLst/>
          </a:prstGeom>
          <a:noFill/>
        </p:spPr>
      </p:pic>
      <p:pic>
        <p:nvPicPr>
          <p:cNvPr id="3074" name="Picture 2" descr="C:\Users\Evpavliy\Desktop\е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714488"/>
            <a:ext cx="6143638" cy="460772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857224" y="285728"/>
            <a:ext cx="7572428" cy="128588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Propisi" pitchFamily="2" charset="0"/>
              </a:rPr>
              <a:t>Ходьба по гимнастическому ковру</a:t>
            </a:r>
            <a:endParaRPr lang="ru-RU" b="1" dirty="0">
              <a:latin typeface="Propisi" pitchFamily="2" charset="0"/>
            </a:endParaRPr>
          </a:p>
        </p:txBody>
      </p:sp>
      <p:pic>
        <p:nvPicPr>
          <p:cNvPr id="2050" name="Picture 2" descr="Картинки по запросу смешные пчелки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142984"/>
            <a:ext cx="2411030" cy="128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vpavliy\Desktop\2909135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03571" cy="64294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latin typeface="Propisi" pitchFamily="2" charset="0"/>
              </a:rPr>
              <a:t>Самомассаж</a:t>
            </a:r>
            <a:endParaRPr lang="ru-RU" sz="6600" b="1" dirty="0">
              <a:latin typeface="Propisi" pitchFamily="2" charset="0"/>
            </a:endParaRPr>
          </a:p>
        </p:txBody>
      </p:sp>
      <p:pic>
        <p:nvPicPr>
          <p:cNvPr id="2051" name="Picture 3" descr="C:\Users\Evpavliy\Desktop\детсад3\20161108_153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4143404" cy="3107553"/>
          </a:xfrm>
          <a:prstGeom prst="rect">
            <a:avLst/>
          </a:prstGeom>
          <a:noFill/>
        </p:spPr>
      </p:pic>
      <p:pic>
        <p:nvPicPr>
          <p:cNvPr id="2052" name="Picture 4" descr="C:\Users\Evpavliy\Desktop\детсад3\20161108_153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000372"/>
            <a:ext cx="4667251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vpavliy\Desktop\2909135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816975" cy="6500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4100514" cy="92869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Propisi" pitchFamily="2" charset="0"/>
              </a:rPr>
              <a:t>Гимнастика для глаз</a:t>
            </a:r>
            <a:endParaRPr lang="ru-RU" b="1" dirty="0">
              <a:latin typeface="Propisi" pitchFamily="2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429124" y="2714620"/>
            <a:ext cx="4286280" cy="714380"/>
          </a:xfrm>
        </p:spPr>
        <p:txBody>
          <a:bodyPr>
            <a:normAutofit lnSpcReduction="10000"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latin typeface="Propisi" pitchFamily="2" charset="0"/>
              </a:rPr>
              <a:t>Пальчиковые игры</a:t>
            </a:r>
            <a:endParaRPr lang="ru-RU" sz="4400" b="1" dirty="0">
              <a:solidFill>
                <a:schemeClr val="tx1"/>
              </a:solidFill>
              <a:latin typeface="Propisi" pitchFamily="2" charset="0"/>
            </a:endParaRPr>
          </a:p>
        </p:txBody>
      </p:sp>
      <p:pic>
        <p:nvPicPr>
          <p:cNvPr id="3076" name="Picture 4" descr="C:\Users\Evpavliy\Desktop\детсад3\20161108_153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357298"/>
            <a:ext cx="3500430" cy="2625323"/>
          </a:xfrm>
          <a:prstGeom prst="rect">
            <a:avLst/>
          </a:prstGeom>
          <a:noFill/>
        </p:spPr>
      </p:pic>
      <p:pic>
        <p:nvPicPr>
          <p:cNvPr id="3077" name="Picture 5" descr="C:\Users\Evpavliy\Desktop\детсад3\20161108_154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29000"/>
            <a:ext cx="4000496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vpavliy\Desktop\2909135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58312" cy="6500858"/>
          </a:xfrm>
          <a:prstGeom prst="rect">
            <a:avLst/>
          </a:prstGeom>
          <a:noFill/>
        </p:spPr>
      </p:pic>
      <p:pic>
        <p:nvPicPr>
          <p:cNvPr id="4099" name="Picture 3" descr="C:\Users\Evpavliy\Desktop\детсад3\20161013_085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428868"/>
            <a:ext cx="3071816" cy="40957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3357586"/>
          </a:xfrm>
        </p:spPr>
        <p:txBody>
          <a:bodyPr>
            <a:normAutofit fontScale="90000"/>
          </a:bodyPr>
          <a:lstStyle/>
          <a:p>
            <a:pPr algn="l"/>
            <a:r>
              <a:rPr lang="ru-RU" sz="4900" b="1" dirty="0" smtClean="0">
                <a:solidFill>
                  <a:srgbClr val="C00000"/>
                </a:solidFill>
                <a:latin typeface="Propisi" pitchFamily="2" charset="0"/>
              </a:rPr>
              <a:t>Занятие «Мой организм»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latin typeface="Propisi" pitchFamily="2" charset="0"/>
              </a:rPr>
              <a:t>Цель</a:t>
            </a:r>
            <a:r>
              <a:rPr lang="ru-RU" sz="3600" b="1" dirty="0" smtClean="0"/>
              <a:t>: </a:t>
            </a:r>
            <a:r>
              <a:rPr lang="ru-RU" sz="3600" b="1" dirty="0" smtClean="0">
                <a:latin typeface="Propisi" pitchFamily="2" charset="0"/>
              </a:rPr>
              <a:t>Дать детям представление о строении собственного тела, расширять знания о своем организме; Расширять знания дошкольников о питании, его значимости, о взаимосвязи здоровья и питания; Воспитывать желание быть здоровым и красивым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111</Words>
  <PresentationFormat>Экран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Неделя здоровья  в старшей группе №6  Подготовила воспитатель Денисова М.В.</vt:lpstr>
      <vt:lpstr>Цель: Формировать представление  у дошкольников о здоровом образе жизни, умение заботиться о своем здоровье.</vt:lpstr>
      <vt:lpstr> </vt:lpstr>
      <vt:lpstr>Здоровье в порядке- спасибо зарядке!</vt:lpstr>
      <vt:lpstr>Гимнастика пробуждения в кроватках </vt:lpstr>
      <vt:lpstr>Ходьба по гимнастическому ковру</vt:lpstr>
      <vt:lpstr>Самомассаж</vt:lpstr>
      <vt:lpstr>Гимнастика для глаз</vt:lpstr>
      <vt:lpstr>Занятие «Мой организм» Цель: Дать детям представление о строении собственного тела, расширять знания о своем организме; Расширять знания дошкольников о питании, его значимости, о взаимосвязи здоровья и питания; Воспитывать желание быть здоровым и красивым.</vt:lpstr>
      <vt:lpstr>Занятие»» Какие мы внутри» . Цель:  Познакомить детей с основными органами человеческого организма (мозг, сердце, легкие, желудок), их названиями, расположением и функциями. Воспитывать стремление вести здоровый образ жизни.</vt:lpstr>
      <vt:lpstr>Лепка «Витаминный салат» Цель: расширить представление об овощах и фруктах, об их пользе. Закрепить представления о значении свежих плодов для здоровья людей; учить делать витаминный салат; продолжать вызывать у детей интерес к лепке; вызвать желание заботиться о своем здоровье. </vt:lpstr>
      <vt:lpstr>Занятие «Спорт –это здоровье» Цель: Закрепить знания о различных видах спорта; учить пантомимой изображать знакомые виды спорта; развивать интерес к различным видам спорта, желание заниматься спортом.</vt:lpstr>
      <vt:lpstr>Беседа «полезно-вредно» с элементами игры.  Цель: продолжать учить детей бережно относиться к своему здоровью, осознанно относиться к своему питанию, расширять знания о полезной и вредной пище. </vt:lpstr>
      <vt:lpstr>Развлечение на улице «В здоровом теле – здоровый дух».</vt:lpstr>
      <vt:lpstr>Развлечение «давайте расти здоровыми» </vt:lpstr>
      <vt:lpstr>Оформление плаката «Мы за здоровый образ жизни»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Evpavliy</dc:creator>
  <cp:lastModifiedBy>Evpavliy</cp:lastModifiedBy>
  <cp:revision>44</cp:revision>
  <dcterms:created xsi:type="dcterms:W3CDTF">2016-11-06T11:28:19Z</dcterms:created>
  <dcterms:modified xsi:type="dcterms:W3CDTF">2016-11-09T10:26:41Z</dcterms:modified>
</cp:coreProperties>
</file>