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70" r:id="rId12"/>
    <p:sldId id="271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045E-DE14-45FF-9295-D6FDE0A7BC4E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0BDB-DBA2-46C7-9F00-D1376468B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045E-DE14-45FF-9295-D6FDE0A7BC4E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0BDB-DBA2-46C7-9F00-D1376468B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045E-DE14-45FF-9295-D6FDE0A7BC4E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0BDB-DBA2-46C7-9F00-D1376468B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045E-DE14-45FF-9295-D6FDE0A7BC4E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0BDB-DBA2-46C7-9F00-D1376468B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045E-DE14-45FF-9295-D6FDE0A7BC4E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0BDB-DBA2-46C7-9F00-D1376468B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045E-DE14-45FF-9295-D6FDE0A7BC4E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0BDB-DBA2-46C7-9F00-D1376468B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045E-DE14-45FF-9295-D6FDE0A7BC4E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0BDB-DBA2-46C7-9F00-D1376468B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045E-DE14-45FF-9295-D6FDE0A7BC4E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0BDB-DBA2-46C7-9F00-D1376468B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045E-DE14-45FF-9295-D6FDE0A7BC4E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0BDB-DBA2-46C7-9F00-D1376468B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045E-DE14-45FF-9295-D6FDE0A7BC4E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0BDB-DBA2-46C7-9F00-D1376468B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045E-DE14-45FF-9295-D6FDE0A7BC4E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0BDB-DBA2-46C7-9F00-D1376468B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4045E-DE14-45FF-9295-D6FDE0A7BC4E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A0BDB-DBA2-46C7-9F00-D1376468B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yandex.ru/images/search?source=wiz&amp;img_url=http://mbdou464.caduk.ru/images/p54_cci03022014_0002.jpg&amp;text=%D0%BF%D0%BB%D0%B0%D1%81%D1%82%D0%B8%D0%BB%D0%B8%D0%BD%D0%BE%D0%B3%D1%80%D0%B0%D1%84%D0%B8%D1%8F%20%D1%8D%D1%82%D0%BE%20%D1%82%D0%B5%D1%85%D0%BD%D0%B8%D0%BA%D0%B0&amp;noreask=1&amp;pos=13&amp;lr=967&amp;rpt=simage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260648"/>
            <a:ext cx="612068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Эффективное взаимодействие с агрессивным ребенком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733256"/>
            <a:ext cx="3923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Воспитатель  МБДОУ №12 Колосок </a:t>
            </a:r>
            <a:r>
              <a:rPr lang="ru-RU" dirty="0" err="1" smtClean="0">
                <a:solidFill>
                  <a:srgbClr val="7030A0"/>
                </a:solidFill>
              </a:rPr>
              <a:t>Годован</a:t>
            </a:r>
            <a:r>
              <a:rPr lang="ru-RU" dirty="0" smtClean="0">
                <a:solidFill>
                  <a:srgbClr val="7030A0"/>
                </a:solidFill>
              </a:rPr>
              <a:t> Светлана Леонидовна 	2016 год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122" name="Picture 2" descr="http://mammypage.ru/wp-content/uploads/2014/10/251-e1414324456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5024"/>
            <a:ext cx="5220072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Работа в технике пластилинография детей старшей группы 6 &amp;quot;Сохраните кр...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mbdou464.caduk.ru/images/p54_cci03022014_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268760"/>
            <a:ext cx="5724525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620688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002060"/>
                </a:solidFill>
              </a:rPr>
              <a:t>Пластилинография</a:t>
            </a:r>
            <a:r>
              <a:rPr lang="ru-RU" sz="2400" i="1" dirty="0" smtClean="0">
                <a:solidFill>
                  <a:srgbClr val="002060"/>
                </a:solidFill>
              </a:rPr>
              <a:t> – это техника, принцип которой заключается в создании пластилином лепной картинки на бумажной, картонной или иной основе, благодаря которой изображения получаются более или менее выпуклые, </a:t>
            </a:r>
            <a:r>
              <a:rPr lang="ru-RU" sz="2400" i="1" dirty="0" err="1" smtClean="0">
                <a:solidFill>
                  <a:srgbClr val="002060"/>
                </a:solidFill>
              </a:rPr>
              <a:t>полуобъёмные</a:t>
            </a:r>
            <a:r>
              <a:rPr lang="ru-RU" sz="2400" i="1" dirty="0" smtClean="0">
                <a:solidFill>
                  <a:srgbClr val="002060"/>
                </a:solidFill>
              </a:rPr>
              <a:t>.</a:t>
            </a: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25602" name="Picture 2" descr="http://www.maam.ru/upload/blogs/7502f6ec2ae0cafe29c6d19acc98fe08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36912"/>
            <a:ext cx="5295900" cy="3971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1403647" y="2492896"/>
            <a:ext cx="64087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Принцип свободы выбора</a:t>
            </a:r>
            <a:r>
              <a:rPr lang="ru-RU" sz="2000" b="1" i="1" dirty="0" smtClean="0">
                <a:solidFill>
                  <a:srgbClr val="FF0000"/>
                </a:solidFill>
              </a:rPr>
              <a:t>.  </a:t>
            </a:r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1403648" y="4869160"/>
            <a:ext cx="61926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При </a:t>
            </a:r>
            <a:r>
              <a:rPr lang="ru-RU" sz="2000" b="1" i="1" dirty="0" smtClean="0">
                <a:solidFill>
                  <a:srgbClr val="002060"/>
                </a:solidFill>
              </a:rPr>
              <a:t>использовании. </a:t>
            </a:r>
            <a:r>
              <a:rPr lang="ru-RU" sz="2000" b="1" i="1" dirty="0" smtClean="0">
                <a:solidFill>
                  <a:srgbClr val="002060"/>
                </a:solidFill>
              </a:rPr>
              <a:t>этого принципа особенно повышается интерес к активной творческой деятельности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749537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Список литературы:</a:t>
            </a:r>
          </a:p>
          <a:p>
            <a:r>
              <a:rPr lang="ru-RU" dirty="0" smtClean="0"/>
              <a:t>Киселева М.В. </a:t>
            </a:r>
            <a:r>
              <a:rPr lang="ru-RU" dirty="0" err="1" smtClean="0"/>
              <a:t>Арт-терапия</a:t>
            </a:r>
            <a:r>
              <a:rPr lang="ru-RU" dirty="0" smtClean="0"/>
              <a:t> в работе с детьми. СПБ: Речь.2006г</a:t>
            </a:r>
          </a:p>
          <a:p>
            <a:r>
              <a:rPr lang="ru-RU" dirty="0" err="1" smtClean="0"/>
              <a:t>Понятовская-Замышляева</a:t>
            </a:r>
            <a:r>
              <a:rPr lang="ru-RU" dirty="0" smtClean="0"/>
              <a:t>  Д. Медитативные игры с </a:t>
            </a:r>
            <a:r>
              <a:rPr lang="ru-RU" dirty="0" err="1" smtClean="0"/>
              <a:t>мандалой</a:t>
            </a:r>
            <a:r>
              <a:rPr lang="ru-RU" dirty="0" smtClean="0"/>
              <a:t>. Газета Школьный психолог</a:t>
            </a:r>
            <a:endParaRPr lang="ru-RU" dirty="0"/>
          </a:p>
        </p:txBody>
      </p:sp>
      <p:pic>
        <p:nvPicPr>
          <p:cNvPr id="3" name="Рисунок 2" descr="87120ae293c65419f389894c7ea73d7b_w960_h20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836712"/>
            <a:ext cx="3228347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1003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Агрессия – это 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с одной стороны – биологически целесообразная форма поведения, которая способствует выживанию и адаптации,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с другой - мотивированное, деструктивное поведение, противоречащее нормам и правилам существования людей в обществе.</a:t>
            </a: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://img.7ya.ru/pub/img/17696/185922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284984"/>
            <a:ext cx="4286250" cy="32194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3"/>
            <a:ext cx="61744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--стремление привлечь к себе внимания сверстников </a:t>
            </a:r>
            <a:endParaRPr lang="ru-RU" sz="2400" i="1" dirty="0">
              <a:solidFill>
                <a:srgbClr val="002060"/>
              </a:solidFill>
            </a:endParaRPr>
          </a:p>
          <a:p>
            <a:r>
              <a:rPr lang="ru-RU" sz="2400" i="1" dirty="0" smtClean="0">
                <a:solidFill>
                  <a:srgbClr val="002060"/>
                </a:solidFill>
              </a:rPr>
              <a:t>--ущемление достоинства другого с целью подчеркнуть свое превосходство</a:t>
            </a:r>
            <a:endParaRPr lang="ru-RU" sz="2400" i="1" dirty="0">
              <a:solidFill>
                <a:srgbClr val="002060"/>
              </a:solidFill>
            </a:endParaRPr>
          </a:p>
          <a:p>
            <a:r>
              <a:rPr lang="ru-RU" sz="2400" i="1" dirty="0" smtClean="0">
                <a:solidFill>
                  <a:srgbClr val="002060"/>
                </a:solidFill>
              </a:rPr>
              <a:t>--защита и месть</a:t>
            </a:r>
            <a:endParaRPr lang="ru-RU" sz="2400" i="1" dirty="0">
              <a:solidFill>
                <a:srgbClr val="002060"/>
              </a:solidFill>
            </a:endParaRPr>
          </a:p>
          <a:p>
            <a:r>
              <a:rPr lang="ru-RU" sz="2400" i="1" dirty="0" smtClean="0">
                <a:solidFill>
                  <a:srgbClr val="002060"/>
                </a:solidFill>
              </a:rPr>
              <a:t>--стремление быть главным</a:t>
            </a:r>
            <a:endParaRPr lang="ru-RU" sz="2400" i="1" dirty="0">
              <a:solidFill>
                <a:srgbClr val="002060"/>
              </a:solidFill>
            </a:endParaRPr>
          </a:p>
          <a:p>
            <a:r>
              <a:rPr lang="ru-RU" sz="2400" i="1" dirty="0" smtClean="0">
                <a:solidFill>
                  <a:srgbClr val="002060"/>
                </a:solidFill>
              </a:rPr>
              <a:t>--стремление получить желанный предмет</a:t>
            </a: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www.saroblnews.ru/files/pages/51878/1444386207general_pages_i51878_v_regione_vozroslo_kolichestvo_detei_stradaushchix_psixicheskimi_rasstroistv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140968"/>
            <a:ext cx="6667500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9"/>
            <a:ext cx="741682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*Позитивная агрессия обеспечивает человеку или группе людей  возможность выживания, безопасности и развития.	                              *Негативная агрессия направлена на удовлетворение  своих потребностей путем причинения вреда окружающим.</a:t>
            </a:r>
          </a:p>
          <a:p>
            <a:endParaRPr lang="ru-RU" sz="3200" i="1" dirty="0" smtClean="0"/>
          </a:p>
          <a:p>
            <a:endParaRPr lang="ru-RU" sz="3200" i="1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http://fotohomka.ru/images/Jan/10/f977c2844c3c0ffb76919a699a242116/mini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36912"/>
            <a:ext cx="4857750" cy="361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48680"/>
            <a:ext cx="9144000" cy="1938992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lstStyle/>
          <a:p>
            <a:r>
              <a:rPr lang="ru-RU" sz="4000" i="1" dirty="0" smtClean="0"/>
              <a:t>		</a:t>
            </a:r>
            <a:r>
              <a:rPr lang="ru-RU" sz="4000" i="1" dirty="0" err="1" smtClean="0"/>
              <a:t>Мандалоплетение</a:t>
            </a:r>
            <a:r>
              <a:rPr lang="ru-RU" sz="4000" i="1" dirty="0" smtClean="0"/>
              <a:t> и 			</a:t>
            </a:r>
            <a:r>
              <a:rPr lang="ru-RU" sz="4000" i="1" dirty="0" err="1" smtClean="0"/>
              <a:t>пластелинография</a:t>
            </a:r>
            <a:r>
              <a:rPr lang="ru-RU" sz="4000" i="1" dirty="0" smtClean="0"/>
              <a:t> в детском саду 	при работе с агрессивными детьми</a:t>
            </a:r>
            <a:endParaRPr lang="ru-RU" sz="4000" i="1" dirty="0"/>
          </a:p>
        </p:txBody>
      </p:sp>
      <p:pic>
        <p:nvPicPr>
          <p:cNvPr id="1026" name="Picture 2" descr="http://photodomik.ru/photo/ee/ee7834adba04fb75745907b5bd5b9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944"/>
            <a:ext cx="4139952" cy="3168352"/>
          </a:xfrm>
          <a:prstGeom prst="rect">
            <a:avLst/>
          </a:prstGeom>
          <a:noFill/>
        </p:spPr>
      </p:pic>
      <p:sp>
        <p:nvSpPr>
          <p:cNvPr id="1028" name="AutoShape 4" descr="http://%D1%8F%D1%81%D1%87%D0%B0%D1%81%D1%82%D0%BB%D0%B8%D0%B2%D0%B0%D1%8F.%D1%80%D1%84/images/268/Image/x_e5ef8a3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%D1%8F%D1%81%D1%87%D0%B0%D1%81%D1%82%D0%BB%D0%B8%D0%B2%D0%B0%D1%8F.%D1%80%D1%84/images/268/Image/x_e5ef8a3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://%D1%8F%D1%81%D1%87%D0%B0%D1%81%D1%82%D0%BB%D0%B8%D0%B2%D0%B0%D1%8F.%D1%80%D1%84/images/268/Image/x_e5ef8a3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://%D1%8F%D1%81%D1%87%D0%B0%D1%81%D1%82%D0%BB%D0%B8%D0%B2%D0%B0%D1%8F.%D1%80%D1%84/images/268/Image/x_e5ef8a3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://%D1%8F%D1%81%D1%87%D0%B0%D1%81%D1%82%D0%BB%D0%B8%D0%B2%D0%B0%D1%8F.%D1%80%D1%84/images/268/Image/x_e5ef8a3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://%D1%8F%D1%81%D1%87%D0%B0%D1%81%D1%82%D0%BB%D0%B8%D0%B2%D0%B0%D1%8F.%D1%80%D1%84/images/268/Image/x_e5ef8a3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http://razvitie.cn.ua/wp-content/uploads/2015/10/manda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7344" y="2753544"/>
            <a:ext cx="5066656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132856"/>
            <a:ext cx="6174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476673"/>
            <a:ext cx="7344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/>
              <a:t>Мандала</a:t>
            </a:r>
            <a:r>
              <a:rPr lang="en-US" sz="2000" b="1" i="1" dirty="0" smtClean="0"/>
              <a:t> – </a:t>
            </a:r>
            <a:r>
              <a:rPr lang="ru-RU" sz="2000" b="1" i="1" dirty="0" smtClean="0"/>
              <a:t>это  символическое круглое изображение, которое представляет собой как мир вне нас, который мы можем видеть, так и невидимый мир, который сокрыт внутри нас. По восточным  преданиям  мандола-рисунок в круге, который обладает целительными свойствами и используется как инструмент для медитаций. Однако нас интересует не магический или религиозный смысл мандолы, а ее психологическое содержание</a:t>
            </a:r>
            <a:r>
              <a:rPr lang="ru-RU" b="1" i="1" dirty="0" smtClean="0"/>
              <a:t>.</a:t>
            </a:r>
            <a:endParaRPr lang="ru-RU" dirty="0"/>
          </a:p>
        </p:txBody>
      </p:sp>
      <p:pic>
        <p:nvPicPr>
          <p:cNvPr id="6" name="Рисунок 5" descr="image004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140968"/>
            <a:ext cx="2852936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6086de322f98f66cc694f32ea284557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284984"/>
            <a:ext cx="3060848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20688"/>
            <a:ext cx="58143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Цель данной работы:</a:t>
            </a:r>
          </a:p>
          <a:p>
            <a:r>
              <a:rPr lang="en-US" sz="2400" i="1" dirty="0" smtClean="0">
                <a:solidFill>
                  <a:srgbClr val="002060"/>
                </a:solidFill>
              </a:rPr>
              <a:t> — </a:t>
            </a:r>
            <a:r>
              <a:rPr lang="ru-RU" sz="2400" i="1" dirty="0" smtClean="0">
                <a:solidFill>
                  <a:srgbClr val="002060"/>
                </a:solidFill>
              </a:rPr>
              <a:t>коррекция эмоциональной сферы дошкольника, нормализация поведения,	 устранение агрессии у детей	</a:t>
            </a:r>
          </a:p>
          <a:p>
            <a:r>
              <a:rPr lang="en-US" sz="2400" i="1" dirty="0" smtClean="0">
                <a:solidFill>
                  <a:srgbClr val="002060"/>
                </a:solidFill>
              </a:rPr>
              <a:t> — </a:t>
            </a:r>
            <a:r>
              <a:rPr lang="ru-RU" sz="2400" i="1" dirty="0" smtClean="0">
                <a:solidFill>
                  <a:srgbClr val="002060"/>
                </a:solidFill>
              </a:rPr>
              <a:t>изучение взаимоотношений детей в подгруппе (создание индивидуальных </a:t>
            </a:r>
            <a:r>
              <a:rPr lang="ru-RU" sz="2400" i="1" dirty="0" err="1" smtClean="0">
                <a:solidFill>
                  <a:srgbClr val="002060"/>
                </a:solidFill>
              </a:rPr>
              <a:t>мандал</a:t>
            </a:r>
            <a:r>
              <a:rPr lang="ru-RU" sz="2400" i="1" dirty="0" smtClean="0">
                <a:solidFill>
                  <a:srgbClr val="002060"/>
                </a:solidFill>
              </a:rPr>
              <a:t> с последующим созданием коллективной композиции);</a:t>
            </a:r>
          </a:p>
          <a:p>
            <a:r>
              <a:rPr lang="en-US" sz="2400" i="1" dirty="0" smtClean="0">
                <a:solidFill>
                  <a:srgbClr val="002060"/>
                </a:solidFill>
              </a:rPr>
              <a:t> — </a:t>
            </a:r>
            <a:r>
              <a:rPr lang="ru-RU" sz="2400" i="1" dirty="0" smtClean="0">
                <a:solidFill>
                  <a:srgbClr val="002060"/>
                </a:solidFill>
              </a:rPr>
              <a:t>диагностика и коррекция конкретной проблемы;</a:t>
            </a:r>
          </a:p>
          <a:p>
            <a:r>
              <a:rPr lang="en-US" sz="2400" i="1" dirty="0" smtClean="0">
                <a:solidFill>
                  <a:srgbClr val="002060"/>
                </a:solidFill>
              </a:rPr>
              <a:t> — </a:t>
            </a:r>
            <a:r>
              <a:rPr lang="ru-RU" sz="2400" i="1" dirty="0" smtClean="0">
                <a:solidFill>
                  <a:srgbClr val="002060"/>
                </a:solidFill>
              </a:rPr>
              <a:t>развитие творческих способностей;</a:t>
            </a:r>
          </a:p>
          <a:p>
            <a:r>
              <a:rPr lang="en-US" sz="2400" i="1" dirty="0" smtClean="0">
                <a:solidFill>
                  <a:srgbClr val="002060"/>
                </a:solidFill>
              </a:rPr>
              <a:t> — </a:t>
            </a:r>
            <a:r>
              <a:rPr lang="ru-RU" sz="2400" i="1" dirty="0" smtClean="0">
                <a:solidFill>
                  <a:srgbClr val="002060"/>
                </a:solidFill>
              </a:rPr>
              <a:t>развитие мелкой моторики руки</a:t>
            </a:r>
            <a:endParaRPr lang="ru-RU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124743"/>
            <a:ext cx="66247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Развитие эмоций у дошкольников остается актуальной проблемой на сегодняшний день. Дети очень часто неадекватно выражают свои эмоции, не могут правильно оценить эмоции других детей, что является барьером в налаживании доброжелательных взаимоотношений.</a:t>
            </a:r>
          </a:p>
          <a:p>
            <a:r>
              <a:rPr lang="en-US" sz="2400" i="1" dirty="0" smtClean="0">
                <a:solidFill>
                  <a:srgbClr val="002060"/>
                </a:solidFill>
              </a:rPr>
              <a:t> </a:t>
            </a:r>
            <a:r>
              <a:rPr lang="ru-RU" sz="2400" i="1" dirty="0" smtClean="0">
                <a:solidFill>
                  <a:srgbClr val="002060"/>
                </a:solidFill>
              </a:rPr>
              <a:t>Для того, чтобы стабилизировать эмоциональное состояние тревожных, импульсивных детей, развить у них навыки </a:t>
            </a:r>
            <a:r>
              <a:rPr lang="ru-RU" sz="2400" i="1" dirty="0" err="1" smtClean="0">
                <a:solidFill>
                  <a:srgbClr val="002060"/>
                </a:solidFill>
              </a:rPr>
              <a:t>саморегуляции</a:t>
            </a:r>
            <a:r>
              <a:rPr lang="ru-RU" sz="2400" i="1" dirty="0" smtClean="0">
                <a:solidFill>
                  <a:srgbClr val="002060"/>
                </a:solidFill>
              </a:rPr>
              <a:t> в нашей группе  мы попробовали плести вместе с детьми мандолы.</a:t>
            </a:r>
            <a:endParaRPr lang="ru-RU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4168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err="1" smtClean="0"/>
              <a:t>Мандалотерапия</a:t>
            </a:r>
            <a:r>
              <a:rPr lang="ru-RU" sz="2800" i="1" dirty="0" smtClean="0"/>
              <a:t> – одно из направлений </a:t>
            </a:r>
            <a:r>
              <a:rPr lang="ru-RU" sz="2800" i="1" dirty="0" err="1" smtClean="0"/>
              <a:t>арт-терапии</a:t>
            </a:r>
            <a:r>
              <a:rPr lang="ru-RU" sz="2800" i="1" dirty="0" smtClean="0"/>
              <a:t> (исцеление искусством). На наш взгляд, это естественный и радостный способ улучшения эмоционального состояния, снятия напряжения, выражения чувств, который способствует развитию творчества, художественному и духовному самовыражению детей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177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user17</dc:creator>
  <cp:lastModifiedBy>user17</cp:lastModifiedBy>
  <cp:revision>15</cp:revision>
  <dcterms:created xsi:type="dcterms:W3CDTF">2016-04-24T17:56:18Z</dcterms:created>
  <dcterms:modified xsi:type="dcterms:W3CDTF">2016-04-26T04:49:45Z</dcterms:modified>
</cp:coreProperties>
</file>