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9" r:id="rId3"/>
    <p:sldId id="261" r:id="rId4"/>
    <p:sldId id="262" r:id="rId5"/>
    <p:sldId id="263"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05.01.2017</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260648"/>
            <a:ext cx="8305800" cy="1143000"/>
          </a:xfrm>
        </p:spPr>
        <p:txBody>
          <a:bodyPr>
            <a:normAutofit/>
          </a:bodyPr>
          <a:lstStyle/>
          <a:p>
            <a:pPr algn="ctr"/>
            <a:r>
              <a:rPr lang="ru-RU" sz="6600" b="1" i="1" dirty="0" smtClean="0">
                <a:solidFill>
                  <a:srgbClr val="990000"/>
                </a:solidFill>
                <a:latin typeface="Monotype Corsiva" pitchFamily="66" charset="0"/>
              </a:rPr>
              <a:t>Театр «цветных кукол».</a:t>
            </a:r>
            <a:endParaRPr lang="ru-RU" sz="6600" b="1" i="1" dirty="0">
              <a:solidFill>
                <a:srgbClr val="990000"/>
              </a:solidFill>
              <a:latin typeface="Monotype Corsiva" pitchFamily="66" charset="0"/>
            </a:endParaRPr>
          </a:p>
        </p:txBody>
      </p:sp>
      <p:sp>
        <p:nvSpPr>
          <p:cNvPr id="8" name="Прямоугольник 7"/>
          <p:cNvSpPr/>
          <p:nvPr/>
        </p:nvSpPr>
        <p:spPr>
          <a:xfrm>
            <a:off x="4605385" y="6150114"/>
            <a:ext cx="4538615" cy="707886"/>
          </a:xfrm>
          <a:prstGeom prst="rect">
            <a:avLst/>
          </a:prstGeom>
        </p:spPr>
        <p:txBody>
          <a:bodyPr wrap="none">
            <a:spAutoFit/>
          </a:bodyPr>
          <a:lstStyle/>
          <a:p>
            <a:r>
              <a:rPr lang="ru-RU" sz="2000" b="1" dirty="0" smtClean="0">
                <a:solidFill>
                  <a:srgbClr val="002060"/>
                </a:solidFill>
              </a:rPr>
              <a:t>Автор идеи: воспитатель – Сологуб</a:t>
            </a:r>
          </a:p>
          <a:p>
            <a:r>
              <a:rPr lang="ru-RU" sz="2000" b="1" dirty="0" smtClean="0">
                <a:solidFill>
                  <a:srgbClr val="002060"/>
                </a:solidFill>
              </a:rPr>
              <a:t> Татьяна Николаевна</a:t>
            </a:r>
            <a:endParaRPr lang="ru-RU" sz="2000" b="1" dirty="0">
              <a:solidFill>
                <a:srgbClr val="002060"/>
              </a:solidFill>
            </a:endParaRPr>
          </a:p>
        </p:txBody>
      </p:sp>
      <p:pic>
        <p:nvPicPr>
          <p:cNvPr id="7" name="Picture 2" descr="C:\Users\таня\Desktop\фото д.с\IMG_2770.JPG"/>
          <p:cNvPicPr>
            <a:picLocks noChangeAspect="1" noChangeArrowheads="1"/>
          </p:cNvPicPr>
          <p:nvPr/>
        </p:nvPicPr>
        <p:blipFill>
          <a:blip r:embed="rId2" cstate="print"/>
          <a:srcRect/>
          <a:stretch>
            <a:fillRect/>
          </a:stretch>
        </p:blipFill>
        <p:spPr bwMode="auto">
          <a:xfrm>
            <a:off x="1115616" y="1268760"/>
            <a:ext cx="6624736" cy="496855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ня\Desktop\фото д.с\IMG_20161219_125701.jpg"/>
          <p:cNvPicPr>
            <a:picLocks noChangeAspect="1" noChangeArrowheads="1"/>
          </p:cNvPicPr>
          <p:nvPr/>
        </p:nvPicPr>
        <p:blipFill>
          <a:blip r:embed="rId2" cstate="print"/>
          <a:srcRect b="2751"/>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881336"/>
            <a:ext cx="8305800" cy="5976664"/>
          </a:xfrm>
        </p:spPr>
        <p:txBody>
          <a:bodyPr>
            <a:noAutofit/>
          </a:bodyPr>
          <a:lstStyle/>
          <a:p>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1400" dirty="0" smtClean="0"/>
              <a:t/>
            </a:r>
            <a:br>
              <a:rPr lang="ru-RU" sz="1400" dirty="0" smtClean="0"/>
            </a:br>
            <a:r>
              <a:rPr lang="ru-RU" sz="1400" dirty="0" smtClean="0"/>
              <a:t> </a:t>
            </a:r>
            <a:endParaRPr lang="ru-RU" sz="1400" dirty="0"/>
          </a:p>
        </p:txBody>
      </p:sp>
      <p:sp>
        <p:nvSpPr>
          <p:cNvPr id="4" name="Прямоугольник 3"/>
          <p:cNvSpPr/>
          <p:nvPr/>
        </p:nvSpPr>
        <p:spPr>
          <a:xfrm>
            <a:off x="0" y="0"/>
            <a:ext cx="8964488" cy="6740307"/>
          </a:xfrm>
          <a:prstGeom prst="rect">
            <a:avLst/>
          </a:prstGeom>
        </p:spPr>
        <p:txBody>
          <a:bodyPr wrap="square">
            <a:spAutoFit/>
          </a:bodyPr>
          <a:lstStyle/>
          <a:p>
            <a:r>
              <a:rPr lang="ru-RU" sz="1600" b="1" dirty="0" smtClean="0">
                <a:latin typeface="Times New Roman" pitchFamily="18" charset="0"/>
                <a:cs typeface="Times New Roman" pitchFamily="18" charset="0"/>
              </a:rPr>
              <a:t>                         Театр  «цветных кукол» мои помошники в НОД.</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Театр «цветных кукол» используется мной при проведении непосредственной образовательной деятельности в дидактических играх.</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В изобразительной деятельности (знакомство и закрепление цвета и его оттенков).</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Дидактическая игра – соревнование "Собери букет для куклы". </a:t>
            </a:r>
            <a:r>
              <a:rPr lang="ru-RU" sz="1600" dirty="0" smtClean="0">
                <a:latin typeface="Times New Roman" pitchFamily="18" charset="0"/>
                <a:cs typeface="Times New Roman" pitchFamily="18" charset="0"/>
              </a:rPr>
              <a:t> Суть </a:t>
            </a:r>
            <a:r>
              <a:rPr lang="ru-RU" sz="1600" b="1" dirty="0" smtClean="0">
                <a:latin typeface="Times New Roman" pitchFamily="18" charset="0"/>
                <a:cs typeface="Times New Roman" pitchFamily="18" charset="0"/>
              </a:rPr>
              <a:t>игры </a:t>
            </a:r>
            <a:r>
              <a:rPr lang="ru-RU" sz="1600" dirty="0" smtClean="0">
                <a:latin typeface="Times New Roman" pitchFamily="18" charset="0"/>
                <a:cs typeface="Times New Roman" pitchFamily="18" charset="0"/>
              </a:rPr>
              <a:t>заключается в </a:t>
            </a:r>
            <a:r>
              <a:rPr lang="ru-RU" sz="1600" u="sng" dirty="0" smtClean="0">
                <a:latin typeface="Times New Roman" pitchFamily="18" charset="0"/>
                <a:cs typeface="Times New Roman" pitchFamily="18" charset="0"/>
              </a:rPr>
              <a:t>следующем</a:t>
            </a:r>
            <a:r>
              <a:rPr lang="ru-RU" sz="1600" dirty="0" smtClean="0">
                <a:latin typeface="Times New Roman" pitchFamily="18" charset="0"/>
                <a:cs typeface="Times New Roman" pitchFamily="18" charset="0"/>
              </a:rPr>
              <a:t>: из предложенных </a:t>
            </a:r>
            <a:r>
              <a:rPr lang="ru-RU" sz="1600" b="1" dirty="0" smtClean="0">
                <a:latin typeface="Times New Roman" pitchFamily="18" charset="0"/>
                <a:cs typeface="Times New Roman" pitchFamily="18" charset="0"/>
              </a:rPr>
              <a:t>цветочков</a:t>
            </a:r>
            <a:r>
              <a:rPr lang="ru-RU" sz="1600" dirty="0" smtClean="0">
                <a:latin typeface="Times New Roman" pitchFamily="18" charset="0"/>
                <a:cs typeface="Times New Roman" pitchFamily="18" charset="0"/>
              </a:rPr>
              <a:t> нужно собрать букет "</a:t>
            </a:r>
            <a:r>
              <a:rPr lang="ru-RU" sz="1600" b="1" dirty="0" smtClean="0">
                <a:latin typeface="Times New Roman" pitchFamily="18" charset="0"/>
                <a:cs typeface="Times New Roman" pitchFamily="18" charset="0"/>
              </a:rPr>
              <a:t>холодных</a:t>
            </a:r>
            <a:r>
              <a:rPr lang="ru-RU" sz="1600" dirty="0" smtClean="0">
                <a:latin typeface="Times New Roman" pitchFamily="18" charset="0"/>
                <a:cs typeface="Times New Roman" pitchFamily="18" charset="0"/>
              </a:rPr>
              <a:t>" и букет "</a:t>
            </a:r>
            <a:r>
              <a:rPr lang="ru-RU" sz="1600" b="1" dirty="0" smtClean="0">
                <a:latin typeface="Times New Roman" pitchFamily="18" charset="0"/>
                <a:cs typeface="Times New Roman" pitchFamily="18" charset="0"/>
              </a:rPr>
              <a:t>теплых</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цветов</a:t>
            </a:r>
            <a:r>
              <a:rPr lang="ru-RU" sz="1600" dirty="0" smtClean="0">
                <a:latin typeface="Times New Roman" pitchFamily="18" charset="0"/>
                <a:cs typeface="Times New Roman" pitchFamily="18" charset="0"/>
              </a:rPr>
              <a:t> (детям даётся выбор куклы  «тёплого» и « холодного» цвета, подбирается ваза и собирается букет.</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Дидактическая игра – соревнование «</a:t>
            </a:r>
            <a:r>
              <a:rPr lang="ru-RU" sz="1600" b="1" i="1" dirty="0" smtClean="0">
                <a:latin typeface="Times New Roman" pitchFamily="18" charset="0"/>
                <a:cs typeface="Times New Roman" pitchFamily="18" charset="0"/>
              </a:rPr>
              <a:t>Собери по цвету</a:t>
            </a:r>
            <a:r>
              <a:rPr lang="ru-RU" sz="1600" i="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Детям предлагаются куклы разных цветов : красного, синего, зеленого и желтого и т.д. . И разнообразные  картинки предметы тех же </a:t>
            </a:r>
            <a:r>
              <a:rPr lang="ru-RU" sz="1600" b="1" dirty="0" smtClean="0">
                <a:latin typeface="Times New Roman" pitchFamily="18" charset="0"/>
                <a:cs typeface="Times New Roman" pitchFamily="18" charset="0"/>
              </a:rPr>
              <a:t>цветов:</a:t>
            </a:r>
            <a:r>
              <a:rPr lang="ru-RU" sz="1600" dirty="0" smtClean="0">
                <a:latin typeface="Times New Roman" pitchFamily="18" charset="0"/>
                <a:cs typeface="Times New Roman" pitchFamily="18" charset="0"/>
              </a:rPr>
              <a:t> Для этого я использую игровые </a:t>
            </a:r>
            <a:r>
              <a:rPr lang="ru-RU" sz="1600" u="sng" dirty="0" smtClean="0">
                <a:latin typeface="Times New Roman" pitchFamily="18" charset="0"/>
                <a:cs typeface="Times New Roman" pitchFamily="18" charset="0"/>
              </a:rPr>
              <a:t>ситуации</a:t>
            </a:r>
            <a:r>
              <a:rPr lang="ru-RU" sz="1600" dirty="0" smtClean="0">
                <a:latin typeface="Times New Roman" pitchFamily="18" charset="0"/>
                <a:cs typeface="Times New Roman" pitchFamily="18" charset="0"/>
              </a:rPr>
              <a:t>: Я, такая неуклюжая, уронила и разбросала, а дети помогают мне. Или злой волшебник все раскидал, перепутал, надо помочь.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Текст считалочки можно использовать для проведения физкультурной паузы во время проведения </a:t>
            </a:r>
            <a:r>
              <a:rPr lang="ru-RU" sz="1600" b="1" u="sng" dirty="0" smtClean="0">
                <a:latin typeface="Times New Roman" pitchFamily="18" charset="0"/>
                <a:cs typeface="Times New Roman" pitchFamily="18" charset="0"/>
              </a:rPr>
              <a:t>НОД</a:t>
            </a:r>
            <a:r>
              <a:rPr lang="ru-RU" sz="1600" b="1" dirty="0" smtClean="0">
                <a:latin typeface="Times New Roman" pitchFamily="18" charset="0"/>
                <a:cs typeface="Times New Roman" pitchFamily="18" charset="0"/>
              </a:rPr>
              <a:t> (используются цветные куклы)</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По лугу гуляли </a:t>
            </a:r>
            <a:r>
              <a:rPr lang="ru-RU" sz="1600" i="1" dirty="0" smtClean="0">
                <a:latin typeface="Times New Roman" pitchFamily="18" charset="0"/>
                <a:cs typeface="Times New Roman" pitchFamily="18" charset="0"/>
              </a:rPr>
              <a:t>(дети шагают на месте)</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u="sng" dirty="0" smtClean="0">
                <a:latin typeface="Times New Roman" pitchFamily="18" charset="0"/>
                <a:cs typeface="Times New Roman" pitchFamily="18" charset="0"/>
              </a:rPr>
              <a:t>Куклы цветные</a:t>
            </a:r>
            <a:r>
              <a:rPr lang="ru-RU" sz="1600"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(имитируют движения по тексту)</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Красная  красивая, (руки на поясе, </a:t>
            </a:r>
            <a:r>
              <a:rPr lang="ru-RU" sz="1600" i="1" dirty="0" smtClean="0">
                <a:latin typeface="Times New Roman" pitchFamily="18" charset="0"/>
                <a:cs typeface="Times New Roman" pitchFamily="18" charset="0"/>
              </a:rPr>
              <a:t>«пружинка»</a:t>
            </a:r>
            <a:r>
              <a:rPr lang="ru-RU" sz="1600" dirty="0" smtClean="0">
                <a:latin typeface="Times New Roman" pitchFamily="18" charset="0"/>
                <a:cs typeface="Times New Roman" pitchFamily="18" charset="0"/>
              </a:rPr>
              <a:t> с поворотом туловища вправо-влево)</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Оранжевый тоже, </a:t>
            </a:r>
            <a:r>
              <a:rPr lang="ru-RU" sz="1600" i="1" dirty="0" smtClean="0">
                <a:latin typeface="Times New Roman" pitchFamily="18" charset="0"/>
                <a:cs typeface="Times New Roman" pitchFamily="18" charset="0"/>
              </a:rPr>
              <a:t>(покружились)</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Жёлтая на солнышко</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небе похожа, </a:t>
            </a:r>
            <a:r>
              <a:rPr lang="ru-RU" sz="1600" i="1" dirty="0" smtClean="0">
                <a:latin typeface="Times New Roman" pitchFamily="18" charset="0"/>
                <a:cs typeface="Times New Roman" pitchFamily="18" charset="0"/>
              </a:rPr>
              <a:t>(поднять руки снизу-вверх перед собой и опустить через стороны)</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Зелёный в  траве </a:t>
            </a:r>
            <a:r>
              <a:rPr lang="ru-RU" sz="1600" i="1" dirty="0" smtClean="0">
                <a:latin typeface="Times New Roman" pitchFamily="18" charset="0"/>
                <a:cs typeface="Times New Roman" pitchFamily="18" charset="0"/>
              </a:rPr>
              <a:t>(присесть, сомкнуть ладони перед собой)</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Как цветки голубая, </a:t>
            </a:r>
            <a:r>
              <a:rPr lang="ru-RU" sz="1600" i="1" dirty="0" smtClean="0">
                <a:latin typeface="Times New Roman" pitchFamily="18" charset="0"/>
                <a:cs typeface="Times New Roman" pitchFamily="18" charset="0"/>
              </a:rPr>
              <a:t>(вставая, постепенно раскрыть ладони)</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Синий и, </a:t>
            </a:r>
            <a:r>
              <a:rPr lang="ru-RU" sz="1600" i="1" dirty="0" smtClean="0">
                <a:latin typeface="Times New Roman" pitchFamily="18" charset="0"/>
                <a:cs typeface="Times New Roman" pitchFamily="18" charset="0"/>
              </a:rPr>
              <a:t>(повернуться к тому, кому хочешь, протянуть руки ладонями вверх)</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Фиолетовый мой! </a:t>
            </a:r>
            <a:r>
              <a:rPr lang="ru-RU" sz="1600" i="1" dirty="0" smtClean="0">
                <a:latin typeface="Times New Roman" pitchFamily="18" charset="0"/>
                <a:cs typeface="Times New Roman" pitchFamily="18" charset="0"/>
              </a:rPr>
              <a:t>(стать прямо, ладони сложить на груди)</a:t>
            </a:r>
            <a:endParaRPr lang="ru-RU" sz="1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pPr lvl="0"/>
            <a:r>
              <a:rPr lang="ru-RU" sz="1600" b="1" dirty="0" smtClean="0">
                <a:solidFill>
                  <a:schemeClr val="tx1"/>
                </a:solidFill>
                <a:latin typeface="Times New Roman" pitchFamily="18" charset="0"/>
                <a:cs typeface="Times New Roman" pitchFamily="18" charset="0"/>
              </a:rPr>
              <a:t>      По окружающему миру</a:t>
            </a:r>
            <a:r>
              <a:rPr lang="ru-RU" sz="1600" dirty="0" smtClean="0">
                <a:solidFill>
                  <a:schemeClr val="tx1"/>
                </a:solidFill>
                <a:latin typeface="Times New Roman" pitchFamily="18" charset="0"/>
                <a:cs typeface="Times New Roman" pitchFamily="18" charset="0"/>
              </a:rPr>
              <a:t>.</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Дидактическая игра по экологии «Что такое хорошо, а что такое плохо»</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Цель игры: уточнение представлений детей об экологически правильном поведении.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Материал: сюжетные картинки, две куклы: зелёную и красную.</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Ход игры: предложить детям определить на картинках и выбрать те, на которых  ведут себя хорошо к зелёной кукле, а на которых плохо к красной.</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Дидактическая игра по ПДД  и ОБЖ  "Опасно - не опасно".</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Цель игры: 1. Учить детей отличать опасные для жизни ситуации, грозящие их здоровью и здоровью окружающих, от неопасных;</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2. Уметь предвидеть и предупредить результаты возможного развития ситуации;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3. Закреплять и соблюдать правила безопасного поведения в различных ситуациях;</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4. Развивать охранительное самосознание.</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5. Воспитывать чувство взаимопомощи;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Игровая задача: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Определить степень угрозы предлагаемой ситуации для жизни и здоровья.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Определить, какая из описанных ситуаций представляет угрозу для здоровья.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Поднять нужную куклу в зависимости от степени опасности.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Правильно разложить дидактические картинки.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Правила игры: дети не должны мешать друг другу слушать, и отвечать, при необходимости могут дополнять ответы товарищей.</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Демонстрационный материал: набор дидактических картинок с изображением опасных и неопасных для жизни и здоровья ситуаций, куклы: зеленая и красная цветом.</a:t>
            </a:r>
            <a:br>
              <a:rPr lang="ru-RU" sz="16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Ход игры:</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1. Внимательно прослушав рассказ воспитателя, дети поднимают красную куклу, если есть опасность, и зеленую, если ее нет.</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2. Ребята внимательно рассматривают дидактические картинки, которые показывает воспитатель, затем поднимают красную куклу, если есть угроза для жизни и здоровья; зеленую - если опасности нет. При этом в каждом случае объясняют свое решение.</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3. Воспитатель предлагает детям самостоятельно поработать с дидактическими картинками; под красную куклу надо положить картинки с изображением опасных для жизни ситуаций,  под зеленую - с изображением неопасных ситуаций.</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Ребята объясняют свой выбор (помощь воспитателя, если дети затрудняются с ответом).</a:t>
            </a:r>
            <a:endParaRPr lang="ru-RU"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Подвижная игра «огни светофора».</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Используются куклы: красная, жёлтая, зелёная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На светофоре - красный свет! Опасен путь - прохода нет! А если желтый свет горит, - он «приготовься» говорит. Зеленый вспыхнул впереди - свободен путь - переходи.</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игре все дети - «пешеходы». Когда регулировщик дорожного движения показывает  желтую куклу, то все участники выстраиваются в шеренгу и готовятся к движению (хлопаем), когда показывает зеленую  куклу - можно ходить, бегать, прыгать по всему залу (топаем); при красной кукле все замирают на месте (стоят).Ошибившийся - выбывает из игры.</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Когда переходишь улицу - следи за сигналами светофора.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Дидактическая игра «подбери к кукле картинку с таким же  настроением».</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u="sng" dirty="0" smtClean="0">
                <a:solidFill>
                  <a:schemeClr val="tx1"/>
                </a:solidFill>
                <a:latin typeface="Times New Roman" pitchFamily="18" charset="0"/>
                <a:cs typeface="Times New Roman" pitchFamily="18" charset="0"/>
              </a:rPr>
              <a:t>Цели</a:t>
            </a:r>
            <a:r>
              <a:rPr lang="ru-RU" sz="1600" dirty="0" smtClean="0">
                <a:solidFill>
                  <a:schemeClr val="tx1"/>
                </a:solidFill>
                <a:latin typeface="Times New Roman" pitchFamily="18" charset="0"/>
                <a:cs typeface="Times New Roman" pitchFamily="18" charset="0"/>
              </a:rPr>
              <a:t>: познакомить детей с основными </a:t>
            </a:r>
            <a:r>
              <a:rPr lang="ru-RU" sz="1600" b="1" dirty="0" smtClean="0">
                <a:solidFill>
                  <a:schemeClr val="tx1"/>
                </a:solidFill>
                <a:latin typeface="Times New Roman" pitchFamily="18" charset="0"/>
                <a:cs typeface="Times New Roman" pitchFamily="18" charset="0"/>
              </a:rPr>
              <a:t>эмоциями</a:t>
            </a:r>
            <a:r>
              <a:rPr lang="ru-RU" sz="1600" dirty="0" smtClean="0">
                <a:solidFill>
                  <a:schemeClr val="tx1"/>
                </a:solidFill>
                <a:latin typeface="Times New Roman" pitchFamily="18" charset="0"/>
                <a:cs typeface="Times New Roman" pitchFamily="18" charset="0"/>
              </a:rPr>
              <a:t>: радость, грусть, гнев, страх; учить распознавать </a:t>
            </a:r>
            <a:r>
              <a:rPr lang="ru-RU" sz="1600" b="1" dirty="0" smtClean="0">
                <a:solidFill>
                  <a:schemeClr val="tx1"/>
                </a:solidFill>
                <a:latin typeface="Times New Roman" pitchFamily="18" charset="0"/>
                <a:cs typeface="Times New Roman" pitchFamily="18" charset="0"/>
              </a:rPr>
              <a:t>эмоциональные</a:t>
            </a:r>
            <a:r>
              <a:rPr lang="ru-RU" sz="1600" dirty="0" smtClean="0">
                <a:solidFill>
                  <a:schemeClr val="tx1"/>
                </a:solidFill>
                <a:latin typeface="Times New Roman" pitchFamily="18" charset="0"/>
                <a:cs typeface="Times New Roman" pitchFamily="18" charset="0"/>
              </a:rPr>
              <a:t> проявления других людей по различным признакам </a:t>
            </a:r>
            <a:r>
              <a:rPr lang="ru-RU" sz="1600" i="1" dirty="0" smtClean="0">
                <a:solidFill>
                  <a:schemeClr val="tx1"/>
                </a:solidFill>
                <a:latin typeface="Times New Roman" pitchFamily="18" charset="0"/>
                <a:cs typeface="Times New Roman" pitchFamily="18" charset="0"/>
              </a:rPr>
              <a:t>(мимика, пантомимика)</a:t>
            </a:r>
            <a:r>
              <a:rPr lang="ru-RU" sz="1600" dirty="0" smtClean="0">
                <a:solidFill>
                  <a:schemeClr val="tx1"/>
                </a:solidFill>
                <a:latin typeface="Times New Roman" pitchFamily="18" charset="0"/>
                <a:cs typeface="Times New Roman" pitchFamily="18" charset="0"/>
              </a:rPr>
              <a:t>; обогащать и активизировать словарь детей за счет слов, обозначающих различные </a:t>
            </a:r>
            <a:r>
              <a:rPr lang="ru-RU" sz="1600" b="1" dirty="0" smtClean="0">
                <a:solidFill>
                  <a:schemeClr val="tx1"/>
                </a:solidFill>
                <a:latin typeface="Times New Roman" pitchFamily="18" charset="0"/>
                <a:cs typeface="Times New Roman" pitchFamily="18" charset="0"/>
              </a:rPr>
              <a:t>эмоции</a:t>
            </a:r>
            <a:r>
              <a:rPr lang="ru-RU" sz="1600" dirty="0" smtClean="0">
                <a:solidFill>
                  <a:schemeClr val="tx1"/>
                </a:solidFill>
                <a:latin typeface="Times New Roman" pitchFamily="18" charset="0"/>
                <a:cs typeface="Times New Roman" pitchFamily="18" charset="0"/>
              </a:rPr>
              <a:t>, чувства, настроения.</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Вариант 1</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На столе лежат картинки на которых изображены различные выражения </a:t>
            </a:r>
            <a:r>
              <a:rPr lang="ru-RU" sz="1600" b="1" dirty="0" smtClean="0">
                <a:solidFill>
                  <a:schemeClr val="tx1"/>
                </a:solidFill>
                <a:latin typeface="Times New Roman" pitchFamily="18" charset="0"/>
                <a:cs typeface="Times New Roman" pitchFamily="18" charset="0"/>
              </a:rPr>
              <a:t>эмоций</a:t>
            </a:r>
            <a:r>
              <a:rPr lang="ru-RU" sz="1600" dirty="0" smtClean="0">
                <a:solidFill>
                  <a:schemeClr val="tx1"/>
                </a:solidFill>
                <a:latin typeface="Times New Roman" pitchFamily="18" charset="0"/>
                <a:cs typeface="Times New Roman" pitchFamily="18" charset="0"/>
              </a:rPr>
              <a:t>: веселье, испуг, грусть и гнев. Играющим детям раздаются куклы - с теми же </a:t>
            </a:r>
            <a:r>
              <a:rPr lang="ru-RU" sz="1600" b="1" dirty="0" smtClean="0">
                <a:solidFill>
                  <a:schemeClr val="tx1"/>
                </a:solidFill>
                <a:latin typeface="Times New Roman" pitchFamily="18" charset="0"/>
                <a:cs typeface="Times New Roman" pitchFamily="18" charset="0"/>
              </a:rPr>
              <a:t>эмоциями</a:t>
            </a:r>
            <a:r>
              <a:rPr lang="ru-RU" sz="1600" dirty="0" smtClean="0">
                <a:solidFill>
                  <a:schemeClr val="tx1"/>
                </a:solidFill>
                <a:latin typeface="Times New Roman" pitchFamily="18" charset="0"/>
                <a:cs typeface="Times New Roman" pitchFamily="18" charset="0"/>
              </a:rPr>
              <a:t>. </a:t>
            </a:r>
            <a:r>
              <a:rPr lang="ru-RU" sz="1600" u="sng" dirty="0" smtClean="0">
                <a:solidFill>
                  <a:schemeClr val="tx1"/>
                </a:solidFill>
                <a:latin typeface="Times New Roman" pitchFamily="18" charset="0"/>
                <a:cs typeface="Times New Roman" pitchFamily="18" charset="0"/>
              </a:rPr>
              <a:t>Задание</a:t>
            </a:r>
            <a:r>
              <a:rPr lang="ru-RU" sz="1600" dirty="0" smtClean="0">
                <a:solidFill>
                  <a:schemeClr val="tx1"/>
                </a:solidFill>
                <a:latin typeface="Times New Roman" pitchFamily="18" charset="0"/>
                <a:cs typeface="Times New Roman" pitchFamily="18" charset="0"/>
              </a:rPr>
              <a:t>: подобрать картинку к кукле.</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Вариант 2</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Воспитатель показывает куклу с эмоцией – дети подбирают картинки с соответствующей </a:t>
            </a:r>
            <a:r>
              <a:rPr lang="ru-RU" sz="1600" b="1" dirty="0" smtClean="0">
                <a:solidFill>
                  <a:schemeClr val="tx1"/>
                </a:solidFill>
                <a:latin typeface="Times New Roman" pitchFamily="18" charset="0"/>
                <a:cs typeface="Times New Roman" pitchFamily="18" charset="0"/>
              </a:rPr>
              <a:t>эмоцией</a:t>
            </a:r>
            <a:r>
              <a:rPr lang="ru-RU" sz="1600" dirty="0" smtClean="0">
                <a:solidFill>
                  <a:schemeClr val="tx1"/>
                </a:solidFill>
                <a:latin typeface="Times New Roman" pitchFamily="18" charset="0"/>
                <a:cs typeface="Times New Roman" pitchFamily="18" charset="0"/>
              </a:rPr>
              <a:t>.</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Для  ФЭМП </a:t>
            </a:r>
            <a:r>
              <a:rPr lang="ru-RU" sz="1600" dirty="0" smtClean="0">
                <a:solidFill>
                  <a:schemeClr val="tx1"/>
                </a:solidFill>
                <a:latin typeface="Times New Roman" pitchFamily="18" charset="0"/>
                <a:cs typeface="Times New Roman" pitchFamily="18" charset="0"/>
              </a:rPr>
              <a:t>(математика).</a:t>
            </a:r>
            <a:br>
              <a:rPr lang="ru-RU" sz="16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Дидактическая игра «собери домик кукле» (</a:t>
            </a:r>
            <a:r>
              <a:rPr lang="ru-RU" sz="1600" dirty="0" smtClean="0">
                <a:solidFill>
                  <a:schemeClr val="tx1"/>
                </a:solidFill>
                <a:latin typeface="Times New Roman" pitchFamily="18" charset="0"/>
                <a:cs typeface="Times New Roman" pitchFamily="18" charset="0"/>
              </a:rPr>
              <a:t>картонные геометрические фигуры)</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Развитие речи.</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Дидактическая игра «сочини сказку про куклу», «придумай историю про куклу».</a:t>
            </a:r>
            <a:br>
              <a:rPr lang="ru-RU" sz="1600" b="1"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      Обучение грамоте.</a:t>
            </a:r>
            <a:br>
              <a:rPr lang="ru-RU" sz="1600" b="1"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Дидактическая игра «найди звук для куклы». </a:t>
            </a:r>
            <a:r>
              <a:rPr lang="ru-RU" sz="1400" dirty="0" smtClean="0"/>
              <a:t/>
            </a:r>
            <a:br>
              <a:rPr lang="ru-RU" sz="1400" dirty="0" smtClean="0"/>
            </a:br>
            <a:r>
              <a:rPr lang="ru-RU" sz="1400" dirty="0" smtClean="0"/>
              <a:t> </a:t>
            </a:r>
            <a:br>
              <a:rPr lang="ru-RU" sz="1400" dirty="0" smtClean="0"/>
            </a:br>
            <a:endParaRPr lang="ru-RU" sz="1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TotalTime>
  <Words>30</Words>
  <Application>Microsoft Office PowerPoint</Application>
  <PresentationFormat>Экран (4:3)</PresentationFormat>
  <Paragraphs>7</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Поток</vt:lpstr>
      <vt:lpstr>Театр «цветных кукол».</vt:lpstr>
      <vt:lpstr>Слайд 2</vt:lpstr>
      <vt:lpstr>         </vt:lpstr>
      <vt:lpstr>      По окружающему миру.    Дидактическая игра по экологии «Что такое хорошо, а что такое плохо» Цель игры: уточнение представлений детей об экологически правильном поведении. Материал: сюжетные картинки, две куклы: зелёную и красную. Ход игры: предложить детям определить на картинках и выбрать те, на которых  ведут себя хорошо к зелёной кукле, а на которых плохо к красной.     Дидактическая игра по ПДД  и ОБЖ  "Опасно - не опасно". Цель игры: 1. Учить детей отличать опасные для жизни ситуации, грозящие их здоровью и здоровью окружающих, от неопасных; 2. Уметь предвидеть и предупредить результаты возможного развития ситуации; 3. Закреплять и соблюдать правила безопасного поведения в различных ситуациях; 4. Развивать охранительное самосознание. 5. Воспитывать чувство взаимопомощи; Игровая задача: Определить степень угрозы предлагаемой ситуации для жизни и здоровья. Определить, какая из описанных ситуаций представляет угрозу для здоровья. Поднять нужную куклу в зависимости от степени опасности. Правильно разложить дидактические картинки. Правила игры: дети не должны мешать друг другу слушать, и отвечать, при необходимости могут дополнять ответы товарищей. Демонстрационный материал: набор дидактических картинок с изображением опасных и неопасных для жизни и здоровья ситуаций, куклы: зеленая и красная цветом. Ход игры: 1. Внимательно прослушав рассказ воспитателя, дети поднимают красную куклу, если есть опасность, и зеленую, если ее нет. 2. Ребята внимательно рассматривают дидактические картинки, которые показывает воспитатель, затем поднимают красную куклу, если есть угроза для жизни и здоровья; зеленую - если опасности нет. При этом в каждом случае объясняют свое решение. 3. Воспитатель предлагает детям самостоятельно поработать с дидактическими картинками; под красную куклу надо положить картинки с изображением опасных для жизни ситуаций,  под зеленую - с изображением неопасных ситуаций. Ребята объясняют свой выбор (помощь воспитателя, если дети затрудняются с ответом).</vt:lpstr>
      <vt:lpstr>           Подвижная игра «огни светофора». Используются куклы: красная, жёлтая, зелёная На светофоре - красный свет! Опасен путь - прохода нет! А если желтый свет горит, - он «приготовься» говорит. Зеленый вспыхнул впереди - свободен путь - переходи. В игре все дети - «пешеходы». Когда регулировщик дорожного движения показывает  желтую куклу, то все участники выстраиваются в шеренгу и готовятся к движению (хлопаем), когда показывает зеленую  куклу - можно ходить, бегать, прыгать по всему залу (топаем); при красной кукле все замирают на месте (стоят).Ошибившийся - выбывает из игры. Когда переходишь улицу - следи за сигналами светофора.            Дидактическая игра «подбери к кукле картинку с таким же  настроением».  Цели: познакомить детей с основными эмоциями: радость, грусть, гнев, страх; учить распознавать эмоциональные проявления других людей по различным признакам (мимика, пантомимика); обогащать и активизировать словарь детей за счет слов, обозначающих различные эмоции, чувства, настроения. Вариант 1 На столе лежат картинки на которых изображены различные выражения эмоций: веселье, испуг, грусть и гнев. Играющим детям раздаются куклы - с теми же эмоциями. Задание: подобрать картинку к кукле. Вариант 2 Воспитатель показывает куклу с эмоцией – дети подбирают картинки с соответствующей эмоцией.         Для  ФЭМП (математика). Дидактическая игра «собери домик кукле» (картонные геометрические фигуры)        Развитие речи. Дидактическая игра «сочини сказку про куклу», «придумай историю про куклу».       Обучение грамоте. Дидактическая игра «найди звук для куклы».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таня</dc:creator>
  <cp:lastModifiedBy>таня</cp:lastModifiedBy>
  <cp:revision>12</cp:revision>
  <dcterms:created xsi:type="dcterms:W3CDTF">2017-01-01T17:34:41Z</dcterms:created>
  <dcterms:modified xsi:type="dcterms:W3CDTF">2017-01-05T15:34:52Z</dcterms:modified>
</cp:coreProperties>
</file>