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0" r:id="rId2"/>
    <p:sldId id="268" r:id="rId3"/>
    <p:sldId id="257" r:id="rId4"/>
    <p:sldId id="258" r:id="rId5"/>
    <p:sldId id="259" r:id="rId6"/>
    <p:sldId id="269" r:id="rId7"/>
    <p:sldId id="260" r:id="rId8"/>
    <p:sldId id="262" r:id="rId9"/>
    <p:sldId id="261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65" d="100"/>
          <a:sy n="65" d="100"/>
        </p:scale>
        <p:origin x="-50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FEB5C0-9D36-4058-8B40-55F7555D7D4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7FBAA3-C3A7-4101-AF38-B6BA4185BAB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Инструментально- ориентированные тренинги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4411E977-9C44-48B9-B1B3-03F641375D78}" type="parTrans" cxnId="{64F504A6-9B18-481B-A6CB-893A7C80BA4C}">
      <dgm:prSet/>
      <dgm:spPr/>
      <dgm:t>
        <a:bodyPr/>
        <a:lstStyle/>
        <a:p>
          <a:endParaRPr lang="ru-RU"/>
        </a:p>
      </dgm:t>
    </dgm:pt>
    <dgm:pt modelId="{0B30C209-D43A-4B24-A621-B15B1719F799}" type="sibTrans" cxnId="{64F504A6-9B18-481B-A6CB-893A7C80BA4C}">
      <dgm:prSet/>
      <dgm:spPr/>
      <dgm:t>
        <a:bodyPr/>
        <a:lstStyle/>
        <a:p>
          <a:endParaRPr lang="ru-RU"/>
        </a:p>
      </dgm:t>
    </dgm:pt>
    <dgm:pt modelId="{0086246E-9169-4E5F-8FA5-7D3D019BE145}">
      <dgm:prSet phldrT="[Текст]" custT="1"/>
      <dgm:spPr/>
      <dgm:t>
        <a:bodyPr/>
        <a:lstStyle/>
        <a:p>
          <a:pPr algn="l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к ним относятся  социально- психологический  тренинг поведения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54FF4AB-77AA-40E2-B570-54B8B8DC12C2}" type="parTrans" cxnId="{38796051-1090-47CA-AE1D-82B869F965BB}">
      <dgm:prSet/>
      <dgm:spPr/>
      <dgm:t>
        <a:bodyPr/>
        <a:lstStyle/>
        <a:p>
          <a:endParaRPr lang="ru-RU"/>
        </a:p>
      </dgm:t>
    </dgm:pt>
    <dgm:pt modelId="{AD157A2D-E9C9-4167-8712-9E21ABE52A09}" type="sibTrans" cxnId="{38796051-1090-47CA-AE1D-82B869F965BB}">
      <dgm:prSet/>
      <dgm:spPr/>
      <dgm:t>
        <a:bodyPr/>
        <a:lstStyle/>
        <a:p>
          <a:endParaRPr lang="ru-RU"/>
        </a:p>
      </dgm:t>
    </dgm:pt>
    <dgm:pt modelId="{244E7AD7-A84E-41B3-8928-E7B1F52D233E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Личностно – ориентированные тренинги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7B41D9CC-CC11-4B63-81AA-9772B27E516E}" type="parTrans" cxnId="{4771C895-F305-4151-99B4-94D4AED73565}">
      <dgm:prSet/>
      <dgm:spPr/>
      <dgm:t>
        <a:bodyPr/>
        <a:lstStyle/>
        <a:p>
          <a:endParaRPr lang="ru-RU"/>
        </a:p>
      </dgm:t>
    </dgm:pt>
    <dgm:pt modelId="{ED49D32C-AAD0-4EEA-AEA9-7876A14732A1}" type="sibTrans" cxnId="{4771C895-F305-4151-99B4-94D4AED73565}">
      <dgm:prSet/>
      <dgm:spPr/>
      <dgm:t>
        <a:bodyPr/>
        <a:lstStyle/>
        <a:p>
          <a:endParaRPr lang="ru-RU"/>
        </a:p>
      </dgm:t>
    </dgm:pt>
    <dgm:pt modelId="{923DC6E0-6206-428A-BC85-ED48AA3D0D9B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затрагивающие «Я» каждого члена группы и направленные на глубокие личностные преобразования членов группы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45CDCDD-4A94-4342-A496-B35C475A7DF6}" type="parTrans" cxnId="{836B87F1-82C6-42FE-AE4C-F1614A6674B7}">
      <dgm:prSet/>
      <dgm:spPr/>
      <dgm:t>
        <a:bodyPr/>
        <a:lstStyle/>
        <a:p>
          <a:endParaRPr lang="ru-RU"/>
        </a:p>
      </dgm:t>
    </dgm:pt>
    <dgm:pt modelId="{A2010A77-163C-4B70-992B-5B84B1B357FA}" type="sibTrans" cxnId="{836B87F1-82C6-42FE-AE4C-F1614A6674B7}">
      <dgm:prSet/>
      <dgm:spPr/>
      <dgm:t>
        <a:bodyPr/>
        <a:lstStyle/>
        <a:p>
          <a:endParaRPr lang="ru-RU"/>
        </a:p>
      </dgm:t>
    </dgm:pt>
    <dgm:pt modelId="{688B23FB-017B-4D15-97B3-869F704A775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Корпоративные тренинги </a:t>
          </a: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(новый уровень профессиональной компетентности вовлечённых в программу сотрудников)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B147ADC-61B3-447B-8AD5-8F649AC20A57}" type="parTrans" cxnId="{2AF3BD77-3664-4ADC-99B2-DAC78D5ADC6F}">
      <dgm:prSet/>
      <dgm:spPr/>
      <dgm:t>
        <a:bodyPr/>
        <a:lstStyle/>
        <a:p>
          <a:endParaRPr lang="ru-RU"/>
        </a:p>
      </dgm:t>
    </dgm:pt>
    <dgm:pt modelId="{8F89DDA2-08AF-4438-9E6F-0635742CA1E6}" type="sibTrans" cxnId="{2AF3BD77-3664-4ADC-99B2-DAC78D5ADC6F}">
      <dgm:prSet/>
      <dgm:spPr/>
      <dgm:t>
        <a:bodyPr/>
        <a:lstStyle/>
        <a:p>
          <a:endParaRPr lang="ru-RU"/>
        </a:p>
      </dgm:t>
    </dgm:pt>
    <dgm:pt modelId="{33CB189F-E424-498F-8B86-3FD30992F0CF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эффективное средство развития персонала, повышения профессиональной компетенции ваших сотрудников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35FEE25-19D1-46DC-8FE3-EDFC39698E66}" type="parTrans" cxnId="{D3579B0C-0F28-4F93-8EC0-EFBF7F167430}">
      <dgm:prSet/>
      <dgm:spPr/>
      <dgm:t>
        <a:bodyPr/>
        <a:lstStyle/>
        <a:p>
          <a:endParaRPr lang="ru-RU"/>
        </a:p>
      </dgm:t>
    </dgm:pt>
    <dgm:pt modelId="{66AF2F87-2634-46B9-A09B-F2B8917828CF}" type="sibTrans" cxnId="{D3579B0C-0F28-4F93-8EC0-EFBF7F167430}">
      <dgm:prSet/>
      <dgm:spPr/>
      <dgm:t>
        <a:bodyPr/>
        <a:lstStyle/>
        <a:p>
          <a:endParaRPr lang="ru-RU"/>
        </a:p>
      </dgm:t>
    </dgm:pt>
    <dgm:pt modelId="{244095A9-BF5C-4604-90FF-DDD394A8ABE1}" type="pres">
      <dgm:prSet presAssocID="{B3FEB5C0-9D36-4058-8B40-55F7555D7D4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CD6A8D-A6D5-4DE0-9FF7-5E42DE40EFBB}" type="pres">
      <dgm:prSet presAssocID="{907FBAA3-C3A7-4101-AF38-B6BA4185BAB4}" presName="linNode" presStyleCnt="0"/>
      <dgm:spPr/>
    </dgm:pt>
    <dgm:pt modelId="{B714FBA0-4ACA-4BD0-8CB4-FF1B0D980892}" type="pres">
      <dgm:prSet presAssocID="{907FBAA3-C3A7-4101-AF38-B6BA4185BAB4}" presName="parentText" presStyleLbl="node1" presStyleIdx="0" presStyleCnt="3" custScaleX="253762" custLinFactNeighborX="-881" custLinFactNeighborY="44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407A8-C308-4507-9385-1B0C47A09F2C}" type="pres">
      <dgm:prSet presAssocID="{907FBAA3-C3A7-4101-AF38-B6BA4185BAB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D0165-2CB9-414F-B0A9-285E52280573}" type="pres">
      <dgm:prSet presAssocID="{0B30C209-D43A-4B24-A621-B15B1719F799}" presName="sp" presStyleCnt="0"/>
      <dgm:spPr/>
    </dgm:pt>
    <dgm:pt modelId="{C03BC12D-97BB-4BAA-AA6A-517D6E537332}" type="pres">
      <dgm:prSet presAssocID="{244E7AD7-A84E-41B3-8928-E7B1F52D233E}" presName="linNode" presStyleCnt="0"/>
      <dgm:spPr/>
    </dgm:pt>
    <dgm:pt modelId="{6BE53FC7-A73D-4B43-A06E-F0C60388776B}" type="pres">
      <dgm:prSet presAssocID="{244E7AD7-A84E-41B3-8928-E7B1F52D233E}" presName="parentText" presStyleLbl="node1" presStyleIdx="1" presStyleCnt="3" custScaleX="2516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8F507-BF7C-4D95-8BBA-FBCD18BB97F8}" type="pres">
      <dgm:prSet presAssocID="{244E7AD7-A84E-41B3-8928-E7B1F52D233E}" presName="descendantText" presStyleLbl="alignAccFollowNode1" presStyleIdx="1" presStyleCnt="3" custScaleY="104012" custLinFactNeighborX="449" custLinFactNeighborY="-3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7ED1CF-5234-4487-9B97-35F156F42241}" type="pres">
      <dgm:prSet presAssocID="{ED49D32C-AAD0-4EEA-AEA9-7876A14732A1}" presName="sp" presStyleCnt="0"/>
      <dgm:spPr/>
    </dgm:pt>
    <dgm:pt modelId="{85189766-CFD2-432F-9AA3-8FEBEB597DA8}" type="pres">
      <dgm:prSet presAssocID="{688B23FB-017B-4D15-97B3-869F704A7755}" presName="linNode" presStyleCnt="0"/>
      <dgm:spPr/>
    </dgm:pt>
    <dgm:pt modelId="{D47081B9-7C4B-4BC0-A330-496CF50DBAE4}" type="pres">
      <dgm:prSet presAssocID="{688B23FB-017B-4D15-97B3-869F704A7755}" presName="parentText" presStyleLbl="node1" presStyleIdx="2" presStyleCnt="3" custScaleX="252936" custLinFactNeighborX="-726" custLinFactNeighborY="-36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727A58-88EC-4B5B-9CA5-0DA6BE555C5F}" type="pres">
      <dgm:prSet presAssocID="{688B23FB-017B-4D15-97B3-869F704A7755}" presName="descendantText" presStyleLbl="alignAccFollowNode1" presStyleIdx="2" presStyleCnt="3" custScaleY="117659" custLinFactNeighborX="-65" custLinFactNeighborY="-3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54BE6C-1549-4380-AE30-20053BE6F3AF}" type="presOf" srcId="{0086246E-9169-4E5F-8FA5-7D3D019BE145}" destId="{0AB407A8-C308-4507-9385-1B0C47A09F2C}" srcOrd="0" destOrd="0" presId="urn:microsoft.com/office/officeart/2005/8/layout/vList5"/>
    <dgm:cxn modelId="{64F504A6-9B18-481B-A6CB-893A7C80BA4C}" srcId="{B3FEB5C0-9D36-4058-8B40-55F7555D7D42}" destId="{907FBAA3-C3A7-4101-AF38-B6BA4185BAB4}" srcOrd="0" destOrd="0" parTransId="{4411E977-9C44-48B9-B1B3-03F641375D78}" sibTransId="{0B30C209-D43A-4B24-A621-B15B1719F799}"/>
    <dgm:cxn modelId="{51AA125E-7C48-4828-B773-2D32F6D91732}" type="presOf" srcId="{33CB189F-E424-498F-8B86-3FD30992F0CF}" destId="{F0727A58-88EC-4B5B-9CA5-0DA6BE555C5F}" srcOrd="0" destOrd="0" presId="urn:microsoft.com/office/officeart/2005/8/layout/vList5"/>
    <dgm:cxn modelId="{38796051-1090-47CA-AE1D-82B869F965BB}" srcId="{907FBAA3-C3A7-4101-AF38-B6BA4185BAB4}" destId="{0086246E-9169-4E5F-8FA5-7D3D019BE145}" srcOrd="0" destOrd="0" parTransId="{D54FF4AB-77AA-40E2-B570-54B8B8DC12C2}" sibTransId="{AD157A2D-E9C9-4167-8712-9E21ABE52A09}"/>
    <dgm:cxn modelId="{4771C895-F305-4151-99B4-94D4AED73565}" srcId="{B3FEB5C0-9D36-4058-8B40-55F7555D7D42}" destId="{244E7AD7-A84E-41B3-8928-E7B1F52D233E}" srcOrd="1" destOrd="0" parTransId="{7B41D9CC-CC11-4B63-81AA-9772B27E516E}" sibTransId="{ED49D32C-AAD0-4EEA-AEA9-7876A14732A1}"/>
    <dgm:cxn modelId="{2AF3BD77-3664-4ADC-99B2-DAC78D5ADC6F}" srcId="{B3FEB5C0-9D36-4058-8B40-55F7555D7D42}" destId="{688B23FB-017B-4D15-97B3-869F704A7755}" srcOrd="2" destOrd="0" parTransId="{DB147ADC-61B3-447B-8AD5-8F649AC20A57}" sibTransId="{8F89DDA2-08AF-4438-9E6F-0635742CA1E6}"/>
    <dgm:cxn modelId="{13951CCF-0AA2-41C9-916C-CAF419FB72D1}" type="presOf" srcId="{688B23FB-017B-4D15-97B3-869F704A7755}" destId="{D47081B9-7C4B-4BC0-A330-496CF50DBAE4}" srcOrd="0" destOrd="0" presId="urn:microsoft.com/office/officeart/2005/8/layout/vList5"/>
    <dgm:cxn modelId="{F36723A6-4C25-4150-BB8A-7A02B2A4D1FE}" type="presOf" srcId="{B3FEB5C0-9D36-4058-8B40-55F7555D7D42}" destId="{244095A9-BF5C-4604-90FF-DDD394A8ABE1}" srcOrd="0" destOrd="0" presId="urn:microsoft.com/office/officeart/2005/8/layout/vList5"/>
    <dgm:cxn modelId="{84A54BA4-7D92-4770-9384-0DC68E168199}" type="presOf" srcId="{907FBAA3-C3A7-4101-AF38-B6BA4185BAB4}" destId="{B714FBA0-4ACA-4BD0-8CB4-FF1B0D980892}" srcOrd="0" destOrd="0" presId="urn:microsoft.com/office/officeart/2005/8/layout/vList5"/>
    <dgm:cxn modelId="{D3579B0C-0F28-4F93-8EC0-EFBF7F167430}" srcId="{688B23FB-017B-4D15-97B3-869F704A7755}" destId="{33CB189F-E424-498F-8B86-3FD30992F0CF}" srcOrd="0" destOrd="0" parTransId="{235FEE25-19D1-46DC-8FE3-EDFC39698E66}" sibTransId="{66AF2F87-2634-46B9-A09B-F2B8917828CF}"/>
    <dgm:cxn modelId="{836B87F1-82C6-42FE-AE4C-F1614A6674B7}" srcId="{244E7AD7-A84E-41B3-8928-E7B1F52D233E}" destId="{923DC6E0-6206-428A-BC85-ED48AA3D0D9B}" srcOrd="0" destOrd="0" parTransId="{645CDCDD-4A94-4342-A496-B35C475A7DF6}" sibTransId="{A2010A77-163C-4B70-992B-5B84B1B357FA}"/>
    <dgm:cxn modelId="{C9279E89-41DE-454D-B230-3A1740D70117}" type="presOf" srcId="{244E7AD7-A84E-41B3-8928-E7B1F52D233E}" destId="{6BE53FC7-A73D-4B43-A06E-F0C60388776B}" srcOrd="0" destOrd="0" presId="urn:microsoft.com/office/officeart/2005/8/layout/vList5"/>
    <dgm:cxn modelId="{AF7495C5-EB30-472B-92F4-EF7E3FF44753}" type="presOf" srcId="{923DC6E0-6206-428A-BC85-ED48AA3D0D9B}" destId="{3D68F507-BF7C-4D95-8BBA-FBCD18BB97F8}" srcOrd="0" destOrd="0" presId="urn:microsoft.com/office/officeart/2005/8/layout/vList5"/>
    <dgm:cxn modelId="{D80DFDAA-1D80-4DDD-947F-ACBDBC057124}" type="presParOf" srcId="{244095A9-BF5C-4604-90FF-DDD394A8ABE1}" destId="{45CD6A8D-A6D5-4DE0-9FF7-5E42DE40EFBB}" srcOrd="0" destOrd="0" presId="urn:microsoft.com/office/officeart/2005/8/layout/vList5"/>
    <dgm:cxn modelId="{F5885DE6-EE71-4D48-8F21-D145E2DE981B}" type="presParOf" srcId="{45CD6A8D-A6D5-4DE0-9FF7-5E42DE40EFBB}" destId="{B714FBA0-4ACA-4BD0-8CB4-FF1B0D980892}" srcOrd="0" destOrd="0" presId="urn:microsoft.com/office/officeart/2005/8/layout/vList5"/>
    <dgm:cxn modelId="{3B09C6EC-79E7-47BB-8453-D4607A826AE4}" type="presParOf" srcId="{45CD6A8D-A6D5-4DE0-9FF7-5E42DE40EFBB}" destId="{0AB407A8-C308-4507-9385-1B0C47A09F2C}" srcOrd="1" destOrd="0" presId="urn:microsoft.com/office/officeart/2005/8/layout/vList5"/>
    <dgm:cxn modelId="{0CCC37D2-6539-437C-8D53-E8538E096DF4}" type="presParOf" srcId="{244095A9-BF5C-4604-90FF-DDD394A8ABE1}" destId="{025D0165-2CB9-414F-B0A9-285E52280573}" srcOrd="1" destOrd="0" presId="urn:microsoft.com/office/officeart/2005/8/layout/vList5"/>
    <dgm:cxn modelId="{B42C147E-66A9-4818-8E4E-DEBD3208DF31}" type="presParOf" srcId="{244095A9-BF5C-4604-90FF-DDD394A8ABE1}" destId="{C03BC12D-97BB-4BAA-AA6A-517D6E537332}" srcOrd="2" destOrd="0" presId="urn:microsoft.com/office/officeart/2005/8/layout/vList5"/>
    <dgm:cxn modelId="{CD213081-85E1-4330-AFC9-376EAF55C338}" type="presParOf" srcId="{C03BC12D-97BB-4BAA-AA6A-517D6E537332}" destId="{6BE53FC7-A73D-4B43-A06E-F0C60388776B}" srcOrd="0" destOrd="0" presId="urn:microsoft.com/office/officeart/2005/8/layout/vList5"/>
    <dgm:cxn modelId="{D1F43132-3C7D-4FA8-87CE-FD28ABA69E65}" type="presParOf" srcId="{C03BC12D-97BB-4BAA-AA6A-517D6E537332}" destId="{3D68F507-BF7C-4D95-8BBA-FBCD18BB97F8}" srcOrd="1" destOrd="0" presId="urn:microsoft.com/office/officeart/2005/8/layout/vList5"/>
    <dgm:cxn modelId="{A704EAF0-CA2A-4C4C-9B21-EDBE5BCD4CB8}" type="presParOf" srcId="{244095A9-BF5C-4604-90FF-DDD394A8ABE1}" destId="{5C7ED1CF-5234-4487-9B97-35F156F42241}" srcOrd="3" destOrd="0" presId="urn:microsoft.com/office/officeart/2005/8/layout/vList5"/>
    <dgm:cxn modelId="{BF643FEE-C6BC-424D-9A26-44E136D7F802}" type="presParOf" srcId="{244095A9-BF5C-4604-90FF-DDD394A8ABE1}" destId="{85189766-CFD2-432F-9AA3-8FEBEB597DA8}" srcOrd="4" destOrd="0" presId="urn:microsoft.com/office/officeart/2005/8/layout/vList5"/>
    <dgm:cxn modelId="{3776C1CD-AF95-4D45-BB39-7338E50AEA55}" type="presParOf" srcId="{85189766-CFD2-432F-9AA3-8FEBEB597DA8}" destId="{D47081B9-7C4B-4BC0-A330-496CF50DBAE4}" srcOrd="0" destOrd="0" presId="urn:microsoft.com/office/officeart/2005/8/layout/vList5"/>
    <dgm:cxn modelId="{4DEB91EF-A178-4FA5-A17B-EB2DFC9CD896}" type="presParOf" srcId="{85189766-CFD2-432F-9AA3-8FEBEB597DA8}" destId="{F0727A58-88EC-4B5B-9CA5-0DA6BE555C5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B407A8-C308-4507-9385-1B0C47A09F2C}">
      <dsp:nvSpPr>
        <dsp:cNvPr id="0" name=""/>
        <dsp:cNvSpPr/>
      </dsp:nvSpPr>
      <dsp:spPr>
        <a:xfrm rot="5400000">
          <a:off x="6321933" y="-1045380"/>
          <a:ext cx="1195504" cy="358967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 ним относятся  социально- психологический  тренинг поведения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6321933" y="-1045380"/>
        <a:ext cx="1195504" cy="3589670"/>
      </dsp:txXfrm>
    </dsp:sp>
    <dsp:sp modelId="{B714FBA0-4ACA-4BD0-8CB4-FF1B0D980892}">
      <dsp:nvSpPr>
        <dsp:cNvPr id="0" name=""/>
        <dsp:cNvSpPr/>
      </dsp:nvSpPr>
      <dsp:spPr>
        <a:xfrm>
          <a:off x="0" y="68749"/>
          <a:ext cx="5123935" cy="1494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Инструментально- ориентированные тренинги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68749"/>
        <a:ext cx="5123935" cy="1494380"/>
      </dsp:txXfrm>
    </dsp:sp>
    <dsp:sp modelId="{3D68F507-BF7C-4D95-8BBA-FBCD18BB97F8}">
      <dsp:nvSpPr>
        <dsp:cNvPr id="0" name=""/>
        <dsp:cNvSpPr/>
      </dsp:nvSpPr>
      <dsp:spPr>
        <a:xfrm rot="5400000">
          <a:off x="6290696" y="468027"/>
          <a:ext cx="1243468" cy="360601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затрагивающие «Я» каждого члена группы и направленные на глубокие личностные преобразования членов группы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6290696" y="468027"/>
        <a:ext cx="1243468" cy="3606011"/>
      </dsp:txXfrm>
    </dsp:sp>
    <dsp:sp modelId="{6BE53FC7-A73D-4B43-A06E-F0C60388776B}">
      <dsp:nvSpPr>
        <dsp:cNvPr id="0" name=""/>
        <dsp:cNvSpPr/>
      </dsp:nvSpPr>
      <dsp:spPr>
        <a:xfrm>
          <a:off x="915" y="1571364"/>
          <a:ext cx="5104584" cy="1494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Личностно – ориентированные тренинги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15" y="1571364"/>
        <a:ext cx="5104584" cy="1494380"/>
      </dsp:txXfrm>
    </dsp:sp>
    <dsp:sp modelId="{F0727A58-88EC-4B5B-9CA5-0DA6BE555C5F}">
      <dsp:nvSpPr>
        <dsp:cNvPr id="0" name=""/>
        <dsp:cNvSpPr/>
      </dsp:nvSpPr>
      <dsp:spPr>
        <a:xfrm rot="5400000">
          <a:off x="6208857" y="2042658"/>
          <a:ext cx="1406618" cy="359511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эффективное средство развития персонала, повышения профессиональной компетенции ваших сотрудников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6208857" y="2042658"/>
        <a:ext cx="1406618" cy="3595117"/>
      </dsp:txXfrm>
    </dsp:sp>
    <dsp:sp modelId="{D47081B9-7C4B-4BC0-A330-496CF50DBAE4}">
      <dsp:nvSpPr>
        <dsp:cNvPr id="0" name=""/>
        <dsp:cNvSpPr/>
      </dsp:nvSpPr>
      <dsp:spPr>
        <a:xfrm>
          <a:off x="0" y="3086008"/>
          <a:ext cx="5115007" cy="14943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Корпоративные тренинги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(новый уровень профессиональной компетентности вовлечённых в программу сотрудников)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086008"/>
        <a:ext cx="5115007" cy="1494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F736A-E01E-4D58-A73E-4B7E523EE1AA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7A405C-4D6C-4EDF-8710-617733D51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23FC22-E395-42BB-9C50-839B8D6179A8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082EBD-E3EF-49C7-B53E-05A276CC084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/>
              <a:t>Мастер- класс на тему:</a:t>
            </a:r>
          </a:p>
          <a:p>
            <a:pPr algn="ctr">
              <a:buNone/>
            </a:pPr>
            <a:r>
              <a:rPr lang="ru-RU" sz="3200" dirty="0" smtClean="0"/>
              <a:t> «Организация и проведение тренингов для родителей в ДОУ»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r">
              <a:buNone/>
            </a:pPr>
            <a:r>
              <a:rPr lang="ru-RU" sz="2000" dirty="0" smtClean="0"/>
              <a:t>Подготовила: Мошкина Елена Анатольевна, </a:t>
            </a:r>
            <a:endParaRPr lang="ru-RU" sz="2000" dirty="0" smtClean="0"/>
          </a:p>
          <a:p>
            <a:pPr algn="r">
              <a:buNone/>
            </a:pPr>
            <a:r>
              <a:rPr lang="ru-RU" sz="2000" dirty="0" smtClean="0"/>
              <a:t>воспитатель </a:t>
            </a:r>
            <a:r>
              <a:rPr lang="ru-RU" sz="2000" dirty="0" smtClean="0"/>
              <a:t>высшей</a:t>
            </a:r>
            <a:r>
              <a:rPr lang="ru-RU" sz="2000" dirty="0" smtClean="0"/>
              <a:t> </a:t>
            </a:r>
            <a:r>
              <a:rPr lang="ru-RU" sz="2000" dirty="0" smtClean="0"/>
              <a:t>категории</a:t>
            </a:r>
          </a:p>
          <a:p>
            <a:pPr algn="r">
              <a:buNone/>
            </a:pPr>
            <a:r>
              <a:rPr lang="ru-RU" sz="2000" dirty="0" smtClean="0"/>
              <a:t>МБДОУ </a:t>
            </a:r>
            <a:r>
              <a:rPr lang="ru-RU" sz="2000" dirty="0" err="1" smtClean="0"/>
              <a:t>д</a:t>
            </a:r>
            <a:r>
              <a:rPr lang="ru-RU" sz="2000" smtClean="0"/>
              <a:t>/с </a:t>
            </a:r>
            <a:r>
              <a:rPr lang="ru-RU" sz="2000" dirty="0" smtClean="0"/>
              <a:t>компенсирующего вида № 44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4429156"/>
          </a:xfrm>
        </p:spPr>
        <p:txBody>
          <a:bodyPr>
            <a:normAutofit fontScale="40000" lnSpcReduction="20000"/>
          </a:bodyPr>
          <a:lstStyle/>
          <a:p>
            <a:pPr lvl="0" algn="ctr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1. Мне кажется, что мой ребенок будет учиться хуже других.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2. Я опасаюсь, что мой ребенок часто будет обижать детей.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3. На мой взгляд, четыре урока — непомерная нагрузка для маленького ребенка.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4. Трудно быть уверенным, что учителя младших классов хорошо понимают детей.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5. Ребенок спокойно учится только в том случае, если его мать — учительница.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6. Трудно представить, что первоклассник может быстро научиться читать, писать, считать.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7. Мне кажется, что дети в этом возрасте еще не способны дружить.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8. Боюсь думать о том, как мой ребенок будет обходиться без дневного сна.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9. Мой ребенок часто плачет, когда к нему обращается незнакомый взрослый человек.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10. Мой ребенок ходит в детский сад  со  слезами и с трудом расстается с матерью.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11. Начальная школа, по-моему, редко способна чему-либо научить ребенка.</a:t>
            </a:r>
          </a:p>
          <a:p>
            <a:pPr marL="514350" lvl="0" indent="-51435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12. Мой ребенок часто говорит: «Мама, мы пойдем в школу вместе?»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71472" y="714356"/>
            <a:ext cx="7929618" cy="135732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ТЕСТ </a:t>
            </a:r>
          </a:p>
          <a:p>
            <a:pPr lvl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 готовности ребёнка к поступлению в первый класс»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714620"/>
            <a:ext cx="785818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Физическое здоровье.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Развитый интеллект.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Умение общаться со сверстниками и взрослыми.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Выносливость и работоспособность.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Умение считать и читать.</a:t>
            </a:r>
            <a:endParaRPr lang="ru-RU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Аккуратность и дисциплинированность.</a:t>
            </a:r>
            <a:endParaRPr lang="ru-RU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Хорошая память и внимание.</a:t>
            </a:r>
            <a:endParaRPr lang="ru-RU" dirty="0" smtClean="0"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Инициативность, воля 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способность действовать самостоятельно.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71472" y="1142984"/>
            <a:ext cx="7929618" cy="135732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Факторы успешной подготовки и  адаптации ребёнка  в школе»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6766" cy="3357586"/>
          </a:xfrm>
        </p:spPr>
        <p:txBody>
          <a:bodyPr/>
          <a:lstStyle/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Атос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человек скрытный, загадочный, но обладает глубоким знанием жизни.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Портос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добрейшей души человек, рубаха-парень.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Арамис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романтическая, утонченная натура.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Д,Артаньян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ловкий, храбрый, предприимчивый, находчивый в любой ситуации.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501122" cy="5143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050" b="1" u="sng" dirty="0" smtClean="0">
                <a:latin typeface="Times New Roman" pitchFamily="18" charset="0"/>
                <a:cs typeface="Times New Roman" pitchFamily="18" charset="0"/>
              </a:rPr>
              <a:t>Начинайте «забывать» о том, что ваш ребёнок маленький.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Давайте ему посильную работу в доме, определите круг обязанностей. Сделайте это мягко: «Какой ты у нас уже большой, мы даже можем доверить тебе помыть посуду (вымыть пол, вытереть пыль и т. д.)».</a:t>
            </a:r>
          </a:p>
          <a:p>
            <a:pPr>
              <a:buNone/>
            </a:pPr>
            <a:r>
              <a:rPr lang="ru-RU" sz="1050" b="1" u="sng" dirty="0" smtClean="0">
                <a:latin typeface="Times New Roman" pitchFamily="18" charset="0"/>
                <a:cs typeface="Times New Roman" pitchFamily="18" charset="0"/>
              </a:rPr>
              <a:t>Определите общие интересы.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Это могут быть как познавательные интересы (любимые мультфильмы, сказки, игры), так и жизненные (обсуждение семейных проблем).</a:t>
            </a:r>
          </a:p>
          <a:p>
            <a:pPr>
              <a:buNone/>
            </a:pPr>
            <a:r>
              <a:rPr lang="ru-RU" sz="1050" b="1" u="sng" dirty="0" smtClean="0">
                <a:latin typeface="Times New Roman" pitchFamily="18" charset="0"/>
                <a:cs typeface="Times New Roman" pitchFamily="18" charset="0"/>
              </a:rPr>
              <a:t>Не ругайте, а тем более не оскорбляйте ребёнка в присутствии посторонних.</a:t>
            </a:r>
            <a:r>
              <a:rPr lang="ru-RU" sz="105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Уважайте чувства и мнения ребёнка. На жалобы со стороны окружающих, даже учителя или воспитателя, отвечайте: «Спасибо, мы дома обязательно поговорим на эту тему».</a:t>
            </a:r>
          </a:p>
          <a:p>
            <a:pPr>
              <a:buNone/>
            </a:pPr>
            <a:r>
              <a:rPr lang="ru-RU" sz="1050" b="1" u="sng" dirty="0" smtClean="0">
                <a:latin typeface="Times New Roman" pitchFamily="18" charset="0"/>
                <a:cs typeface="Times New Roman" pitchFamily="18" charset="0"/>
              </a:rPr>
              <a:t>Научите ребёнка делиться своими проблемами.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Обсуждайте с ним конфликтные ситуации, возникшие со сверстниками и взрослыми. Искренне интересуйтесь его мнением, только так вы сможете сформировать у него правильную жизненную позицию.</a:t>
            </a:r>
          </a:p>
          <a:p>
            <a:pPr>
              <a:buNone/>
            </a:pPr>
            <a:r>
              <a:rPr lang="ru-RU" sz="1050" b="1" u="sng" dirty="0" smtClean="0">
                <a:latin typeface="Times New Roman" pitchFamily="18" charset="0"/>
                <a:cs typeface="Times New Roman" pitchFamily="18" charset="0"/>
              </a:rPr>
              <a:t>Приобщайте ребёнка к экономике семьи.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Постепенно приучайте его сравнивать цены, ориентироваться в семейном бюджете (например, дайте ему деньги на хлеб и на мороженое, комментируя сумму на тот и на другой продукт). Ставьте в известность об отсутствии денег в семье, ходите в магазин вместе.</a:t>
            </a:r>
          </a:p>
          <a:p>
            <a:pPr>
              <a:buNone/>
            </a:pPr>
            <a:r>
              <a:rPr lang="ru-RU" sz="1050" b="1" u="sng" dirty="0" smtClean="0">
                <a:latin typeface="Times New Roman" pitchFamily="18" charset="0"/>
                <a:cs typeface="Times New Roman" pitchFamily="18" charset="0"/>
              </a:rPr>
              <a:t>Постоянно говорите с ребёнком.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Развитие речи — залог хорошей учёбы. Были в театре (цирке, кино) — пусть расскажет, что ему больше всего понравилось. Слушайте внимательно, задавайте вопросы, чтобы ребёнок чувствовал, что вам это действительно интересно.</a:t>
            </a:r>
          </a:p>
          <a:p>
            <a:pPr>
              <a:buNone/>
            </a:pPr>
            <a:r>
              <a:rPr lang="ru-RU" sz="1050" b="1" u="sng" dirty="0" smtClean="0">
                <a:latin typeface="Times New Roman" pitchFamily="18" charset="0"/>
                <a:cs typeface="Times New Roman" pitchFamily="18" charset="0"/>
              </a:rPr>
              <a:t>Отвечайте на каждый вопрос ребёнка.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Только в этом случае его познавательный интерес никогда не иссякнет.</a:t>
            </a:r>
          </a:p>
          <a:p>
            <a:pPr>
              <a:buNone/>
            </a:pPr>
            <a:r>
              <a:rPr lang="ru-RU" sz="1050" b="1" u="sng" dirty="0" smtClean="0">
                <a:latin typeface="Times New Roman" pitchFamily="18" charset="0"/>
                <a:cs typeface="Times New Roman" pitchFamily="18" charset="0"/>
              </a:rPr>
              <a:t>Постарайтесь хоть иногда смотреть на мир глазами вашего ребёнка.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Видеть мир глазами другого — основа для взаимопонимания.</a:t>
            </a:r>
          </a:p>
          <a:p>
            <a:pPr>
              <a:buNone/>
            </a:pPr>
            <a:r>
              <a:rPr lang="ru-RU" sz="1050" b="1" u="sng" dirty="0" smtClean="0">
                <a:latin typeface="Times New Roman" pitchFamily="18" charset="0"/>
                <a:cs typeface="Times New Roman" pitchFamily="18" charset="0"/>
              </a:rPr>
              <a:t>Чаще хвалите, восхищайтесь вашим малышом.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На жалобы о том, что что-то не получается, отвечайте: «Получится обязательно, только нужно ещё несколько раз попробовать». Формируйте высокий уровень притязаний. И сами верьте, что ваш ребёнок может всё, нужно только чуть-чуть ему помочь. Хвалите словом, улыбкой, лаской и нежностью, а не отделывайтесь такого рода поощрениями, как покупка новой игрушки или сладостей.</a:t>
            </a:r>
          </a:p>
          <a:p>
            <a:pPr>
              <a:buNone/>
            </a:pPr>
            <a:r>
              <a:rPr lang="ru-RU" sz="1050" b="1" u="sng" dirty="0" smtClean="0">
                <a:latin typeface="Times New Roman" pitchFamily="18" charset="0"/>
                <a:cs typeface="Times New Roman" pitchFamily="18" charset="0"/>
              </a:rPr>
              <a:t>Не стройте ваши взаимоотношения с ребёнком на запретах.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Согласитесь, что они не всегда разумны. Всегда объясняйте причины ваших требований, если возможно, предложите альтернативу. Уважение к ребёнку сейчас — фундамент уважительного отношения к вам в настоящем и будущем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85786" y="214290"/>
            <a:ext cx="8215370" cy="11430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 заповеди  мам и пап  будущего первоклассника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«Каждое утро взываю к тому лучшему, что есть во мне: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послан ребенок: это дорогой мой гость;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благодарен ему за то, что он есть.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также привязан к жизни, как и я, это нас объединяет – мы есть, он человек, и не будущий человек, а сегодняшний, и потому он другой, как и все люди: я его принимаю как всякого другого человека.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принимаю ребенка, я охраняю его детство, я понимаю, терплю, принимаю и прощаю.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не применяю сил к нему, не угнетаю его своей силой, потому что я его люблю.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люблю его, и я благодарен ему за то, что он есть, и за то, что я могу его любить, и тем самым я возвышаюсь в духе своем.»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714348" y="714356"/>
            <a:ext cx="8215370" cy="11430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dirty="0" smtClean="0"/>
              <a:t>Молитва любящего родителя (С.Соловейчик)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/>
          <a:lstStyle/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Тренинг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(англ.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training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train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— обучать, воспитывать) — краткосрочное мероприятие или несколько мероприятий, направленное на получение знаний, приобретение навыков, а также воспитание участников такого мероприятия.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тренинге всегда определяется основная цель  и задачи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935163"/>
          <a:ext cx="8715436" cy="4637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Горизонтальный свиток 4"/>
          <p:cNvSpPr/>
          <p:nvPr/>
        </p:nvSpPr>
        <p:spPr>
          <a:xfrm>
            <a:off x="642910" y="642918"/>
            <a:ext cx="7572428" cy="12858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Виды тренингов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174806"/>
          </a:xfrm>
        </p:spPr>
        <p:txBody>
          <a:bodyPr>
            <a:noAutofit/>
          </a:bodyPr>
          <a:lstStyle/>
          <a:p>
            <a:pPr marL="342900" indent="-342900"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Единая форма обращения друг к другу на «ты»</a:t>
            </a:r>
          </a:p>
          <a:p>
            <a:pPr marL="342900" indent="-34290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Для создания климата доверия в группе, предложить обращаться друг к другу на “ты”, включая тренера. Это психологически уравнивает всех, в том числе и ведущего, независимо от возраста, социального положения, жизненного опыта  и способствует раскрепощению участников тренинга</a:t>
            </a:r>
          </a:p>
          <a:p>
            <a:pPr marL="342900" indent="-342900" algn="just">
              <a:buAutoNum type="arabicPeriod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   Общение по принципу “здесь и теперь”.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Во время тренинга все говорят только о том, что волнует их именно сейчас, и обсуждают то, что происходит с ними в группе.</a:t>
            </a:r>
          </a:p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Конфиденциальность всего происходящего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Все, что происходит во время тренинга, ни под каким предлогом не разглашается и не обсуждается вне тренинга. Это поможет участникам тренинга быть искренними и чувствовать себя свободно. Благодаря этому правилу, участники смогут доверять друг другу и группе в целом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71472" y="714356"/>
            <a:ext cx="7572428" cy="12858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проведении тренингов существуют определённые правила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Организационный момент (ритуалы приветствия, разминочные упражнения.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Основная часть.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(введение в тему занятия; упражнения и процедуры, позволяющие освоить основное содержание занятия.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Подведение итогов (эмоциональное реагирование, осмысление)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Домашнее задание.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или «мостик» в следующую встречу (подразумевается далеко не всегда).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Ритуал прощания.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642910" y="928670"/>
            <a:ext cx="7929618" cy="121444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Существует определённая структура тренинга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5340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Тренинг: «Ребёнок на пороге школьной жизни» </a:t>
            </a:r>
            <a:br>
              <a:rPr lang="ru-RU" sz="4000" dirty="0" smtClean="0"/>
            </a:br>
            <a:r>
              <a:rPr lang="ru-RU" sz="2800" dirty="0" smtClean="0"/>
              <a:t>(вид тренинга личностно- ориентированный)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142984"/>
            <a:ext cx="4000528" cy="264320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Способствовать повышению внимания родителей  к переживаниям ребенка в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предшкольный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период жизни, осознанию родителями собственной позиции принятия ребенка, сопричастного 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эмпатического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взаимодействия с ним.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3786190"/>
            <a:ext cx="4186238" cy="2357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познакомить родителей с характеристиками психологической готовности ребёнка к школе;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сформировать представления у родителей о мотивационной сфере ребенка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285860"/>
            <a:ext cx="6215106" cy="250033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«Быть готовым к школе уже сегодня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значит уметь читать, писать, считать.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Быть готовым к школе – значит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Быть готовым всему этому научиться»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Л.А.Венгер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endParaRPr lang="ru-RU" sz="2400" dirty="0" smtClean="0"/>
          </a:p>
        </p:txBody>
      </p:sp>
      <p:pic>
        <p:nvPicPr>
          <p:cNvPr id="5" name="Picture 3" descr="D:\Документы\11111111111111111111\POWERALB\семья\MTHCHLD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71876"/>
            <a:ext cx="3700455" cy="2924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2357430"/>
            <a:ext cx="6786610" cy="3357586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Не перебивать друг друга.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Доверительный, доброжелательный стиль общения.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Искренность в общении.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Работа  в круге.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Все свои впечатления, переживания высказывать в круг.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714348" y="857232"/>
            <a:ext cx="7929618" cy="135732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ПРАВИЛА ОБЩЕНИЯ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750</TotalTime>
  <Words>895</Words>
  <Application>Microsoft Office PowerPoint</Application>
  <PresentationFormat>Экран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Тренинг: «Ребёнок на пороге школьной жизни»  (вид тренинга личностно- ориентированный)</vt:lpstr>
      <vt:lpstr>Цель :   Способствовать повышению внимания родителей  к переживаниям ребенка в предшкольный период жизни, осознанию родителями собственной позиции принятия ребенка, сопричастного (эмпатического) взаимодействия с ним.</vt:lpstr>
      <vt:lpstr>Слайд 8</vt:lpstr>
      <vt:lpstr>  * Не перебивать друг друга. * Доверительный, доброжелательный стиль общения. * Искренность в общении. * Работа  в круге.  * Все свои впечатления, переживания высказывать в круг.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Майя</cp:lastModifiedBy>
  <cp:revision>75</cp:revision>
  <dcterms:created xsi:type="dcterms:W3CDTF">2003-01-01T02:56:04Z</dcterms:created>
  <dcterms:modified xsi:type="dcterms:W3CDTF">2017-11-23T10:09:37Z</dcterms:modified>
</cp:coreProperties>
</file>