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6858000" cy="9144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18" y="6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a:t>Образец заголовка</a:t>
            </a:r>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sportykid.ru/ball.html"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sportykid.ru/waboba.html"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sportykid.ru/images/waboba-02.jpg"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www.sportykid.ru/estafeta.html" TargetMode="Externa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www.sportykid.ru/kanat.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sportykid.ru/badminton.html" TargetMode="Externa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www.sportykid.ru/ogosport.html" TargetMode="External"/><Relationship Id="rId4" Type="http://schemas.openxmlformats.org/officeDocument/2006/relationships/hyperlink" Target="http://www.sportykid.ru/tarelka.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cstate="print"/>
          <a:srcRect/>
          <a:stretch>
            <a:fillRect/>
          </a:stretch>
        </p:blipFill>
        <p:spPr bwMode="auto">
          <a:xfrm>
            <a:off x="0" y="-19078"/>
            <a:ext cx="6858000" cy="9163078"/>
          </a:xfrm>
          <a:prstGeom prst="rect">
            <a:avLst/>
          </a:prstGeom>
          <a:noFill/>
          <a:ln w="9525">
            <a:noFill/>
            <a:miter lim="800000"/>
            <a:headEnd/>
            <a:tailEnd/>
          </a:ln>
        </p:spPr>
      </p:pic>
      <p:sp>
        <p:nvSpPr>
          <p:cNvPr id="1027" name="Rectangle 3"/>
          <p:cNvSpPr>
            <a:spLocks noChangeArrowheads="1"/>
          </p:cNvSpPr>
          <p:nvPr/>
        </p:nvSpPr>
        <p:spPr bwMode="auto">
          <a:xfrm>
            <a:off x="332656" y="191448"/>
            <a:ext cx="6192688" cy="4862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Советы инструктора по физкультуре</a:t>
            </a:r>
          </a:p>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Спортивные игры для детей</a:t>
            </a:r>
            <a:endPar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О, спорт, ты — мир! А ко всему прочему еще и гарант здорового физического и психологического развития ребёнка! Любой родитель знает, что благодаря занятиям спортом малыш становится выносливым, спокойным, уравновешенным и невосприимчивым к различным заболеваниям. Однако заниматься спортом любят далеко не все дети. Основная причина кроется в том, что родители и педагоги неправильно преподносят ребёнку спортивные занятия. Любая детская тренировка должна проходить в игровой форме, только в этом случае малыш сам с радостью будет заниматься. Из вышесказанного можно сделать вывод о том, что спортивные игры для детей — это лучший способ представления физической нагрузки. Благо, разновидностей спортивных игр не счесть, а значит, для любого непоседы найдётся что-то интересное! </a:t>
            </a:r>
          </a:p>
          <a:p>
            <a:pPr marL="0" marR="0" lvl="0" indent="449263" algn="l" defTabSz="914400" rtl="0" eaLnBrk="0" fontAlgn="base" latinLnBrk="0" hangingPunct="0">
              <a:lnSpc>
                <a:spcPct val="100000"/>
              </a:lnSpc>
              <a:spcBef>
                <a:spcPct val="0"/>
              </a:spcBef>
              <a:spcAft>
                <a:spcPct val="0"/>
              </a:spcAft>
              <a:buClrTx/>
              <a:buSzTx/>
              <a:buFontTx/>
              <a:buNone/>
              <a:tabLst/>
            </a:pPr>
            <a:endParaRPr lang="ru-RU" sz="1600" b="1" dirty="0">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332656" y="4172330"/>
            <a:ext cx="6192688"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Большой популярностью у детей пользуются </a:t>
            </a:r>
            <a:r>
              <a:rPr kumimoji="0" lang="ru-RU" sz="16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игры с мячом</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В детском саду воспитатели часто прибегают к различного рода играм с использованием этого спортивного снаряда. Даже самые элементарные упражнения (например, перекатывание мяча или перекидывание его из рук в руки) способствуют развитию ловкости, ритмичности (особенно, если упражнение выполняется в заданном темпе) и самое главное координации.  У самых маленьких такие игры развивают умения бросать предмет, держать его, рассчитывать траекторию броска. Кроме того, спортивные игры для детей с мячом, как правило, представляют собой командные состязания, а значит, малыши к тому же научатся работать вместе, сообща, что тоже немаловажно. Помимо прочего, такие игры разовьют мышечную систему, окажут положительное влияние на моторику рук, увеличат подвижность и развитость суставов. Игры с мячом помогут улучшить даже мозговую деятельность! Это связано главным образом с тем, что подвижная игра с мячом часто требует анализа ситуации и необходимости принятия решения.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0" y="-19078"/>
            <a:ext cx="6858000" cy="9163078"/>
          </a:xfrm>
          <a:prstGeom prst="rect">
            <a:avLst/>
          </a:prstGeom>
          <a:noFill/>
          <a:ln w="9525">
            <a:noFill/>
            <a:miter lim="800000"/>
            <a:headEnd/>
            <a:tailEnd/>
          </a:ln>
        </p:spPr>
      </p:pic>
      <p:sp>
        <p:nvSpPr>
          <p:cNvPr id="3" name="TextBox 2"/>
          <p:cNvSpPr txBox="1"/>
          <p:nvPr/>
        </p:nvSpPr>
        <p:spPr>
          <a:xfrm>
            <a:off x="332656" y="395536"/>
            <a:ext cx="6192688" cy="8463855"/>
          </a:xfrm>
          <a:prstGeom prst="rect">
            <a:avLst/>
          </a:prstGeom>
          <a:noFill/>
        </p:spPr>
        <p:txBody>
          <a:bodyPr wrap="square" rtlCol="0">
            <a:spAutoFit/>
          </a:bodyPr>
          <a:lstStyle/>
          <a:p>
            <a:r>
              <a:rPr lang="ru-RU" sz="1600" b="1" dirty="0">
                <a:latin typeface="Times New Roman" pitchFamily="18" charset="0"/>
                <a:cs typeface="Times New Roman" pitchFamily="18" charset="0"/>
              </a:rPr>
              <a:t>Вот правила различных </a:t>
            </a:r>
            <a:r>
              <a:rPr lang="ru-RU" sz="1600" b="1" dirty="0">
                <a:latin typeface="Times New Roman" pitchFamily="18" charset="0"/>
                <a:cs typeface="Times New Roman" pitchFamily="18" charset="0"/>
                <a:hlinkClick r:id="rId3"/>
              </a:rPr>
              <a:t>игр с мячом для малышей</a:t>
            </a:r>
            <a:r>
              <a:rPr lang="ru-RU" sz="1600" b="1" dirty="0">
                <a:latin typeface="Times New Roman" pitchFamily="18" charset="0"/>
                <a:cs typeface="Times New Roman" pitchFamily="18" charset="0"/>
              </a:rPr>
              <a:t>.</a:t>
            </a:r>
          </a:p>
          <a:p>
            <a:endParaRPr lang="ru-RU" sz="1600" b="1"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r>
              <a:rPr lang="ru-RU" sz="1600" b="1" dirty="0">
                <a:solidFill>
                  <a:srgbClr val="FF0000"/>
                </a:solidFill>
                <a:latin typeface="Times New Roman" pitchFamily="18" charset="0"/>
                <a:cs typeface="Times New Roman" pitchFamily="18" charset="0"/>
              </a:rPr>
              <a:t>Поймай мяч</a:t>
            </a:r>
          </a:p>
          <a:p>
            <a:r>
              <a:rPr lang="ru-RU" sz="1600" b="1" dirty="0">
                <a:latin typeface="Times New Roman" pitchFamily="18" charset="0"/>
                <a:cs typeface="Times New Roman" pitchFamily="18" charset="0"/>
              </a:rPr>
              <a:t>Можно придумать много различных вариантов с перекидыванием мяча от одного играющего другому. Такие передачи мяча могут использоваться в эстафетах или отдельных спортивных играх. Индивидуально к каждой игре можно придумать свои правила, например, нельзя допускать, чтобы мяч упал на землю или вылетел за пределы спортивной площадки и др. Самой частой и самой простой игрой, которая подойдёт для юных игроков является игра, когда мяч нужно ловить только в определённый момент. Для этого игроки выстраиваются в шеренгу на некотором расстоянии друг от друга. Перед ними встаёт ведущий. Правила заключаются в том, что ведущий бросая мяч одному из игроков одновременно произносит слово определённой тематики (например, еда). Если это слово соответствует выбранной тематике, игрок должен поймать мяч, а если ведущий произносит слово другой тематики (не связанное с едой), мяч ловить нельзя. Такая игра с мячом превосходно тренирует реакцию и особенно внимательность. («Съедобное – не съедобное»).</a:t>
            </a:r>
          </a:p>
          <a:p>
            <a:endParaRPr lang="ru-RU" sz="1600" b="1" dirty="0">
              <a:latin typeface="Times New Roman" pitchFamily="18" charset="0"/>
              <a:cs typeface="Times New Roman" pitchFamily="18" charset="0"/>
            </a:endParaRPr>
          </a:p>
          <a:p>
            <a:r>
              <a:rPr lang="ru-RU" sz="1600" b="1" dirty="0">
                <a:latin typeface="Times New Roman" pitchFamily="18" charset="0"/>
                <a:cs typeface="Times New Roman" pitchFamily="18" charset="0"/>
              </a:rPr>
              <a:t> </a:t>
            </a:r>
            <a:r>
              <a:rPr lang="ru-RU" sz="1600" b="1" dirty="0">
                <a:solidFill>
                  <a:srgbClr val="FF0000"/>
                </a:solidFill>
                <a:latin typeface="Times New Roman" pitchFamily="18" charset="0"/>
                <a:cs typeface="Times New Roman" pitchFamily="18" charset="0"/>
              </a:rPr>
              <a:t>Передай мяч</a:t>
            </a:r>
          </a:p>
          <a:p>
            <a:r>
              <a:rPr lang="ru-RU" sz="1600" b="1" dirty="0">
                <a:latin typeface="Times New Roman" pitchFamily="18" charset="0"/>
                <a:cs typeface="Times New Roman" pitchFamily="18" charset="0"/>
              </a:rPr>
              <a:t>Различные варианты передачи мяча являются частым элементом эстафет. Особенно популярно передача мяча от одного играющего к другому, когда игрок ведёт мяч, ударяя по нему одной рукой, так чтобы он отскакивал от пола. При этом нельзя использовать другую руку или поднимать мяч. Забавной игрой может стать следующий вариант: играющие становятся в круг, водящий стоит за кругом, по сигналу игроки передают мяч друг другу, а ведущий, бегая по кругу, пытается коснуться рукой мяча, когда ему это удаётся, водящего сменяет игрок, у которого в тот момент оказался мяч.</a:t>
            </a:r>
          </a:p>
          <a:p>
            <a:r>
              <a:rPr lang="ru-RU" sz="1600" b="1" dirty="0">
                <a:solidFill>
                  <a:srgbClr val="FF0000"/>
                </a:solidFill>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0" y="-19078"/>
            <a:ext cx="6858000" cy="9163078"/>
          </a:xfrm>
          <a:prstGeom prst="rect">
            <a:avLst/>
          </a:prstGeom>
          <a:noFill/>
          <a:ln w="9525">
            <a:noFill/>
            <a:miter lim="800000"/>
            <a:headEnd/>
            <a:tailEnd/>
          </a:ln>
        </p:spPr>
      </p:pic>
      <p:sp>
        <p:nvSpPr>
          <p:cNvPr id="3" name="TextBox 2"/>
          <p:cNvSpPr txBox="1"/>
          <p:nvPr/>
        </p:nvSpPr>
        <p:spPr>
          <a:xfrm>
            <a:off x="332656" y="179512"/>
            <a:ext cx="6192688" cy="4370427"/>
          </a:xfrm>
          <a:prstGeom prst="rect">
            <a:avLst/>
          </a:prstGeom>
          <a:noFill/>
        </p:spPr>
        <p:txBody>
          <a:bodyPr wrap="square" rtlCol="0">
            <a:spAutoFit/>
          </a:bodyPr>
          <a:lstStyle/>
          <a:p>
            <a:r>
              <a:rPr lang="ru-RU" b="1" dirty="0">
                <a:solidFill>
                  <a:srgbClr val="FF0000"/>
                </a:solidFill>
                <a:latin typeface="Times New Roman" pitchFamily="18" charset="0"/>
                <a:cs typeface="Times New Roman" pitchFamily="18" charset="0"/>
              </a:rPr>
              <a:t> </a:t>
            </a:r>
            <a:r>
              <a:rPr lang="ru-RU" sz="1600" b="1" dirty="0">
                <a:solidFill>
                  <a:srgbClr val="FF0000"/>
                </a:solidFill>
                <a:latin typeface="Times New Roman" pitchFamily="18" charset="0"/>
                <a:cs typeface="Times New Roman" pitchFamily="18" charset="0"/>
              </a:rPr>
              <a:t>Попади в цель</a:t>
            </a:r>
          </a:p>
          <a:p>
            <a:r>
              <a:rPr lang="ru-RU" sz="1600" b="1" dirty="0">
                <a:latin typeface="Times New Roman" pitchFamily="18" charset="0"/>
                <a:cs typeface="Times New Roman" pitchFamily="18" charset="0"/>
              </a:rPr>
              <a:t>Попадание в цель, особенно популярная игра с мячом у детей. Она не требует большой выносливости, силы или других подобных качеств, но в тоже время требует большого умения и тренировки. В качестве цели для мяча можно придумать различные варианты, например, нарисовать круг или просто сбивать мячом кегли или кубики. Целью может стать и один из играющих: дети встают в круг, в центре находится водящий с мячом, водящий с силой ударяет мяч об пол и старается его поймать, а в это время игроки разбегаются в разные стороны; ведущий, поймав мяч, кричит «стоп» и игроки замирают на месте, после чего ведущий (очень осторожно) пытается попасть мячом в одного из игроков со своего места; если ему удаётся коснуться другого игрока, тот его сменяет, если нет, то игру начинают опять с прежним ведущим.</a:t>
            </a:r>
          </a:p>
          <a:p>
            <a:endParaRPr lang="ru-RU" b="1" dirty="0">
              <a:latin typeface="Times New Roman" pitchFamily="18" charset="0"/>
              <a:cs typeface="Times New Roman" pitchFamily="18" charset="0"/>
            </a:endParaRPr>
          </a:p>
          <a:p>
            <a:endParaRPr lang="ru-RU" b="1"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143000" y="4466082"/>
          <a:ext cx="4572000" cy="211836"/>
        </p:xfrm>
        <a:graphic>
          <a:graphicData uri="http://schemas.openxmlformats.org/drawingml/2006/table">
            <a:tbl>
              <a:tblPr/>
              <a:tblGrid>
                <a:gridCol w="4572000">
                  <a:extLst>
                    <a:ext uri="{9D8B030D-6E8A-4147-A177-3AD203B41FA5}">
                      <a16:colId xmlns:a16="http://schemas.microsoft.com/office/drawing/2014/main" val="20000"/>
                    </a:ext>
                  </a:extLst>
                </a:gridCol>
              </a:tblGrid>
              <a:tr h="0">
                <a:tc>
                  <a:txBody>
                    <a:bodyPr/>
                    <a:lstStyle/>
                    <a:p>
                      <a:pPr algn="r">
                        <a:lnSpc>
                          <a:spcPct val="115000"/>
                        </a:lnSpc>
                      </a:pPr>
                      <a:endParaRPr lang="ru-RU" sz="1100" dirty="0">
                        <a:latin typeface="Calibri"/>
                        <a:ea typeface="Times New Roman"/>
                      </a:endParaRPr>
                    </a:p>
                  </a:txBody>
                  <a:tcPr marL="9525" marR="9525" marT="9525" marB="9525"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7411" name="Rectangle 3"/>
          <p:cNvSpPr>
            <a:spLocks noChangeArrowheads="1"/>
          </p:cNvSpPr>
          <p:nvPr/>
        </p:nvSpPr>
        <p:spPr bwMode="auto">
          <a:xfrm>
            <a:off x="332656" y="3902076"/>
            <a:ext cx="619268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600" b="1" dirty="0">
                <a:latin typeface="Times New Roman" pitchFamily="18" charset="0"/>
                <a:cs typeface="Times New Roman" pitchFamily="18" charset="0"/>
              </a:rPr>
              <a:t>	Сейчас появились новые спортивные игры, которые могут быть интересны как детям, так и взрослым.</a:t>
            </a:r>
          </a:p>
          <a:p>
            <a:r>
              <a:rPr lang="ru-RU" sz="1600" b="1" dirty="0">
                <a:latin typeface="Times New Roman" pitchFamily="18" charset="0"/>
                <a:cs typeface="Times New Roman" pitchFamily="18" charset="0"/>
              </a:rPr>
              <a:t> </a:t>
            </a:r>
            <a:r>
              <a:rPr kumimoji="0" lang="ru-RU" sz="1600" b="1" i="0" u="none" strike="noStrike" cap="none" normalizeH="0" baseline="0" dirty="0">
                <a:solidFill>
                  <a:schemeClr val="tx1"/>
                </a:solidFill>
                <a:effectLst/>
                <a:latin typeface="Times New Roman" pitchFamily="18" charset="0"/>
                <a:ea typeface="Times New Roman" pitchFamily="18" charset="0"/>
                <a:cs typeface="Times New Roman" pitchFamily="18" charset="0"/>
              </a:rPr>
              <a:t>Познакомьтесь с «загадочным» и пока мало изученном мяче </a:t>
            </a:r>
            <a:r>
              <a:rPr kumimoji="0" lang="ru-RU" sz="1600" b="1" i="0" u="none" strike="noStrike" cap="none" normalizeH="0" baseline="0" dirty="0" err="1">
                <a:solidFill>
                  <a:schemeClr val="tx1"/>
                </a:solidFill>
                <a:effectLst/>
                <a:latin typeface="Times New Roman" pitchFamily="18" charset="0"/>
                <a:ea typeface="Times New Roman" pitchFamily="18" charset="0"/>
                <a:cs typeface="Times New Roman" pitchFamily="18" charset="0"/>
                <a:hlinkClick r:id="rId3"/>
              </a:rPr>
              <a:t>Waboba</a:t>
            </a:r>
            <a:r>
              <a:rPr kumimoji="0" lang="ru-RU" sz="1600" b="1" i="0" u="none" strike="noStrike" cap="none" normalizeH="0" baseline="0" dirty="0">
                <a:solidFill>
                  <a:schemeClr val="tx1"/>
                </a:solidFill>
                <a:effectLst/>
                <a:latin typeface="Times New Roman" pitchFamily="18" charset="0"/>
                <a:ea typeface="Times New Roman" pitchFamily="18" charset="0"/>
                <a:cs typeface="Times New Roman" pitchFamily="18" charset="0"/>
              </a:rPr>
              <a:t>. Игры с таким спортивным снарядом наверняка понравятся детям любого возраста.</a:t>
            </a:r>
          </a:p>
          <a:p>
            <a:pPr marL="0" marR="0" lvl="0" indent="449263"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solidFill>
                  <a:srgbClr val="333333"/>
                </a:solidFill>
                <a:effectLst/>
                <a:latin typeface="Times New Roman" pitchFamily="18" charset="0"/>
                <a:ea typeface="Times New Roman" pitchFamily="18" charset="0"/>
                <a:cs typeface="Times New Roman" pitchFamily="18" charset="0"/>
              </a:rPr>
              <a:t>Мяч </a:t>
            </a:r>
            <a:r>
              <a:rPr kumimoji="0" lang="ru-RU" sz="1600" b="1" i="0" u="none" strike="noStrike" cap="none" normalizeH="0" baseline="0" dirty="0" err="1">
                <a:solidFill>
                  <a:srgbClr val="333333"/>
                </a:solidFill>
                <a:effectLst/>
                <a:latin typeface="Times New Roman" pitchFamily="18" charset="0"/>
                <a:ea typeface="Times New Roman" pitchFamily="18" charset="0"/>
                <a:cs typeface="Times New Roman" pitchFamily="18" charset="0"/>
              </a:rPr>
              <a:t>Waboba</a:t>
            </a:r>
            <a:r>
              <a:rPr kumimoji="0" lang="ru-RU" sz="1600" b="1" i="0" u="none" strike="noStrike" cap="none" normalizeH="0" baseline="0" dirty="0">
                <a:solidFill>
                  <a:srgbClr val="333333"/>
                </a:solidFill>
                <a:effectLst/>
                <a:latin typeface="Times New Roman" pitchFamily="18" charset="0"/>
                <a:ea typeface="Times New Roman" pitchFamily="18" charset="0"/>
                <a:cs typeface="Times New Roman" pitchFamily="18" charset="0"/>
              </a:rPr>
              <a:t> родом из Швеции и появился сравнительно недавно. Он был изобретен специально для игр на воде. Сочетание материалов таково, что позволяет мячу отскакивать от поверхности воды, как от асфальта. Играть можно в любом водоеме, море, бассейне. Четких правил игры нет. Можно перекидывать мяч друг другу, можно разделиться на команды и передавать мяч </a:t>
            </a:r>
            <a:r>
              <a:rPr kumimoji="0" lang="ru-RU" sz="1600" b="1" i="0" u="none" strike="noStrike" cap="none" normalizeH="0" baseline="0" dirty="0" err="1">
                <a:solidFill>
                  <a:srgbClr val="333333"/>
                </a:solidFill>
                <a:effectLst/>
                <a:latin typeface="Times New Roman" pitchFamily="18" charset="0"/>
                <a:ea typeface="Times New Roman" pitchFamily="18" charset="0"/>
                <a:cs typeface="Times New Roman" pitchFamily="18" charset="0"/>
              </a:rPr>
              <a:t>Waboba</a:t>
            </a:r>
            <a:r>
              <a:rPr kumimoji="0" lang="ru-RU" sz="1600" b="1" i="0" u="none" strike="noStrike" cap="none" normalizeH="0" baseline="0" dirty="0">
                <a:solidFill>
                  <a:srgbClr val="333333"/>
                </a:solidFill>
                <a:effectLst/>
                <a:latin typeface="Times New Roman" pitchFamily="18" charset="0"/>
                <a:ea typeface="Times New Roman" pitchFamily="18" charset="0"/>
                <a:cs typeface="Times New Roman" pitchFamily="18" charset="0"/>
              </a:rPr>
              <a:t>, избегая соперника. Суть заключается в передаче мяча членам своей команды. Каждый член команды, согласно правилам, должен хотя бы 1 раз поймать мяч. При этом </a:t>
            </a:r>
            <a:r>
              <a:rPr kumimoji="0" lang="ru-RU" sz="1600" b="1" i="0" u="none" strike="noStrike" cap="none" normalizeH="0" baseline="0" dirty="0" err="1">
                <a:solidFill>
                  <a:srgbClr val="333333"/>
                </a:solidFill>
                <a:effectLst/>
                <a:latin typeface="Times New Roman" pitchFamily="18" charset="0"/>
                <a:ea typeface="Times New Roman" pitchFamily="18" charset="0"/>
                <a:cs typeface="Times New Roman" pitchFamily="18" charset="0"/>
              </a:rPr>
              <a:t>Waboba</a:t>
            </a:r>
            <a:r>
              <a:rPr kumimoji="0" lang="ru-RU" sz="1600" b="1" i="0" u="none" strike="noStrike" cap="none" normalizeH="0" baseline="0" dirty="0">
                <a:solidFill>
                  <a:srgbClr val="333333"/>
                </a:solidFill>
                <a:effectLst/>
                <a:latin typeface="Times New Roman" pitchFamily="18" charset="0"/>
                <a:ea typeface="Times New Roman" pitchFamily="18" charset="0"/>
                <a:cs typeface="Times New Roman" pitchFamily="18" charset="0"/>
              </a:rPr>
              <a:t> должен хотя бы 1 раз отскочить от воды. После того, как все условия выполнены, команде начисляется 1 очко. Команда противников делает все, чтобы перехватить мяч. Допускается удерживание соперников руками, но только не того, кто совершает подачу. Хотя всячески мешать, перекрывая дорогу можно. </a:t>
            </a:r>
            <a:endParaRPr kumimoji="0" lang="ru-RU" sz="1600" b="1" i="0" u="none" strike="noStrike" cap="none" normalizeH="0" baseline="0" dirty="0">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0" y="-19078"/>
            <a:ext cx="6858000" cy="9163078"/>
          </a:xfrm>
          <a:prstGeom prst="rect">
            <a:avLst/>
          </a:prstGeom>
          <a:noFill/>
          <a:ln w="9525">
            <a:noFill/>
            <a:miter lim="800000"/>
            <a:headEnd/>
            <a:tailEnd/>
          </a:ln>
        </p:spPr>
      </p:pic>
      <p:pic>
        <p:nvPicPr>
          <p:cNvPr id="4" name="Рисунок 17" descr="http://www.sportykid.ru/images/waboba-02.jpg">
            <a:hlinkClick r:id="rId3"/>
          </p:cNvPr>
          <p:cNvPicPr>
            <a:picLocks noChangeAspect="1" noChangeArrowheads="1"/>
          </p:cNvPicPr>
          <p:nvPr/>
        </p:nvPicPr>
        <p:blipFill>
          <a:blip r:embed="rId4" cstate="print"/>
          <a:srcRect/>
          <a:stretch>
            <a:fillRect/>
          </a:stretch>
        </p:blipFill>
        <p:spPr bwMode="auto">
          <a:xfrm>
            <a:off x="188640" y="251520"/>
            <a:ext cx="1663700" cy="1663700"/>
          </a:xfrm>
          <a:prstGeom prst="rect">
            <a:avLst/>
          </a:prstGeom>
          <a:noFill/>
          <a:ln>
            <a:noFill/>
          </a:ln>
        </p:spPr>
      </p:pic>
      <p:pic>
        <p:nvPicPr>
          <p:cNvPr id="9" name="Рисунок 8" descr="Эстафеты"/>
          <p:cNvPicPr/>
          <p:nvPr/>
        </p:nvPicPr>
        <p:blipFill>
          <a:blip r:embed="rId5" cstate="print"/>
          <a:srcRect/>
          <a:stretch>
            <a:fillRect/>
          </a:stretch>
        </p:blipFill>
        <p:spPr bwMode="auto">
          <a:xfrm>
            <a:off x="476672" y="6776021"/>
            <a:ext cx="1944216" cy="1573368"/>
          </a:xfrm>
          <a:prstGeom prst="rect">
            <a:avLst/>
          </a:prstGeom>
          <a:noFill/>
          <a:ln w="9525">
            <a:noFill/>
            <a:miter lim="800000"/>
            <a:headEnd/>
            <a:tailEnd/>
          </a:ln>
        </p:spPr>
      </p:pic>
      <p:sp>
        <p:nvSpPr>
          <p:cNvPr id="16387" name="Rectangle 3"/>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6391" name="Rectangle 7"/>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6392" name="Rectangle 8"/>
          <p:cNvSpPr>
            <a:spLocks noChangeArrowheads="1"/>
          </p:cNvSpPr>
          <p:nvPr/>
        </p:nvSpPr>
        <p:spPr bwMode="auto">
          <a:xfrm>
            <a:off x="260648" y="4720592"/>
            <a:ext cx="6336704"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Другой увлекательной разновидностью подвижных спортивных игр для детей стали </a:t>
            </a:r>
            <a:r>
              <a:rPr kumimoji="0" lang="ru-RU" sz="16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hlinkClick r:id="rId6"/>
              </a:rPr>
              <a:t>эстафеты</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Думаю, многие помнят, как некогда в детстве они участвовали в увлекательных веселых стартах. Отличительная черта таких активных развлечений заключается в том, что они помимо прочего развивают и личностные, волевые качества ребенка. Ведь, как правило, они проходят в форме состязания. </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16393" name="Rectangle 9"/>
          <p:cNvSpPr>
            <a:spLocks noChangeArrowheads="1"/>
          </p:cNvSpPr>
          <p:nvPr/>
        </p:nvSpPr>
        <p:spPr bwMode="auto">
          <a:xfrm>
            <a:off x="2420888" y="6427076"/>
            <a:ext cx="410445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Эстафеты могут проводиться с различными предметами и без них. Они представляют собой несколько последовательных упражнений проводимых обычно детьми по очереди. Сложность и длинна эстафеты определяется в зависимости от возраста и подготовленности участников. Количество игроков в командах должно быть одинаковое.</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3" name="TextBox 22"/>
          <p:cNvSpPr txBox="1"/>
          <p:nvPr/>
        </p:nvSpPr>
        <p:spPr>
          <a:xfrm>
            <a:off x="260648" y="2051720"/>
            <a:ext cx="6408712" cy="2872775"/>
          </a:xfrm>
          <a:prstGeom prst="rect">
            <a:avLst/>
          </a:prstGeom>
          <a:noFill/>
        </p:spPr>
        <p:txBody>
          <a:bodyPr wrap="square" rtlCol="0">
            <a:spAutoFit/>
          </a:bodyPr>
          <a:lstStyle/>
          <a:p>
            <a:pPr lvl="0" indent="449263" eaLnBrk="0" fontAlgn="base" hangingPunct="0">
              <a:spcBef>
                <a:spcPct val="0"/>
              </a:spcBef>
              <a:spcAft>
                <a:spcPct val="0"/>
              </a:spcAft>
            </a:pPr>
            <a:r>
              <a:rPr lang="ru-RU" sz="1600" b="1" dirty="0">
                <a:solidFill>
                  <a:srgbClr val="333333"/>
                </a:solidFill>
                <a:latin typeface="Times New Roman" pitchFamily="18" charset="0"/>
                <a:ea typeface="Times New Roman" pitchFamily="18" charset="0"/>
                <a:cs typeface="Times New Roman" pitchFamily="18" charset="0"/>
              </a:rPr>
              <a:t>Со временем появились модифицированные версии </a:t>
            </a:r>
            <a:r>
              <a:rPr lang="ru-RU" sz="1600" b="1" dirty="0" err="1">
                <a:solidFill>
                  <a:srgbClr val="333333"/>
                </a:solidFill>
                <a:latin typeface="Times New Roman" pitchFamily="18" charset="0"/>
                <a:ea typeface="Times New Roman" pitchFamily="18" charset="0"/>
                <a:cs typeface="Times New Roman" pitchFamily="18" charset="0"/>
              </a:rPr>
              <a:t>Waboba</a:t>
            </a:r>
            <a:r>
              <a:rPr lang="ru-RU" sz="1600" b="1" dirty="0">
                <a:solidFill>
                  <a:srgbClr val="333333"/>
                </a:solidFill>
                <a:latin typeface="Times New Roman" pitchFamily="18" charset="0"/>
                <a:ea typeface="Times New Roman" pitchFamily="18" charset="0"/>
                <a:cs typeface="Times New Roman" pitchFamily="18" charset="0"/>
              </a:rPr>
              <a:t>. Например, </a:t>
            </a:r>
            <a:r>
              <a:rPr lang="ru-RU" sz="1600" b="1" dirty="0" err="1">
                <a:solidFill>
                  <a:srgbClr val="333333"/>
                </a:solidFill>
                <a:latin typeface="Times New Roman" pitchFamily="18" charset="0"/>
                <a:ea typeface="Times New Roman" pitchFamily="18" charset="0"/>
                <a:cs typeface="Times New Roman" pitchFamily="18" charset="0"/>
              </a:rPr>
              <a:t>Waboba</a:t>
            </a:r>
            <a:r>
              <a:rPr lang="ru-RU" sz="1600" b="1" dirty="0">
                <a:solidFill>
                  <a:srgbClr val="333333"/>
                </a:solidFill>
                <a:latin typeface="Times New Roman" pitchFamily="18" charset="0"/>
                <a:ea typeface="Times New Roman" pitchFamily="18" charset="0"/>
                <a:cs typeface="Times New Roman" pitchFamily="18" charset="0"/>
              </a:rPr>
              <a:t> </a:t>
            </a:r>
            <a:r>
              <a:rPr lang="ru-RU" sz="1600" b="1" dirty="0" err="1">
                <a:solidFill>
                  <a:srgbClr val="333333"/>
                </a:solidFill>
                <a:latin typeface="Times New Roman" pitchFamily="18" charset="0"/>
                <a:ea typeface="Times New Roman" pitchFamily="18" charset="0"/>
                <a:cs typeface="Times New Roman" pitchFamily="18" charset="0"/>
              </a:rPr>
              <a:t>street</a:t>
            </a:r>
            <a:r>
              <a:rPr lang="ru-RU" sz="1600" b="1" dirty="0">
                <a:solidFill>
                  <a:srgbClr val="333333"/>
                </a:solidFill>
                <a:latin typeface="Times New Roman" pitchFamily="18" charset="0"/>
                <a:ea typeface="Times New Roman" pitchFamily="18" charset="0"/>
                <a:cs typeface="Times New Roman" pitchFamily="18" charset="0"/>
              </a:rPr>
              <a:t>. Он как раз таки предполагает игру в каменных джунглях и отлично отскакивает от асфальта и других твердых поверхностей. Необычная форма позволяет разнообразить траекторию полетов. При этом она зависит от силы броска. Так, если сделать это плавно, угол полета будет непредсказуемый, если сильно – ровный.</a:t>
            </a:r>
            <a:endParaRPr lang="ru-RU" sz="1600" b="1" dirty="0">
              <a:latin typeface="Times New Roman" pitchFamily="18" charset="0"/>
              <a:ea typeface="Times New Roman" pitchFamily="18" charset="0"/>
              <a:cs typeface="Times New Roman" pitchFamily="18" charset="0"/>
            </a:endParaRPr>
          </a:p>
          <a:p>
            <a:pPr lvl="0" indent="449263" eaLnBrk="0" fontAlgn="base" hangingPunct="0">
              <a:spcBef>
                <a:spcPct val="0"/>
              </a:spcBef>
              <a:spcAft>
                <a:spcPct val="0"/>
              </a:spcAft>
            </a:pPr>
            <a:r>
              <a:rPr lang="ru-RU" sz="1600" b="1" dirty="0" err="1">
                <a:solidFill>
                  <a:srgbClr val="333333"/>
                </a:solidFill>
                <a:latin typeface="Times New Roman" pitchFamily="18" charset="0"/>
                <a:ea typeface="Times New Roman" pitchFamily="18" charset="0"/>
                <a:cs typeface="Times New Roman" pitchFamily="18" charset="0"/>
              </a:rPr>
              <a:t>Waboba</a:t>
            </a:r>
            <a:r>
              <a:rPr lang="ru-RU" sz="1600" b="1" dirty="0">
                <a:solidFill>
                  <a:srgbClr val="333333"/>
                </a:solidFill>
                <a:latin typeface="Times New Roman" pitchFamily="18" charset="0"/>
                <a:ea typeface="Times New Roman" pitchFamily="18" charset="0"/>
                <a:cs typeface="Times New Roman" pitchFamily="18" charset="0"/>
              </a:rPr>
              <a:t> </a:t>
            </a:r>
            <a:r>
              <a:rPr lang="ru-RU" sz="1600" b="1" dirty="0" err="1">
                <a:solidFill>
                  <a:srgbClr val="333333"/>
                </a:solidFill>
                <a:latin typeface="Times New Roman" pitchFamily="18" charset="0"/>
                <a:ea typeface="Times New Roman" pitchFamily="18" charset="0"/>
                <a:cs typeface="Times New Roman" pitchFamily="18" charset="0"/>
              </a:rPr>
              <a:t>Flyer</a:t>
            </a:r>
            <a:r>
              <a:rPr lang="ru-RU" sz="1600" b="1" dirty="0">
                <a:solidFill>
                  <a:srgbClr val="333333"/>
                </a:solidFill>
                <a:latin typeface="Times New Roman" pitchFamily="18" charset="0"/>
                <a:ea typeface="Times New Roman" pitchFamily="18" charset="0"/>
                <a:cs typeface="Times New Roman" pitchFamily="18" charset="0"/>
              </a:rPr>
              <a:t> представляет собой </a:t>
            </a:r>
            <a:r>
              <a:rPr lang="ru-RU" sz="1600" b="1" dirty="0" err="1">
                <a:solidFill>
                  <a:srgbClr val="333333"/>
                </a:solidFill>
                <a:latin typeface="Times New Roman" pitchFamily="18" charset="0"/>
                <a:ea typeface="Times New Roman" pitchFamily="18" charset="0"/>
                <a:cs typeface="Times New Roman" pitchFamily="18" charset="0"/>
              </a:rPr>
              <a:t>воланчик</a:t>
            </a:r>
            <a:r>
              <a:rPr lang="ru-RU" sz="1600" b="1" dirty="0">
                <a:solidFill>
                  <a:srgbClr val="333333"/>
                </a:solidFill>
                <a:latin typeface="Times New Roman" pitchFamily="18" charset="0"/>
                <a:ea typeface="Times New Roman" pitchFamily="18" charset="0"/>
                <a:cs typeface="Times New Roman" pitchFamily="18" charset="0"/>
              </a:rPr>
              <a:t>, который можно отталкивать не только ракеткой, но и любой из частей тела. Ветер такому «мячу» не помеха. К нему можно приобрести специальные ракетки – легкие, но широкие.</a:t>
            </a:r>
            <a:endParaRPr lang="ru-RU" sz="1600" b="1" dirty="0">
              <a:latin typeface="Times New Roman" pitchFamily="18" charset="0"/>
              <a:ea typeface="Times New Roman" pitchFamily="18" charset="0"/>
              <a:cs typeface="Times New Roman" pitchFamily="18" charset="0"/>
            </a:endParaRPr>
          </a:p>
        </p:txBody>
      </p:sp>
      <p:sp>
        <p:nvSpPr>
          <p:cNvPr id="16394" name="Rectangle 10"/>
          <p:cNvSpPr>
            <a:spLocks noChangeArrowheads="1"/>
          </p:cNvSpPr>
          <p:nvPr/>
        </p:nvSpPr>
        <p:spPr bwMode="auto">
          <a:xfrm>
            <a:off x="1844824" y="135473"/>
            <a:ext cx="501317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a:ln>
                  <a:noFill/>
                </a:ln>
                <a:solidFill>
                  <a:srgbClr val="333333"/>
                </a:solidFill>
                <a:effectLst/>
                <a:latin typeface="Arial" pitchFamily="34" charset="0"/>
                <a:ea typeface="Times New Roman" pitchFamily="18" charset="0"/>
                <a:cs typeface="Arial" pitchFamily="34" charset="0"/>
              </a:rPr>
              <a:t>. </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Если в течение 5 секунд бросок так и не осуществился, раунд начинается заново.</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Мяч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Waboba</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предназначен исключительно для воды. При ударе о твердые поверхности он портиться.</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Waboba</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 небольшой, диаметром в 5 сантиметров прыгучий по воде мяч. Он подразделяется на несколько видов.</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0" y="0"/>
            <a:ext cx="6858000" cy="9163078"/>
          </a:xfrm>
          <a:prstGeom prst="rect">
            <a:avLst/>
          </a:prstGeom>
          <a:noFill/>
          <a:ln w="9525">
            <a:noFill/>
            <a:miter lim="800000"/>
            <a:headEnd/>
            <a:tailEnd/>
          </a:ln>
        </p:spPr>
      </p:pic>
      <p:pic>
        <p:nvPicPr>
          <p:cNvPr id="4" name="Рисунок 3" descr="Перетягивание каната"/>
          <p:cNvPicPr/>
          <p:nvPr/>
        </p:nvPicPr>
        <p:blipFill>
          <a:blip r:embed="rId3" cstate="print"/>
          <a:srcRect/>
          <a:stretch>
            <a:fillRect/>
          </a:stretch>
        </p:blipFill>
        <p:spPr bwMode="auto">
          <a:xfrm>
            <a:off x="404665" y="395537"/>
            <a:ext cx="2592287" cy="1296143"/>
          </a:xfrm>
          <a:prstGeom prst="rect">
            <a:avLst/>
          </a:prstGeom>
          <a:noFill/>
          <a:ln w="9525">
            <a:noFill/>
            <a:miter lim="800000"/>
            <a:headEnd/>
            <a:tailEnd/>
          </a:ln>
        </p:spPr>
      </p:pic>
      <p:sp>
        <p:nvSpPr>
          <p:cNvPr id="15362" name="Rectangle 2"/>
          <p:cNvSpPr>
            <a:spLocks noChangeArrowheads="1"/>
          </p:cNvSpPr>
          <p:nvPr/>
        </p:nvSpPr>
        <p:spPr bwMode="auto">
          <a:xfrm>
            <a:off x="3140968" y="235560"/>
            <a:ext cx="3384376"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Иногда в перечень эстафетных соревнований входит и </a:t>
            </a:r>
            <a:r>
              <a:rPr kumimoji="0" lang="ru-RU" sz="16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hlinkClick r:id="rId4"/>
              </a:rPr>
              <a:t>перетягивание каната</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Эта старинная силовая игра до сих пор не утратила своей популярности у детей.</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15363" name="Rectangle 3"/>
          <p:cNvSpPr>
            <a:spLocks noChangeArrowheads="1"/>
          </p:cNvSpPr>
          <p:nvPr/>
        </p:nvSpPr>
        <p:spPr bwMode="auto">
          <a:xfrm>
            <a:off x="332656" y="1676892"/>
            <a:ext cx="6192688"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Для обычной игры дети делятся на две команды таким образом, чтобы количество детей и примерно их физическая подготовленность была одинакова для двух команд. Берут канат подходящей длины (обычно не менее 6 см) и его середину отмечают цветной лентой. На спортивной площадке проводится поперечная черта и через 1 – 2 м ещё две черты (по одной с каждой стороны) параллельные этой. Каждая команда берёт в руки одну половину каната (играющие команды стоят лицом друг к другу). Середина каната должна совпадать с чертой. По сигналу команды начинают тянуть канат в свою сторону. Выигрывает та команда, которая перетягивает середину каната на свою сторону (через вторую свою черту). Можно провести соревнование несколько раз и за каждую победу зачислять очки. </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9" name="Рисунок 8" descr="Игры с летающей тарелкой"/>
          <p:cNvPicPr/>
          <p:nvPr/>
        </p:nvPicPr>
        <p:blipFill>
          <a:blip r:embed="rId5" cstate="print"/>
          <a:srcRect/>
          <a:stretch>
            <a:fillRect/>
          </a:stretch>
        </p:blipFill>
        <p:spPr bwMode="auto">
          <a:xfrm>
            <a:off x="404664" y="5004048"/>
            <a:ext cx="1152128" cy="2088232"/>
          </a:xfrm>
          <a:prstGeom prst="rect">
            <a:avLst/>
          </a:prstGeom>
          <a:noFill/>
          <a:ln w="9525">
            <a:noFill/>
            <a:miter lim="800000"/>
            <a:headEnd/>
            <a:tailEnd/>
          </a:ln>
        </p:spPr>
      </p:pic>
      <p:sp>
        <p:nvSpPr>
          <p:cNvPr id="15365" name="Rectangle 5"/>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66" name="Rectangle 6"/>
          <p:cNvSpPr>
            <a:spLocks noChangeArrowheads="1"/>
          </p:cNvSpPr>
          <p:nvPr/>
        </p:nvSpPr>
        <p:spPr bwMode="auto">
          <a:xfrm>
            <a:off x="1628800" y="4927852"/>
            <a:ext cx="489654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Пластмассовая летающая тарелка</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это простой спортивный инвентарь, который идеально подходит для пляжного или дачного отдыха и спортивных игр всей семьёй.</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Для различных спортивных состязаний такая летающая тарелка подойдёт в тех конкурсах и соревнованиях, где необходимо проявить меткость и реакцию. Пластмассовая тарелка имеет верхнюю более выпуклую часть, нижнюю и</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5368" name="Rectangle 8"/>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70" name="Rectangle 10"/>
          <p:cNvSpPr>
            <a:spLocks noChangeArrowheads="1"/>
          </p:cNvSpPr>
          <p:nvPr/>
        </p:nvSpPr>
        <p:spPr bwMode="auto">
          <a:xfrm>
            <a:off x="332656" y="7078590"/>
            <a:ext cx="6192688" cy="18858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и край. Держать тарелку необходимо верхней частью вверх, при этом на этой части должен находиться большой палец, а остальные пальцы располагают под краем тарелки. Бросок тарелки удобнее совершать, развернув плечо по направлению к цели, кисть руки закручена. Сам бросок выполняют взмахом кисти вперёд и выпрямлением руки.</a:t>
            </a:r>
            <a:r>
              <a:rPr lang="ru-RU" sz="1600" b="1" dirty="0">
                <a:solidFill>
                  <a:srgbClr val="333333"/>
                </a:solidFill>
                <a:latin typeface="Times New Roman" pitchFamily="18" charset="0"/>
                <a:ea typeface="Times New Roman" pitchFamily="18" charset="0"/>
                <a:cs typeface="Times New Roman" pitchFamily="18" charset="0"/>
              </a:rPr>
              <a:t> Самая простая спортивная игра с летающей тарелкой на дальность броска.</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11" name="Рисунок 10" descr="Перетягивание каната"/>
          <p:cNvPicPr/>
          <p:nvPr/>
        </p:nvPicPr>
        <p:blipFill>
          <a:blip r:embed="rId3" cstate="print"/>
          <a:srcRect/>
          <a:stretch>
            <a:fillRect/>
          </a:stretch>
        </p:blipFill>
        <p:spPr bwMode="auto">
          <a:xfrm>
            <a:off x="404664" y="406048"/>
            <a:ext cx="2592287" cy="129614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0" y="-19078"/>
            <a:ext cx="6858000" cy="9163078"/>
          </a:xfrm>
          <a:prstGeom prst="rect">
            <a:avLst/>
          </a:prstGeom>
          <a:noFill/>
          <a:ln w="9525">
            <a:noFill/>
            <a:miter lim="800000"/>
            <a:headEnd/>
            <a:tailEnd/>
          </a:ln>
        </p:spPr>
      </p:pic>
      <p:sp>
        <p:nvSpPr>
          <p:cNvPr id="3" name="TextBox 2"/>
          <p:cNvSpPr txBox="1"/>
          <p:nvPr/>
        </p:nvSpPr>
        <p:spPr>
          <a:xfrm>
            <a:off x="332656" y="323528"/>
            <a:ext cx="6192688" cy="6494085"/>
          </a:xfrm>
          <a:prstGeom prst="rect">
            <a:avLst/>
          </a:prstGeom>
          <a:noFill/>
        </p:spPr>
        <p:txBody>
          <a:bodyPr wrap="square" rtlCol="0">
            <a:spAutoFit/>
          </a:bodyPr>
          <a:lstStyle/>
          <a:p>
            <a:pPr indent="449263" algn="just" eaLnBrk="0" fontAlgn="base" hangingPunct="0">
              <a:spcBef>
                <a:spcPct val="0"/>
              </a:spcBef>
              <a:spcAft>
                <a:spcPct val="0"/>
              </a:spcAft>
            </a:pPr>
            <a:r>
              <a:rPr lang="ru-RU" sz="1600" b="1" dirty="0">
                <a:solidFill>
                  <a:srgbClr val="333333"/>
                </a:solidFill>
                <a:latin typeface="Times New Roman" pitchFamily="18" charset="0"/>
                <a:ea typeface="Times New Roman" pitchFamily="18" charset="0"/>
                <a:cs typeface="Times New Roman" pitchFamily="18" charset="0"/>
              </a:rPr>
              <a:t>Самая простая спортивная игра с летающей тарелкой на дальность броска. Играющие могут соревноваться каждый между собой или командами. В правилах можно оговорить количество попыток. Для объективности и точности результатов лучше отмечать то место, куда упала тарелка</a:t>
            </a:r>
            <a:r>
              <a:rPr lang="ru-RU" sz="1600" dirty="0">
                <a:solidFill>
                  <a:srgbClr val="333333"/>
                </a:solidFill>
                <a:latin typeface="Calibri" pitchFamily="34" charset="0"/>
                <a:ea typeface="Times New Roman" pitchFamily="18" charset="0"/>
                <a:cs typeface="Times New Roman" pitchFamily="18" charset="0"/>
              </a:rPr>
              <a:t>.</a:t>
            </a:r>
            <a:endParaRPr lang="ru-RU" sz="1600" dirty="0">
              <a:latin typeface="Arial" pitchFamily="34" charset="0"/>
              <a:cs typeface="Arial" pitchFamily="34" charset="0"/>
            </a:endParaRPr>
          </a:p>
          <a:p>
            <a:pPr lvl="0" indent="449263" algn="just" eaLnBrk="0" fontAlgn="base" hangingPunct="0">
              <a:spcBef>
                <a:spcPct val="0"/>
              </a:spcBef>
              <a:spcAft>
                <a:spcPct val="0"/>
              </a:spcAft>
            </a:pPr>
            <a:r>
              <a:rPr lang="ru-RU" sz="1600" b="1" dirty="0">
                <a:solidFill>
                  <a:srgbClr val="333333"/>
                </a:solidFill>
                <a:latin typeface="Times New Roman" pitchFamily="18" charset="0"/>
                <a:ea typeface="Times New Roman" pitchFamily="18" charset="0"/>
                <a:cs typeface="Times New Roman" pitchFamily="18" charset="0"/>
              </a:rPr>
              <a:t>Такой же простой спортивной игрой станет и соревнование на перехват тарелки. Игроки могут разбиться по парам и кидать друг другу тарелку. Усложнить игру можно следующим образом: игроки встают в круг, в центр встаёт водящий, игроки перекидывают друг другу летающую тарелку в любом направлении, а водящий старается её перехватить, если ему удаётся это сделать или тарелка падает на землю, то водящим становится тот, кто её кидал.</a:t>
            </a:r>
            <a:endParaRPr lang="ru-RU" sz="1600" b="1" dirty="0">
              <a:latin typeface="Times New Roman" pitchFamily="18" charset="0"/>
              <a:cs typeface="Times New Roman" pitchFamily="18" charset="0"/>
            </a:endParaRPr>
          </a:p>
          <a:p>
            <a:pPr lvl="0" indent="449263" algn="just" eaLnBrk="0" fontAlgn="base" hangingPunct="0">
              <a:spcBef>
                <a:spcPct val="0"/>
              </a:spcBef>
              <a:spcAft>
                <a:spcPct val="0"/>
              </a:spcAft>
            </a:pPr>
            <a:r>
              <a:rPr lang="ru-RU" sz="1600" b="1" dirty="0">
                <a:solidFill>
                  <a:srgbClr val="333333"/>
                </a:solidFill>
                <a:latin typeface="Times New Roman" pitchFamily="18" charset="0"/>
                <a:ea typeface="Times New Roman" pitchFamily="18" charset="0"/>
                <a:cs typeface="Times New Roman" pitchFamily="18" charset="0"/>
              </a:rPr>
              <a:t>Игры с летающей тарелкой можно проводить и на точность. В таких соревнованиях летающей тарелкой необходимо попадать в определенную цель. Можно провести соревнование следующим образом: начертить три квадрата друг за другом на выбранном расстоянии (или положить обручи), эти квадраты будут служить целями, поэтому их хорошо должно быть видно; на некотором расстоянии от первого квадрата чертят линию (или ставят колышек) у которой будет стоять игрок; игрок делает бросок, стараясь попасть летающей тарелкой в один из квадратов; за каждое попадание начисляют очки, при этом, чем дальше был квадрат, тем больше должны быть очки; соревнование может проводиться индивидуально или в команде.</a:t>
            </a:r>
            <a:endParaRPr lang="ru-RU" sz="1600" b="1" dirty="0">
              <a:latin typeface="Times New Roman" pitchFamily="18" charset="0"/>
              <a:cs typeface="Times New Roman" pitchFamily="18" charset="0"/>
            </a:endParaRPr>
          </a:p>
        </p:txBody>
      </p:sp>
      <p:pic>
        <p:nvPicPr>
          <p:cNvPr id="8" name="Рисунок 7" descr="http://www.sportykid.ru/images/ogosport-01.jpg"/>
          <p:cNvPicPr/>
          <p:nvPr/>
        </p:nvPicPr>
        <p:blipFill>
          <a:blip r:embed="rId3" cstate="print"/>
          <a:srcRect l="3452" t="16053" r="3335" b="3684"/>
          <a:stretch>
            <a:fillRect/>
          </a:stretch>
        </p:blipFill>
        <p:spPr bwMode="auto">
          <a:xfrm>
            <a:off x="332656" y="6804248"/>
            <a:ext cx="1944216" cy="1440160"/>
          </a:xfrm>
          <a:prstGeom prst="rect">
            <a:avLst/>
          </a:prstGeom>
          <a:noFill/>
          <a:ln w="9525">
            <a:noFill/>
            <a:miter lim="800000"/>
            <a:headEnd/>
            <a:tailEnd/>
          </a:ln>
        </p:spPr>
      </p:pic>
      <p:sp>
        <p:nvSpPr>
          <p:cNvPr id="9" name="TextBox 8"/>
          <p:cNvSpPr txBox="1"/>
          <p:nvPr/>
        </p:nvSpPr>
        <p:spPr>
          <a:xfrm>
            <a:off x="2159732" y="6550474"/>
            <a:ext cx="4320480" cy="1815882"/>
          </a:xfrm>
          <a:prstGeom prst="rect">
            <a:avLst/>
          </a:prstGeom>
          <a:noFill/>
        </p:spPr>
        <p:txBody>
          <a:bodyPr wrap="square" rtlCol="0">
            <a:spAutoFit/>
          </a:bodyPr>
          <a:lstStyle/>
          <a:p>
            <a:r>
              <a:rPr lang="ru-RU" sz="1600" b="1" dirty="0" err="1">
                <a:latin typeface="Times New Roman" pitchFamily="18" charset="0"/>
                <a:cs typeface="Times New Roman" pitchFamily="18" charset="0"/>
              </a:rPr>
              <a:t>Огоспорт</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ogosport</a:t>
            </a:r>
            <a:r>
              <a:rPr lang="ru-RU" sz="1600" b="1" dirty="0">
                <a:latin typeface="Times New Roman" pitchFamily="18" charset="0"/>
                <a:cs typeface="Times New Roman" pitchFamily="18" charset="0"/>
              </a:rPr>
              <a:t>) – новая игра, зародившаяся в США только 2010 году, а в 2011 завоевавшая популярность во всем мире, в том числе и в России. Это усовершенствованный аналог бадминтона. Набор состоит из двух «тарелок», выполненных из мягкого материала, </a:t>
            </a:r>
          </a:p>
        </p:txBody>
      </p:sp>
      <p:sp>
        <p:nvSpPr>
          <p:cNvPr id="10" name="TextBox 9"/>
          <p:cNvSpPr txBox="1"/>
          <p:nvPr/>
        </p:nvSpPr>
        <p:spPr>
          <a:xfrm>
            <a:off x="332656" y="8244408"/>
            <a:ext cx="6192688" cy="584775"/>
          </a:xfrm>
          <a:prstGeom prst="rect">
            <a:avLst/>
          </a:prstGeom>
          <a:noFill/>
        </p:spPr>
        <p:txBody>
          <a:bodyPr wrap="square" rtlCol="0">
            <a:spAutoFit/>
          </a:bodyPr>
          <a:lstStyle/>
          <a:p>
            <a:r>
              <a:rPr lang="ru-RU" sz="1600" b="1" dirty="0">
                <a:latin typeface="Times New Roman" pitchFamily="18" charset="0"/>
                <a:cs typeface="Times New Roman" pitchFamily="18" charset="0"/>
              </a:rPr>
              <a:t>который приятно и удобно держать в руках. Посередине </a:t>
            </a:r>
            <a:r>
              <a:rPr lang="ru-RU" sz="1600" b="1" dirty="0" err="1">
                <a:latin typeface="Times New Roman" pitchFamily="18" charset="0"/>
                <a:cs typeface="Times New Roman" pitchFamily="18" charset="0"/>
              </a:rPr>
              <a:t>огодиска</a:t>
            </a:r>
            <a:r>
              <a:rPr lang="ru-RU" sz="1600" b="1" dirty="0">
                <a:latin typeface="Times New Roman" pitchFamily="18" charset="0"/>
                <a:cs typeface="Times New Roman" pitchFamily="18" charset="0"/>
              </a:rPr>
              <a:t> натянута сетка.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6858000" cy="9163078"/>
          </a:xfrm>
          <a:prstGeom prst="rect">
            <a:avLst/>
          </a:prstGeom>
          <a:noFill/>
          <a:ln w="9525">
            <a:noFill/>
            <a:miter lim="800000"/>
            <a:headEnd/>
            <a:tailEnd/>
          </a:ln>
        </p:spPr>
      </p:pic>
      <p:sp>
        <p:nvSpPr>
          <p:cNvPr id="19459" name="Rectangle 3"/>
          <p:cNvSpPr>
            <a:spLocks noChangeArrowheads="1"/>
          </p:cNvSpPr>
          <p:nvPr/>
        </p:nvSpPr>
        <p:spPr bwMode="auto">
          <a:xfrm>
            <a:off x="332656" y="244694"/>
            <a:ext cx="6264696" cy="89562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Суть игры состоит в том, что, бросая специальный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огомяч</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(который, кстати, можно заменить любым другим подходящем по размеру мячиком) нужно поймать его в сетку, которая отталкивает его от себя. В то же время, мяч не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отcкакивает</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от земли, потерять его практически невозможно.</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Преимущество игры в том, что и мяч, и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огодиск</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мягкие, не способные нанести травму. Играть в эту игру можно даже с малышами.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Огоспорт</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нравится даже двухлетним детям. Кроме того,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огодиск</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можно с успехом использовать для игры во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фрисби</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Качество игры при этом не пострадает, но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огодиск</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удобнее и безопаснее.</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Огоспорт</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обязательно станет одной из Ваших любимых игр. Можно взять набор на дачу, на пляж, в поход, да и просто поиграть в городском дворе или парке. Инвентарь удобно носить с собой, ведь диски с мячом имеют малый вес, да и дома они практически не занимают места. Играть с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огодисками</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можно буквально всей семьей. Число игроков не ограничено, главное, чтобы каждый имел по </a:t>
            </a:r>
            <a:r>
              <a:rPr kumimoji="0" lang="ru-RU" sz="1600" b="1" i="0" u="none" strike="noStrike" cap="none" normalizeH="0" baseline="0" dirty="0" err="1">
                <a:ln>
                  <a:noFill/>
                </a:ln>
                <a:solidFill>
                  <a:srgbClr val="333333"/>
                </a:solidFill>
                <a:effectLst/>
                <a:latin typeface="Times New Roman" pitchFamily="18" charset="0"/>
                <a:ea typeface="Times New Roman" pitchFamily="18" charset="0"/>
                <a:cs typeface="Times New Roman" pitchFamily="18" charset="0"/>
              </a:rPr>
              <a:t>огодиску</a:t>
            </a: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Игры в </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hlinkClick r:id="rId3"/>
              </a:rPr>
              <a:t>бадминтон</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hlinkClick r:id="rId4"/>
              </a:rPr>
              <a:t>с летающей тарелкой</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или современные игры с </a:t>
            </a:r>
            <a:r>
              <a:rPr kumimoji="0" lang="ru-RU" sz="16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hlinkClick r:id="rId5"/>
              </a:rPr>
              <a:t>огодисками</a:t>
            </a:r>
            <a:r>
              <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альтернатив подвижных игр существует по-настоящему много. Главное, не забывайте о том, что все игры должны оставаться играми, как бы парадоксально это не звучало, и должны доставлять детям удовольствие. Кроме того нужно помнить и о возрастных особенностях малышей. Для детей 2-3-х лет необходимо выбирать простые игры с легким и увлекательным сюжетом. Можно предложить малышам исполнять какие-то роли и двигаться в соответствии с характером персонажа (например, прыгать, как зайчик или тихо красться, как кот). Для малышей старшего дошкольного возраста можно придумать более сложные движения. Детям такого возраста подходят игры по типу «Море волнуется раз». А деткам, которые уже пошли в начальную школу, можно предлагать игры на меткость.</a:t>
            </a: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Приучайте ребенка к спорту через веселые, современные игры они удачный вариант для совместных семейных выходных!</a:t>
            </a:r>
            <a:endParaRPr kumimoji="0" lang="ru-RU"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TotalTime>
  <Words>1160</Words>
  <Application>Microsoft Office PowerPoint</Application>
  <PresentationFormat>Экран (4:3)</PresentationFormat>
  <Paragraphs>40</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Тима</dc:creator>
  <cp:lastModifiedBy>User</cp:lastModifiedBy>
  <cp:revision>22</cp:revision>
  <dcterms:created xsi:type="dcterms:W3CDTF">2016-10-19T19:57:07Z</dcterms:created>
  <dcterms:modified xsi:type="dcterms:W3CDTF">2017-01-15T16:40:15Z</dcterms:modified>
</cp:coreProperties>
</file>