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70" r:id="rId2"/>
    <p:sldId id="268" r:id="rId3"/>
    <p:sldId id="258" r:id="rId4"/>
    <p:sldId id="274" r:id="rId5"/>
    <p:sldId id="273" r:id="rId6"/>
    <p:sldId id="263" r:id="rId7"/>
    <p:sldId id="275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81" d="100"/>
          <a:sy n="81" d="100"/>
        </p:scale>
        <p:origin x="1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9C5F736A-E01E-4D58-A73E-4B7E523EE1AA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57A405C-4D6C-4EDF-8710-617733D514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96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23FC22-E395-42BB-9C50-839B8D6179A8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76672"/>
            <a:ext cx="8229600" cy="1452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Городская тематическая неделя </a:t>
            </a:r>
            <a:br>
              <a:rPr lang="ru-RU" sz="1800" dirty="0" smtClean="0"/>
            </a:br>
            <a:r>
              <a:rPr lang="ru-RU" sz="1800" dirty="0" smtClean="0"/>
              <a:t>«Организация деятельности ДОУ по обеспечению </a:t>
            </a:r>
            <a:r>
              <a:rPr lang="ru-RU" sz="1800" dirty="0" err="1" smtClean="0"/>
              <a:t>психолого</a:t>
            </a:r>
            <a:r>
              <a:rPr lang="ru-RU" sz="1800" dirty="0" smtClean="0"/>
              <a:t>- педагогической поддержки семьи и повышению компетентности родителей в вопросах развития, образования, укрепления здоровья детей в условиях реализации ФГОС ДО»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Родительское собрание  с элементами круглого стола на тему «Ваш ребёнок-будущий первоклассник»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sz="2000" dirty="0" smtClean="0"/>
              <a:t>Подготовила: Мошкина Елена Анатольевна,</a:t>
            </a:r>
          </a:p>
          <a:p>
            <a:pPr algn="r">
              <a:buNone/>
            </a:pPr>
            <a:r>
              <a:rPr lang="ru-RU" sz="2000" dirty="0" smtClean="0"/>
              <a:t> воспитатель высшей категории</a:t>
            </a:r>
          </a:p>
          <a:p>
            <a:pPr algn="r">
              <a:buNone/>
            </a:pPr>
            <a:r>
              <a:rPr lang="ru-RU" sz="2000" dirty="0" smtClean="0"/>
              <a:t>МБДОУ детский сад № 44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«</a:t>
            </a:r>
            <a:r>
              <a:rPr lang="ru-RU" sz="2400" dirty="0" smtClean="0"/>
              <a:t>Приступая к учению ребенка, надобно иметь в виду, что дитя независимо от учения развивается с каждым днем и развивается сравнительно так быстро, что месяц </a:t>
            </a:r>
            <a:r>
              <a:rPr lang="ru-RU" sz="2400" smtClean="0"/>
              <a:t>или </a:t>
            </a:r>
            <a:r>
              <a:rPr lang="ru-RU" sz="2400" smtClean="0"/>
              <a:t>два </a:t>
            </a:r>
            <a:r>
              <a:rPr lang="ru-RU" sz="2400" dirty="0" smtClean="0"/>
              <a:t>в жизни 6-го дитяти приносят более перемены в его душевном и </a:t>
            </a:r>
            <a:r>
              <a:rPr lang="ru-RU" sz="2400" dirty="0" err="1" smtClean="0"/>
              <a:t>телесноморганизме</a:t>
            </a:r>
            <a:r>
              <a:rPr lang="ru-RU" sz="2400" dirty="0" smtClean="0"/>
              <a:t>, чем потом целый год в возрасте от 10 до 15 лет».</a:t>
            </a:r>
          </a:p>
          <a:p>
            <a:pPr algn="r">
              <a:buNone/>
            </a:pPr>
            <a:r>
              <a:rPr lang="ru-RU" dirty="0" smtClean="0"/>
              <a:t>(К. Ушинский).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1748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1.Равенство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кругу обсуждается только одна тема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3.Каждый участник высказывает своё мнение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Мы все слушаем друг друга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Нет споров, критики и оценочных высказываний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Решение принимается вместе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71472" y="714356"/>
            <a:ext cx="7572428" cy="12858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проведении круглого стола существуют определённые правила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6048672"/>
          </a:xfrm>
        </p:spPr>
        <p:txBody>
          <a:bodyPr>
            <a:normAutofit/>
          </a:bodyPr>
          <a:lstStyle/>
          <a:p>
            <a:pPr lvl="0"/>
            <a:r>
              <a:rPr lang="ru-RU" sz="3200" b="1" dirty="0" smtClean="0"/>
              <a:t>Портрет ребёнка не готового к школе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1.Чрезмерная игривость;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 Недостаточная самостоятельность;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Импульсивность, бесконтрольность поведения,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гиперактивность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 Неумение общаться со сверстниками;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5.Трудность контактов с незнакомыми взрослыми (стойкое нежелание контактировать) или, наоборот, непонимание своего статуса;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6.Неумение сосредоточиться на задании, трудность восприятия словесной    или иной инструкции;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Низкий уровень знаний об окружающем мире, неумение сделать    обобщение, классифицировать, выделить сходства и различия;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8. Плохое развитие тонко координированных движений руки, зрительно-моторных координации (неумение выполнять различные графические задания, манипулировать мелкими предметами);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9.Недостаточное развитие произвольной памяти;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10.Задержка речевого развития (это может быть и неправильное произношение, и бедный словарный запас, и неумение выразить свои мысли т.п.)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591510"/>
            <a:ext cx="785818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здоровье.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Развитый интеллект.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Умение общаться со сверстниками и взрослыми.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Выносливость и работоспособность.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Умение считать и читать.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Аккуратность и дисциплинированность.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Хорошая память и внимание.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Инициативность, воля 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способность действовать самостоятельно.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71472" y="1142984"/>
            <a:ext cx="7929618" cy="135732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Факторы успешной подготовки и  адаптации ребёнка  в школе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2276872"/>
            <a:ext cx="8229600" cy="4429156"/>
          </a:xfrm>
        </p:spPr>
        <p:txBody>
          <a:bodyPr>
            <a:normAutofit fontScale="40000" lnSpcReduction="20000"/>
          </a:bodyPr>
          <a:lstStyle/>
          <a:p>
            <a:pPr lvl="0" algn="ctr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Интеллектуальная готовность</a:t>
            </a:r>
            <a:r>
              <a:rPr lang="ru-RU" sz="4800" i="1" dirty="0" smtClean="0"/>
              <a:t>.</a:t>
            </a:r>
            <a:r>
              <a:rPr lang="ru-RU" sz="4800" dirty="0" smtClean="0"/>
              <a:t>  Он должен ориентироваться в пространстве и времени, у него должно быть развито наглядное и образное мышление, мелкая моторика, Первоклассник должен обладать хорошей памятью, он должен формулировать вопросы, сам рассуждать, делать выводы.</a:t>
            </a:r>
          </a:p>
          <a:p>
            <a:pPr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Педагогическая готовность</a:t>
            </a:r>
            <a:r>
              <a:rPr lang="ru-RU" sz="4800" i="1" dirty="0" smtClean="0"/>
              <a:t>.</a:t>
            </a:r>
            <a:r>
              <a:rPr lang="ru-RU" sz="4800" dirty="0" smtClean="0"/>
              <a:t> У первоклашки должна быть хорошая речь,. Также немаловажно иметь хороший словарный запас и общую осведомленность.</a:t>
            </a:r>
          </a:p>
          <a:p>
            <a:pPr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Эмоциональная готовность</a:t>
            </a:r>
            <a:r>
              <a:rPr lang="ru-RU" sz="4800" i="1" dirty="0" smtClean="0"/>
              <a:t>.</a:t>
            </a:r>
            <a:r>
              <a:rPr lang="ru-RU" sz="4800" dirty="0" smtClean="0"/>
              <a:t>  Уметь устанавливать контакт с учителем и учениками..</a:t>
            </a:r>
          </a:p>
          <a:p>
            <a:pPr>
              <a:buNone/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rgbClr val="FF0000"/>
                </a:solidFill>
              </a:rPr>
              <a:t>Мотивационная готовность. </a:t>
            </a:r>
            <a:r>
              <a:rPr lang="ru-RU" sz="4800" dirty="0" smtClean="0"/>
              <a:t>Он должен хотеть идти в школу и стать школьником. </a:t>
            </a:r>
          </a:p>
          <a:p>
            <a:pPr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Коммуникативная готовность</a:t>
            </a:r>
            <a:r>
              <a:rPr lang="ru-RU" sz="4800" i="1" dirty="0" smtClean="0"/>
              <a:t>.</a:t>
            </a:r>
            <a:r>
              <a:rPr lang="ru-RU" sz="4800" dirty="0" smtClean="0"/>
              <a:t> Ребенок хочет общаться со сверстниками, учителем, умеет идти на компромисс</a:t>
            </a:r>
            <a:endParaRPr lang="ru-RU" sz="4800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95536" y="692696"/>
            <a:ext cx="8136904" cy="135732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Портрет ребёнка готового к школе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</a:p>
          <a:p>
            <a:pPr marL="0" indent="0" algn="ctr">
              <a:buNone/>
            </a:pP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встреч!!!!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52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1096</TotalTime>
  <Words>210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Constantia</vt:lpstr>
      <vt:lpstr>Times New Roman</vt:lpstr>
      <vt:lpstr>Wingdings 2</vt:lpstr>
      <vt:lpstr>Поток</vt:lpstr>
      <vt:lpstr>Городская тематическая неделя  «Организация деятельности ДОУ по обеспечению психолого- педагогической поддержки семьи и повышению компетентности родителей в вопросах развития, образования, укрепления здоровья детей в условиях реализации ФГОС ДО» </vt:lpstr>
      <vt:lpstr>Презентация PowerPoint</vt:lpstr>
      <vt:lpstr>Презентация PowerPoint</vt:lpstr>
      <vt:lpstr>Портрет ребёнка не готового к школе   1.Чрезмерная игривость;  2.  Недостаточная самостоятельность;  3. Импульсивность, бесконтрольность поведения, гиперактивность;  4. Неумение общаться со сверстниками;  5.Трудность контактов с незнакомыми взрослыми (стойкое нежелание контактировать) или, наоборот, непонимание своего статуса;  6.Неумение сосредоточиться на задании, трудность восприятия словесной    или иной инструкции; 7. Низкий уровень знаний об окружающем мире, неумение сделать    обобщение, классифицировать, выделить сходства и различия;  8. Плохое развитие тонко координированных движений руки, зрительно-моторных координации (неумение выполнять различные графические задания, манипулировать мелкими предметами);  9.Недостаточное развитие произвольной памяти;  10.Задержка речевого развития (это может быть и неправильное произношение, и бедный словарный запас, и неумение выразить свои мысли т.п.) 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Майя</cp:lastModifiedBy>
  <cp:revision>111</cp:revision>
  <dcterms:created xsi:type="dcterms:W3CDTF">2003-01-01T02:56:04Z</dcterms:created>
  <dcterms:modified xsi:type="dcterms:W3CDTF">2016-03-15T10:57:02Z</dcterms:modified>
</cp:coreProperties>
</file>