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1" r:id="rId2"/>
    <p:sldId id="256" r:id="rId3"/>
    <p:sldId id="257" r:id="rId4"/>
    <p:sldId id="262" r:id="rId5"/>
    <p:sldId id="258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3ED"/>
    <a:srgbClr val="009900"/>
    <a:srgbClr val="FF6600"/>
    <a:srgbClr val="FF0066"/>
    <a:srgbClr val="FF0000"/>
    <a:srgbClr val="0000FF"/>
    <a:srgbClr val="CC0099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E94203-EE4C-44F1-9D48-668A0614D5EE}" type="datetimeFigureOut">
              <a:rPr lang="ru-RU"/>
              <a:pPr>
                <a:defRPr/>
              </a:pPr>
              <a:t>24.07.2017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784924-6AA4-4A20-8727-A5B4ED9A9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0F67-A48E-43F2-868A-D57CFA63B67A}" type="datetime1">
              <a:rPr lang="ru-RU"/>
              <a:pPr>
                <a:defRPr/>
              </a:pPr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4DD59-E60D-4A99-BA22-B93278CD5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2D94C-EDDF-43FD-A539-5C56D7064091}" type="datetime1">
              <a:rPr lang="ru-RU"/>
              <a:pPr>
                <a:defRPr/>
              </a:pPr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AADAA-59E8-4583-A449-0207BDAA4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83C3-933A-44AE-AA82-BEA1004C58C9}" type="datetime1">
              <a:rPr lang="ru-RU"/>
              <a:pPr>
                <a:defRPr/>
              </a:pPr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5975-FE24-43DE-AF3F-95CA0EB5A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878B-F33D-460D-BD87-A97362584F3C}" type="datetime1">
              <a:rPr lang="ru-RU"/>
              <a:pPr>
                <a:defRPr/>
              </a:pPr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894F-4B60-4592-8E8D-6F650FB5E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56F8-BEF9-4C7C-9777-962CF599E763}" type="datetime1">
              <a:rPr lang="ru-RU"/>
              <a:pPr>
                <a:defRPr/>
              </a:pPr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4DCEC-A9B7-4DCB-9326-20F590ADC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D0BF3-D10D-493D-B1AA-5AC65ED1921F}" type="datetime1">
              <a:rPr lang="ru-RU"/>
              <a:pPr>
                <a:defRPr/>
              </a:pPr>
              <a:t>24.07.2017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2E7B9-CBDA-4236-AF50-3CB0889F2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84D5-7D0D-4D38-8D67-03082487BC98}" type="datetime1">
              <a:rPr lang="ru-RU"/>
              <a:pPr>
                <a:defRPr/>
              </a:pPr>
              <a:t>24.07.2017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AEC18-92D5-43DE-AB19-9B7CDC4AF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9559-4E9E-4B31-A39F-2BF72FDD9144}" type="datetime1">
              <a:rPr lang="ru-RU"/>
              <a:pPr>
                <a:defRPr/>
              </a:pPr>
              <a:t>24.07.2017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11DB-81B6-4A4F-9D2B-16C926EEE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0759F-C1E0-42DA-B094-F08FFC6D90A5}" type="datetime1">
              <a:rPr lang="ru-RU"/>
              <a:pPr>
                <a:defRPr/>
              </a:pPr>
              <a:t>24.07.2017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44E5E-5EB8-4227-86D6-3F1BE6C21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27CD8-2C0F-4041-9E8B-CD63625A546D}" type="datetime1">
              <a:rPr lang="ru-RU"/>
              <a:pPr>
                <a:defRPr/>
              </a:pPr>
              <a:t>24.07.2017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FC1F5-CBD9-40FF-99BB-F7804769A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5481-7BA2-481A-BEDF-C631977A5DA4}" type="datetime1">
              <a:rPr lang="ru-RU"/>
              <a:pPr>
                <a:defRPr/>
              </a:pPr>
              <a:t>24.07.2017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0C376-B7AE-403B-BC9C-22FEADC08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3B6CEB-6C4B-4497-ACB9-E4095A6EE08B}" type="datetime1">
              <a:rPr lang="ru-RU"/>
              <a:pPr>
                <a:defRPr/>
              </a:pPr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051CB9-D650-46A6-BA03-4A46B0781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0825" y="188913"/>
            <a:ext cx="8642350" cy="65532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МЕТОДИКА ЭКОЛОГИЧЕСКАГО ОБРАЗОВАНИЯ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ДОШКОЛЬНИКОВ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 формы ознакомления детей с природой.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«Наблюдение , как основной метод ознакомления детей с природой»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lnSpc>
                <a:spcPct val="90000"/>
              </a:lnSpc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900" smtClean="0"/>
              <a:t> </a:t>
            </a:r>
          </a:p>
          <a:p>
            <a:pPr marL="0" indent="0" eaLnBrk="1" hangingPunct="1">
              <a:lnSpc>
                <a:spcPct val="90000"/>
              </a:lnSpc>
            </a:pPr>
            <a:endParaRPr lang="ru-RU" sz="30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7DFC2-1531-4C7D-B76A-7F772C92B4FB}" type="slidenum"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</a:t>
            </a:fld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418263" cy="33416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специально организованное воспитателем, целенаправленное, более или менее длительное и планомерное, активное восприятие детьми живой природы.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BD9B1-640B-4D38-88EC-6934F05329E9}" type="slidenum"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</a:t>
            </a:fld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238" y="274638"/>
            <a:ext cx="577056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НАБЛЮДЕНИЙ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2492375"/>
            <a:ext cx="8135938" cy="37449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Усвоение разных знаний – установление свойств и качеств, структуры и внешнего строения предметов, причин изменения и развития объектов (растений, животных), сезонных явлений.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2760662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7244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59563" y="6389688"/>
            <a:ext cx="2133600" cy="365125"/>
          </a:xfrm>
        </p:spPr>
        <p:txBody>
          <a:bodyPr/>
          <a:lstStyle/>
          <a:p>
            <a:pPr>
              <a:defRPr/>
            </a:pPr>
            <a:fld id="{0BCD9356-1DC9-43C6-BE22-40FAA72E9859}" type="slidenum"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НАБЛЮДЕНИЯ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араллелограмм 3"/>
          <p:cNvSpPr/>
          <p:nvPr/>
        </p:nvSpPr>
        <p:spPr>
          <a:xfrm>
            <a:off x="838200" y="1773238"/>
            <a:ext cx="3373438" cy="1511300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Развивать кругозор детей</a:t>
            </a:r>
          </a:p>
        </p:txBody>
      </p:sp>
      <p:sp>
        <p:nvSpPr>
          <p:cNvPr id="6" name="Параллелограмм 5"/>
          <p:cNvSpPr/>
          <p:nvPr/>
        </p:nvSpPr>
        <p:spPr>
          <a:xfrm>
            <a:off x="5148263" y="1557338"/>
            <a:ext cx="3311525" cy="1943100"/>
          </a:xfrm>
          <a:prstGeom prst="parallelogram">
            <a:avLst>
              <a:gd name="adj" fmla="val 4011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Формировать доброе отношение к природе</a:t>
            </a:r>
          </a:p>
        </p:txBody>
      </p:sp>
      <p:sp>
        <p:nvSpPr>
          <p:cNvPr id="7" name="Параллелограмм 6"/>
          <p:cNvSpPr/>
          <p:nvPr/>
        </p:nvSpPr>
        <p:spPr>
          <a:xfrm>
            <a:off x="838200" y="4311650"/>
            <a:ext cx="3384550" cy="1719263"/>
          </a:xfrm>
          <a:prstGeom prst="parallelogram">
            <a:avLst>
              <a:gd name="adj" fmla="val 4336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готовность действовать, практически созидать</a:t>
            </a:r>
          </a:p>
        </p:txBody>
      </p:sp>
      <p:sp>
        <p:nvSpPr>
          <p:cNvPr id="8" name="Параллелограмм 7"/>
          <p:cNvSpPr/>
          <p:nvPr/>
        </p:nvSpPr>
        <p:spPr>
          <a:xfrm>
            <a:off x="5148263" y="4311650"/>
            <a:ext cx="3455987" cy="1565275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эстетические чувства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примере живой природы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3E480-F889-4EE7-B08F-0695AD290610}" type="slidenum"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НАБЛЮДЕНИЯ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341438"/>
            <a:ext cx="8353425" cy="5183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ЦЕЛОСТНОЕ ВОСПРИЯТИЕ НАБЛЮДАЕМОГО ОБЪЕКТА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ВЫДЕЛЕНИЕ ЧАСТЕЙ ИЗ ЦЕЛОГО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СТРОЕНИЯ ЦЕЛОГО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РАЗЛИЧНЫЕ ПРОЯВЛЕНИЯ ЖИВЫХ СУЩЕСТВ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СКОЙСТВ И ХАРАКТЕРА НАБЛЮДАЕМОГО ОБЪЕКТА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ВЫДЕЛЕНИЕ КОМПОНЕНТОВ ВНЕШНЕЙ СРЕДЫ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92E09-CEB8-44C1-9263-EFEC9C7AAB6A}" type="slidenum"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5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66888" y="2420938"/>
            <a:ext cx="5761037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НАБЛЮДЕНИЯ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74638" y="176213"/>
            <a:ext cx="3455987" cy="1908175"/>
          </a:xfrm>
          <a:prstGeom prst="wedgeRoundRectCallout">
            <a:avLst>
              <a:gd name="adj1" fmla="val 79519"/>
              <a:gd name="adj2" fmla="val 67970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ДЛИТЕЛЬНОСТИ: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КРАТКОВРЕМЕННЫЕ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ЭПИЗОДИЧЕСКИЕ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ДОЛГОВРЕМЕННЫЕ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ЦИКЛИЧЕСКИЕ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292725" y="176213"/>
            <a:ext cx="3743325" cy="2100262"/>
          </a:xfrm>
          <a:prstGeom prst="wedgeRoundRectCallout">
            <a:avLst>
              <a:gd name="adj1" fmla="val -66207"/>
              <a:gd name="adj2" fmla="val 55927"/>
              <a:gd name="adj3" fmla="val 16667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МЕСТУ ПРОВЕДЕНИЯ: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естественных условиях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искусственных условиях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79388" y="4541838"/>
            <a:ext cx="3551237" cy="1911350"/>
          </a:xfrm>
          <a:prstGeom prst="wedgeRoundRectCallout">
            <a:avLst>
              <a:gd name="adj1" fmla="val 78616"/>
              <a:gd name="adj2" fmla="val -91957"/>
              <a:gd name="adj3" fmla="val 16667"/>
            </a:avLst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СТЕПЕНИ АКТИВНОСТИ ДЕТЕЙ: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ЗАПЛАНИРОВАННОЕ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ИНИЦИАТОРЫ САМИ ДЕТИ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219700" y="4541838"/>
            <a:ext cx="3656013" cy="1911350"/>
          </a:xfrm>
          <a:prstGeom prst="wedgeRoundRectCallout">
            <a:avLst>
              <a:gd name="adj1" fmla="val -65106"/>
              <a:gd name="adj2" fmla="val -91533"/>
              <a:gd name="adj3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 С ИСПОЛЬЗОВАНИЕМ НАГЛЯДНОГО МАТЕРИАЛА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26DBA-3BCE-4CB0-9F15-9173A46897AD}" type="slidenum"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6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НАБЛЮДЕНИЙ (ПРИЁМЫ)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563" y="1412875"/>
            <a:ext cx="8785225" cy="50688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УЧЁТ возрастных особенностей детей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(ХУДОЖЕСТВЕННОЕ СЛОВО, ИМИТАЦИЯ и т. д.)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Включение поисковых действий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(ВОПРОСЫ, ОТВЕТЫ НА ВЫБОР)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Приближение, отдаление живого объекта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контакта от лица живого объекта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Поручение трудовых навыков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 4-5 лет)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2-3 объектов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(рассказ по небольшому плану предложенному педагогом)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связи с прошлым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(использование литературных рассказов, пояснений)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Включение опытов, вопросов, задач на логику и т.п.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C516B-9E3A-4D26-98AD-C594C26909F3}" type="slidenum"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7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ОРГАНИЗАЦИИ</a:t>
            </a:r>
            <a:endParaRPr 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79388" y="1052513"/>
            <a:ext cx="8785225" cy="720725"/>
          </a:xfrm>
          <a:prstGeom prst="homePlate">
            <a:avLst>
              <a:gd name="adj" fmla="val 36282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Самостоятельное получение сенсорной информации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(КОНТАКТ С ОБЪЕКТОМ)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79388" y="1844675"/>
            <a:ext cx="8785225" cy="720725"/>
          </a:xfrm>
          <a:prstGeom prst="homePlate">
            <a:avLst>
              <a:gd name="adj" fmla="val 36282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рассматривания объекта с учётом возрастных особенностей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79388" y="2636838"/>
            <a:ext cx="8785225" cy="1008062"/>
          </a:xfrm>
          <a:prstGeom prst="homePlate">
            <a:avLst>
              <a:gd name="adj" fmla="val 36282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Четкая структура (организация; основная часть цельная , единая; окончание вопросами единого характера, которые чётко выстроены)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179388" y="3716338"/>
            <a:ext cx="8785225" cy="720725"/>
          </a:xfrm>
          <a:prstGeom prst="homePlate">
            <a:avLst>
              <a:gd name="adj" fmla="val 3628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Эмоциональное завершение наблюдения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09550" y="4581525"/>
            <a:ext cx="8785225" cy="719138"/>
          </a:xfrm>
          <a:prstGeom prst="homePlate">
            <a:avLst>
              <a:gd name="adj" fmla="val 3628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Активное использование разных опытов (зарисовки, правила ухода, не допускать гибели живых существ)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190500" y="5516563"/>
            <a:ext cx="8783638" cy="936625"/>
          </a:xfrm>
          <a:prstGeom prst="homePlate">
            <a:avLst>
              <a:gd name="adj" fmla="val 36282"/>
            </a:avLst>
          </a:prstGeom>
          <a:solidFill>
            <a:srgbClr val="321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ЗНАНИЕ И УЧЁТ биологических особенностей живых существ (растений и животных)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47A65-036B-4C99-B4D2-D2A186F444C3}" type="slidenum"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8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3" y="500063"/>
            <a:ext cx="4543425" cy="624205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наблюдения в ознакомлении детей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природой является основным.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Необходимость его использования и значение связаны прежде всего с характером знаний, доступных детям дошкольного возраста.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Наблюдения природы являются неисчерпаемым источником эстетических впечатлений и эмоционального воздействия на детей.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Picture 2" descr="C:\Users\пользователь\Desktop\deti_nov_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1288" y="1690688"/>
            <a:ext cx="51927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E8469-43B6-4AA5-934F-FF4704305D22}" type="slidenum"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9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301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Слайд 1</vt:lpstr>
      <vt:lpstr>НАБЛЮДЕНИЕ</vt:lpstr>
      <vt:lpstr>ЦЕЛЬ НАБЛЮДЕНИЙ</vt:lpstr>
      <vt:lpstr>ЗАДАЧИ НАБЛЮДЕНИЯ</vt:lpstr>
      <vt:lpstr>СОДЕРЖАНИЕ НАБЛЮДЕНИЯ</vt:lpstr>
      <vt:lpstr>Слайд 6</vt:lpstr>
      <vt:lpstr>МЕТОДИКА НАБЛЮДЕНИЙ (ПРИЁМЫ)</vt:lpstr>
      <vt:lpstr>ТРЕБОВАНИЯ К ОРГАНИЗАЦИИ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22</cp:revision>
  <dcterms:created xsi:type="dcterms:W3CDTF">2013-02-14T13:27:00Z</dcterms:created>
  <dcterms:modified xsi:type="dcterms:W3CDTF">2017-07-24T14:57:53Z</dcterms:modified>
</cp:coreProperties>
</file>