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91" r:id="rId3"/>
    <p:sldId id="286" r:id="rId4"/>
    <p:sldId id="269" r:id="rId5"/>
    <p:sldId id="289" r:id="rId6"/>
    <p:sldId id="287" r:id="rId7"/>
    <p:sldId id="270" r:id="rId8"/>
    <p:sldId id="271" r:id="rId9"/>
    <p:sldId id="272" r:id="rId10"/>
    <p:sldId id="273" r:id="rId11"/>
    <p:sldId id="28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9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03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0687B-EEDC-4395-8A93-DF619D4178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11F3C4-A4C5-4AE0-B48F-F959B1CA5F08}">
      <dgm:prSet custT="1"/>
      <dgm:spPr/>
      <dgm:t>
        <a:bodyPr/>
        <a:lstStyle/>
        <a:p>
          <a:pPr rtl="0"/>
          <a:r>
            <a:rPr lang="ru-RU" sz="4400" dirty="0" smtClean="0">
              <a:solidFill>
                <a:srgbClr val="00B0F0"/>
              </a:solidFill>
            </a:rPr>
            <a:t>Опыты со </a:t>
          </a:r>
          <a:r>
            <a:rPr lang="ru-RU" sz="4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снегом</a:t>
          </a:r>
          <a:endParaRPr lang="ru-RU" sz="44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556FA3-EC5C-4B8F-9E6F-D7700A8D0BB6}" type="parTrans" cxnId="{01495F64-7C87-4755-AF49-DC22ACAED0F9}">
      <dgm:prSet/>
      <dgm:spPr/>
      <dgm:t>
        <a:bodyPr/>
        <a:lstStyle/>
        <a:p>
          <a:endParaRPr lang="ru-RU" sz="3200">
            <a:solidFill>
              <a:srgbClr val="00B0F0"/>
            </a:solidFill>
          </a:endParaRPr>
        </a:p>
      </dgm:t>
    </dgm:pt>
    <dgm:pt modelId="{458575CD-7F47-494E-89B0-0E358BDD4814}" type="sibTrans" cxnId="{01495F64-7C87-4755-AF49-DC22ACAED0F9}">
      <dgm:prSet/>
      <dgm:spPr/>
      <dgm:t>
        <a:bodyPr/>
        <a:lstStyle/>
        <a:p>
          <a:endParaRPr lang="ru-RU" sz="3200">
            <a:solidFill>
              <a:srgbClr val="00B0F0"/>
            </a:solidFill>
          </a:endParaRPr>
        </a:p>
      </dgm:t>
    </dgm:pt>
    <dgm:pt modelId="{FE3FC35A-7D46-4499-BBD3-313D8B50D982}" type="pres">
      <dgm:prSet presAssocID="{0B60687B-EEDC-4395-8A93-DF619D417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F81B8-F6AA-4CC6-A264-AB51367A90F0}" type="pres">
      <dgm:prSet presAssocID="{1A11F3C4-A4C5-4AE0-B48F-F959B1CA5F08}" presName="parentText" presStyleLbl="node1" presStyleIdx="0" presStyleCnt="1" custLinFactNeighborX="-2142" custLinFactNeighborY="-50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95F64-7C87-4755-AF49-DC22ACAED0F9}" srcId="{0B60687B-EEDC-4395-8A93-DF619D41783C}" destId="{1A11F3C4-A4C5-4AE0-B48F-F959B1CA5F08}" srcOrd="0" destOrd="0" parTransId="{B2556FA3-EC5C-4B8F-9E6F-D7700A8D0BB6}" sibTransId="{458575CD-7F47-494E-89B0-0E358BDD4814}"/>
    <dgm:cxn modelId="{B064FB96-68F9-409A-854D-14123AEFE492}" type="presOf" srcId="{1A11F3C4-A4C5-4AE0-B48F-F959B1CA5F08}" destId="{BDCF81B8-F6AA-4CC6-A264-AB51367A90F0}" srcOrd="0" destOrd="0" presId="urn:microsoft.com/office/officeart/2005/8/layout/vList2"/>
    <dgm:cxn modelId="{BBA9DCB5-09E9-4E08-A324-37013CE06980}" type="presOf" srcId="{0B60687B-EEDC-4395-8A93-DF619D41783C}" destId="{FE3FC35A-7D46-4499-BBD3-313D8B50D982}" srcOrd="0" destOrd="0" presId="urn:microsoft.com/office/officeart/2005/8/layout/vList2"/>
    <dgm:cxn modelId="{891BC9C6-F167-428F-93CC-61E509A8D099}" type="presParOf" srcId="{FE3FC35A-7D46-4499-BBD3-313D8B50D982}" destId="{BDCF81B8-F6AA-4CC6-A264-AB51367A90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F81B8-F6AA-4CC6-A264-AB51367A90F0}">
      <dsp:nvSpPr>
        <dsp:cNvPr id="0" name=""/>
        <dsp:cNvSpPr/>
      </dsp:nvSpPr>
      <dsp:spPr>
        <a:xfrm>
          <a:off x="0" y="0"/>
          <a:ext cx="4724399" cy="64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B0F0"/>
              </a:solidFill>
            </a:rPr>
            <a:t>Опыты со </a:t>
          </a:r>
          <a:r>
            <a:rPr lang="ru-RU" sz="4400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снегом</a:t>
          </a:r>
          <a:endParaRPr lang="ru-RU" sz="4400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724399" cy="64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Познавательно-исследовательский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 проект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для детей среднего возраста 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      Тема : «Снег –снежок»</a:t>
            </a:r>
          </a:p>
          <a:p>
            <a:endParaRPr lang="ru-RU" sz="5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подготовила: </a:t>
            </a:r>
            <a:r>
              <a:rPr lang="ru-RU" sz="3200" dirty="0" err="1" smtClean="0">
                <a:solidFill>
                  <a:srgbClr val="FFFF00"/>
                </a:solidFill>
              </a:rPr>
              <a:t>Кеберова</a:t>
            </a:r>
            <a:r>
              <a:rPr lang="ru-RU" sz="3200" dirty="0" smtClean="0">
                <a:solidFill>
                  <a:srgbClr val="FFFF00"/>
                </a:solidFill>
              </a:rPr>
              <a:t> Е.Е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Детский сад №1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г. </a:t>
            </a:r>
            <a:r>
              <a:rPr lang="ru-RU" sz="3200" dirty="0" smtClean="0">
                <a:solidFill>
                  <a:srgbClr val="FFFF00"/>
                </a:solidFill>
              </a:rPr>
              <a:t>Нелидово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477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Очистка дорожек ,скамеек от снега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E:\16.02.15г\DSC04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676400"/>
            <a:ext cx="3733800" cy="2514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4099" name="Picture 3" descr="E:\16.02.15г\DSC04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733801" cy="2514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4572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Мы расчистим снег и лёд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Во дворе лопатой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проект снег-снежок\Кеберова выставка\SDC15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3556000" cy="2667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SDC15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57200"/>
            <a:ext cx="3556000" cy="2667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SDC15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276600"/>
            <a:ext cx="4419600" cy="33147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оект снег-снежок\Кеберова выставка\SDC15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657600" cy="24694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3" name="Picture 3" descr="H:\проект снег-снежок\Кеберова выставка\SDC15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5943600" cy="3352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" name="Рисунок 4" descr="SDC15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4800"/>
            <a:ext cx="3276600" cy="24574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057400" y="1066800"/>
          <a:ext cx="47244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362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 улице наложили ведерко снега и взяли его с собой в группу</a:t>
            </a:r>
          </a:p>
        </p:txBody>
      </p:sp>
      <p:pic>
        <p:nvPicPr>
          <p:cNvPr id="6146" name="Picture 2" descr="E:\16.02.15г\DSC04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" y="3657600"/>
            <a:ext cx="3775449" cy="28140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6147" name="Picture 3" descr="E:\16.02.15г\DSC05055 —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105400" y="3657600"/>
            <a:ext cx="3657600" cy="2743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86200"/>
            <a:ext cx="3733800" cy="990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из снежков положили в меховую сумочку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3886200"/>
            <a:ext cx="3810000" cy="990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Другой снежок просто положили на блюдце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16.02.15г\DSC05064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00" y="533400"/>
            <a:ext cx="3800682" cy="3124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7171" name="Picture 3" descr="E:\16.02.15г\DSC05067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887399" cy="3124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5029200"/>
            <a:ext cx="8229600" cy="1295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 к детям: какой из снежков растает быстрее?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Предположения детей: снежок, который находится в сумочке, растает быстрее, чем тот, что просто лежит на блюдце.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0" y="533400"/>
            <a:ext cx="6934200" cy="12192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опыта</a:t>
            </a:r>
            <a:endParaRPr lang="ru-RU" sz="4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16.02.15г\DSC0507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779281" cy="25151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8195" name="Picture 3" descr="E:\16.02.15г\DSC05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3434984" cy="2514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Снежок, который просто лежал на блюдце растаял быстрее ,чем тот , который был в меховой сумочке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формы снежинок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16.02.15г\DSC04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5257800" cy="43380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4" name="Счетверенная стрелка 3"/>
          <p:cNvSpPr/>
          <p:nvPr/>
        </p:nvSpPr>
        <p:spPr>
          <a:xfrm>
            <a:off x="6096000" y="381000"/>
            <a:ext cx="2895600" cy="2286000"/>
          </a:xfrm>
          <a:prstGeom prst="quad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Белая , узорная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Звездочка-малютка,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Ты слети мне на руку,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Посиди минутку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Users\Home\Desktop\sn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124200"/>
            <a:ext cx="2857500" cy="2514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Беседа о снеговике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16.02.15г\DSC04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4840495" cy="34767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24600" y="2057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кого ,скажите нос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гряде когда-то рос?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2672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Человечек непростой: 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Появляется зимой, 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весною исчезает, 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Потому что быстро тает.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828800" y="228600"/>
            <a:ext cx="4953000" cy="1600200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Ходьба по снежному валу. Катание на ледянках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E:\16.02.15г\DSC04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648200" cy="449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5603" name="Picture 3" descr="E:\16.02.15г\DSC05005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877" y="1752600"/>
            <a:ext cx="3229922" cy="20029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5604" name="Picture 4" descr="E:\16.02.15г\DSC04997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3189599" cy="2590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Результаты проекта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Сформировали у детей  познавательный интерес к объектам неживой природы (снег);</a:t>
            </a:r>
          </a:p>
          <a:p>
            <a:r>
              <a:rPr lang="ru-RU" sz="2800" dirty="0" smtClean="0"/>
              <a:t> Развили  у детей интерес к исследовательской деятельности, творческие способности;</a:t>
            </a:r>
          </a:p>
          <a:p>
            <a:r>
              <a:rPr lang="ru-RU" sz="2800" dirty="0" smtClean="0"/>
              <a:t>Сформировали представления  о снеге и его свойствах;</a:t>
            </a:r>
          </a:p>
          <a:p>
            <a:r>
              <a:rPr lang="ru-RU" sz="2800" dirty="0" smtClean="0"/>
              <a:t>Расширили словарный запас по теме проекта;</a:t>
            </a:r>
          </a:p>
          <a:p>
            <a:r>
              <a:rPr lang="ru-RU" sz="2800" dirty="0" smtClean="0"/>
              <a:t>Повысили  активность воспитанников и их родителей в совместно проводимой работе в ходе реализации проекта.</a:t>
            </a:r>
          </a:p>
          <a:p>
            <a:r>
              <a:rPr lang="ru-RU" sz="2800" dirty="0" smtClean="0"/>
              <a:t>Собрали теоретический и практический материал для детей и родителей по теме проекта, оформили картотеку опытов и экспериментов.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105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Проблема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905000"/>
            <a:ext cx="6477000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Недостаточно знаний у детей о свойствах снега.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снег? Его свойства.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наглядного материала по теме проекта и картотеки опытов для детей среднего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HR0cDovLzkwMGlnci5uZXQvZGF0YXMvb2tydXpoYWp1c2NoaWotbWlyL1ByYXZpbGEtZHZpemhlbmlqYS8wMDE1LTAxNS1TcGFzaWJvLXphLXZuaW1hbmllLmpwZw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6477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Актуальность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Экспериментальная работа  вызывает у детей интерес к исследованию природы, развивает мыслительные операции (анализ, синтез, классификацию, обобщение и др.) стимулирует познавательную активность и любознательность ребенка, активизирует восприятие учебного материала по ознакомлению с </a:t>
            </a:r>
            <a:r>
              <a:rPr lang="ru-RU" sz="2400" smtClean="0"/>
              <a:t>природными явлениями.  </a:t>
            </a:r>
            <a:r>
              <a:rPr lang="ru-RU" sz="2400" dirty="0" smtClean="0"/>
              <a:t>Таким образом, реализовывая проект мы расширим знания детей о свойствах снега, пополним словарный запас по теме проекта и  создадим  предпосылки формирования новых практических и умственных действий.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8288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Цель проекта: развитие творческой и познавательной активности дошкольников в процессе исследовательской деятельности.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7772400" cy="4191000"/>
          </a:xfrm>
          <a:ln w="38100"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                    Задачи проекта</a:t>
            </a:r>
            <a:r>
              <a:rPr lang="ru-RU" sz="36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формировать преставления детей о явлениях и объектах окружающего мира, об их взаимосвязи в природе;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-развивать познавательные процессы (память, внимание, воображение);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-развивать умение отражать в творческой деятельности свои наблюдения, знания;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-развивать трудовые и самостоятельные навыки детей, чувство коллективизма;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-воспитывать активность, желание участвовать в процессе  реализации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2057400"/>
            <a:ext cx="4495800" cy="2819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1. Подготовительный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2. Основной.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3. Заключительный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проводился в несколько этапов</a:t>
            </a:r>
            <a:endParaRPr kumimoji="0" lang="ru-RU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954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-наблюдение</a:t>
            </a:r>
          </a:p>
          <a:p>
            <a:r>
              <a:rPr lang="ru-RU" sz="2800" dirty="0" smtClean="0"/>
              <a:t>-беседы</a:t>
            </a:r>
          </a:p>
          <a:p>
            <a:r>
              <a:rPr lang="ru-RU" sz="2800" dirty="0" smtClean="0"/>
              <a:t>-чтение художественной литературы </a:t>
            </a:r>
          </a:p>
          <a:p>
            <a:r>
              <a:rPr lang="ru-RU" sz="2800" dirty="0" smtClean="0"/>
              <a:t>-дидактические игры, игровые упражнения </a:t>
            </a:r>
          </a:p>
          <a:p>
            <a:r>
              <a:rPr lang="ru-RU" sz="2800" dirty="0" smtClean="0"/>
              <a:t>-опыты и эксперименты со снегом</a:t>
            </a:r>
          </a:p>
          <a:p>
            <a:r>
              <a:rPr lang="ru-RU" sz="2800" dirty="0" smtClean="0"/>
              <a:t>-художественно-творческая деятельность (рисование, аппликация)</a:t>
            </a:r>
          </a:p>
          <a:p>
            <a:r>
              <a:rPr lang="ru-RU" sz="2800" dirty="0" smtClean="0"/>
              <a:t>-фотовыставка опытно-экспериментальной деятельности в группе</a:t>
            </a:r>
          </a:p>
          <a:p>
            <a:r>
              <a:rPr lang="ru-RU" sz="2800" dirty="0" smtClean="0"/>
              <a:t>-работа с родителями (консультации, совместное творчество с детьми детских рисунков, фотовыставка)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6477000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Основные формы реализации проекта</a:t>
            </a:r>
            <a:endParaRPr lang="ru-RU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105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Беседа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«что такое снег»?</a:t>
            </a:r>
          </a:p>
        </p:txBody>
      </p:sp>
      <p:pic>
        <p:nvPicPr>
          <p:cNvPr id="1027" name="Picture 3" descr="C:\Users\Home\Desktop\0a300409ad005cf40043649591ffc0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343098" cy="2667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8229600" cy="22467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Снег-это много , очень много красивых снежинок Они падают и падают с высоты на землю ,на деревья на крыши домов –чистые , хрупкие, сверкающие 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Снежинки ,как дождь тоже падают из туч, но только образуются они совсем не так ,как дождь.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62000"/>
            <a:ext cx="6477000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Весёлое задание</a:t>
            </a:r>
          </a:p>
          <a:p>
            <a:pPr algn="ctr"/>
            <a:r>
              <a:rPr lang="ru-RU" sz="2800" dirty="0" smtClean="0"/>
              <a:t>«Назови отличия у снеговиков»</a:t>
            </a:r>
            <a:endParaRPr lang="ru-RU" sz="2800" dirty="0"/>
          </a:p>
        </p:txBody>
      </p:sp>
      <p:pic>
        <p:nvPicPr>
          <p:cNvPr id="2052" name="Picture 4" descr="E:\16.02.15г\DSC04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199"/>
            <a:ext cx="4038600" cy="3005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53" name="Picture 5" descr="E:\16.02.15г\DSC0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810000" cy="2982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219200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Постройки из снега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352800"/>
            <a:ext cx="2377440" cy="1371600"/>
          </a:xfrm>
          <a:ln w="3810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 за дело взялись смело,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Стройка снежная идет 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Сил ребята не жалеют,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Продвигаются вперед!</a:t>
            </a:r>
          </a:p>
        </p:txBody>
      </p:sp>
      <p:pic>
        <p:nvPicPr>
          <p:cNvPr id="3074" name="Picture 2" descr="E:\16.02.15г\DSC04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4926"/>
            <a:ext cx="6019800" cy="58548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567</TotalTime>
  <Words>567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Thatch</vt:lpstr>
      <vt:lpstr>Познавательно-исследовательский  проект  для детей среднего возраста </vt:lpstr>
      <vt:lpstr>Слайд 2</vt:lpstr>
      <vt:lpstr>Слайд 3</vt:lpstr>
      <vt:lpstr>Цель проекта: развитие творческой и познавательной активности дошкольников в процессе исследовательской деятельности. </vt:lpstr>
      <vt:lpstr>Слайд 5</vt:lpstr>
      <vt:lpstr>Слайд 6</vt:lpstr>
      <vt:lpstr>Слайд 7</vt:lpstr>
      <vt:lpstr>Слайд 8</vt:lpstr>
      <vt:lpstr>Постройки из снега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Таможенная процедура - уничтожение</dc:title>
  <dc:creator>User</dc:creator>
  <cp:lastModifiedBy>ASUS</cp:lastModifiedBy>
  <cp:revision>66</cp:revision>
  <dcterms:created xsi:type="dcterms:W3CDTF">2006-08-16T00:00:00Z</dcterms:created>
  <dcterms:modified xsi:type="dcterms:W3CDTF">2017-03-02T06:48:47Z</dcterms:modified>
</cp:coreProperties>
</file>