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84" r:id="rId3"/>
    <p:sldId id="274" r:id="rId4"/>
    <p:sldId id="281" r:id="rId5"/>
    <p:sldId id="282" r:id="rId6"/>
    <p:sldId id="283" r:id="rId7"/>
    <p:sldId id="275" r:id="rId8"/>
    <p:sldId id="286" r:id="rId9"/>
    <p:sldId id="290" r:id="rId10"/>
    <p:sldId id="287" r:id="rId11"/>
    <p:sldId id="291" r:id="rId12"/>
    <p:sldId id="289" r:id="rId13"/>
    <p:sldId id="292" r:id="rId14"/>
    <p:sldId id="293" r:id="rId15"/>
    <p:sldId id="294" r:id="rId16"/>
    <p:sldId id="288" r:id="rId17"/>
    <p:sldId id="29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CC00"/>
    <a:srgbClr val="2513A9"/>
    <a:srgbClr val="FF9900"/>
    <a:srgbClr val="585E98"/>
    <a:srgbClr val="1C0FC1"/>
    <a:srgbClr val="CC0066"/>
    <a:srgbClr val="009900"/>
    <a:srgbClr val="008000"/>
    <a:srgbClr val="9C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706" autoAdjust="0"/>
    <p:restoredTop sz="94607" autoAdjust="0"/>
  </p:normalViewPr>
  <p:slideViewPr>
    <p:cSldViewPr>
      <p:cViewPr>
        <p:scale>
          <a:sx n="66" d="100"/>
          <a:sy n="66" d="100"/>
        </p:scale>
        <p:origin x="-126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BD45358-FAAE-4B61-A6CB-FA8EEFDB8B8F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574358B-7D67-471C-AF7A-072A11C59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4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D45358-FAAE-4B61-A6CB-FA8EEFDB8B8F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74358B-7D67-471C-AF7A-072A11C59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CBD45358-FAAE-4B61-A6CB-FA8EEFDB8B8F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574358B-7D67-471C-AF7A-072A11C59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D45358-FAAE-4B61-A6CB-FA8EEFDB8B8F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74358B-7D67-471C-AF7A-072A11C59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BD45358-FAAE-4B61-A6CB-FA8EEFDB8B8F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2574358B-7D67-471C-AF7A-072A11C59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4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D45358-FAAE-4B61-A6CB-FA8EEFDB8B8F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74358B-7D67-471C-AF7A-072A11C59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D45358-FAAE-4B61-A6CB-FA8EEFDB8B8F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74358B-7D67-471C-AF7A-072A11C59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D45358-FAAE-4B61-A6CB-FA8EEFDB8B8F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74358B-7D67-471C-AF7A-072A11C59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BD45358-FAAE-4B61-A6CB-FA8EEFDB8B8F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74358B-7D67-471C-AF7A-072A11C59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D45358-FAAE-4B61-A6CB-FA8EEFDB8B8F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74358B-7D67-471C-AF7A-072A11C59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4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D45358-FAAE-4B61-A6CB-FA8EEFDB8B8F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74358B-7D67-471C-AF7A-072A11C5996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4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CBD45358-FAAE-4B61-A6CB-FA8EEFDB8B8F}" type="datetimeFigureOut">
              <a:rPr lang="ru-RU" smtClean="0"/>
              <a:pPr/>
              <a:t>02.03.2017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574358B-7D67-471C-AF7A-072A11C599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dissolve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_39f27_ff6e0652_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11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80920" cy="1440160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pPr lvl="0"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Филиал ООО «Газпром </a:t>
            </a:r>
            <a:r>
              <a:rPr lang="ru-RU" sz="1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добыча Уренгой»</a:t>
            </a:r>
            <a:br>
              <a:rPr lang="ru-RU" sz="1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Управление дошкольных подразделений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«Белоснежка»</a:t>
            </a:r>
            <a:b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87624" y="5661248"/>
            <a:ext cx="5832648" cy="1008112"/>
          </a:xfrm>
          <a:prstGeom prst="rect">
            <a:avLst/>
          </a:prstGeom>
        </p:spPr>
        <p:txBody>
          <a:bodyPr vert="horz" lIns="45720" tIns="0" rIns="45720" bIns="0" numCol="1" anchor="b" anchorCtr="0">
            <a:prstTxWarp prst="textTriangl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Воспитатель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all" spc="0" normalizeH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Кулиева Джейран </a:t>
            </a:r>
            <a:r>
              <a:rPr kumimoji="0" lang="ru-RU" i="0" u="none" strike="noStrike" kern="1200" cap="all" spc="0" normalizeH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Суфиевна</a:t>
            </a:r>
            <a:endParaRPr kumimoji="0" lang="ru-RU" i="0" u="none" strike="noStrike" kern="1200" cap="all" spc="0" normalizeH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Содержимое 9" descr="C:\Users\Джейран\Desktop\мои документы\Все для Старшего воспитателя\30.JPG"/>
          <p:cNvPicPr>
            <a:picLocks noGrp="1"/>
          </p:cNvPicPr>
          <p:nvPr>
            <p:ph idx="1"/>
          </p:nvPr>
        </p:nvPicPr>
        <p:blipFill>
          <a:blip r:embed="rId3" cstate="print"/>
          <a:srcRect t="9967"/>
          <a:stretch>
            <a:fillRect/>
          </a:stretch>
        </p:blipFill>
        <p:spPr bwMode="auto">
          <a:xfrm>
            <a:off x="2483768" y="1412776"/>
            <a:ext cx="3528392" cy="4536504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  <a:softEdge rad="127000"/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softRound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Джейран\Desktop\грамоты\DSC037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9970" y="3432175"/>
            <a:ext cx="4730261" cy="3165177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600000">
            <a:off x="817358" y="404663"/>
            <a:ext cx="7239000" cy="11970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Коллекция кукол</a:t>
            </a:r>
            <a:br>
              <a:rPr lang="ru-RU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79512" y="-106433"/>
            <a:ext cx="896448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>
              <a:solidFill>
                <a:srgbClr val="333333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Кукла занимает особое место в воспитании ребенка, она позволяет  ребенку подражать миру взрослых отношений, закрепляет и расширяет свои представления об окружающем мире. Национальные куклы,  знакомят детей  с историей, культурой, народами той или иной страны, воспитывают патриотизм.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9416"/>
            <a:ext cx="6563072" cy="4267856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41" y="428655"/>
            <a:ext cx="4240006" cy="32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132" y="3432175"/>
            <a:ext cx="4968552" cy="323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16" y="428656"/>
            <a:ext cx="4146831" cy="30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0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Мини-коллекция «клоуны», «пони», «Колокольчики»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573248"/>
            <a:ext cx="3444875" cy="333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0" y="1484784"/>
            <a:ext cx="507390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5" y="4188721"/>
            <a:ext cx="3744416" cy="254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392909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Мини-коллекция 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«Глобусы», «Египет»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" y="1772816"/>
            <a:ext cx="5372432" cy="4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949" y="188640"/>
            <a:ext cx="3618547" cy="366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875" y="3846240"/>
            <a:ext cx="3949621" cy="301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50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63" y="116632"/>
            <a:ext cx="7637637" cy="1346408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Мини-коллекция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«человек», «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арома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-лампы»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3" y="2504653"/>
            <a:ext cx="5665565" cy="430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908720"/>
            <a:ext cx="4413250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54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2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516688" cy="1008112"/>
          </a:xfrm>
        </p:spPr>
        <p:txBody>
          <a:bodyPr>
            <a:normAutofit/>
          </a:bodyPr>
          <a:lstStyle/>
          <a:p>
            <a:r>
              <a:rPr lang="ru-RU" sz="3200" dirty="0" smtClean="0">
                <a:ln w="50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Мини-коллекция «Бабушкины поделки» </a:t>
            </a:r>
            <a:endParaRPr lang="ru-RU" sz="3200" dirty="0">
              <a:ln w="500">
                <a:solidFill>
                  <a:schemeClr val="accent5">
                    <a:lumMod val="75000"/>
                  </a:schemeClr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10" y="1052736"/>
            <a:ext cx="3698057" cy="555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67" y="768896"/>
            <a:ext cx="50419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93742">
            <a:off x="4840181" y="3375913"/>
            <a:ext cx="3687692" cy="28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353552"/>
      </p:ext>
    </p:extLst>
  </p:cSld>
  <p:clrMapOvr>
    <a:masterClrMapping/>
  </p:clrMapOvr>
  <p:transition spd="med" advClick="0" advTm="4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435280" cy="588680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Мини-музей «С миру по сувениру </a:t>
            </a:r>
            <a:r>
              <a:rPr lang="ru-RU" dirty="0" smtClean="0">
                <a:solidFill>
                  <a:srgbClr val="7030A0"/>
                </a:solidFill>
              </a:rPr>
              <a:t>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C:\Users\Джейран\Desktop\грамоты\DSC037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4464496" cy="3456384"/>
          </a:xfrm>
          <a:prstGeom prst="rect">
            <a:avLst/>
          </a:prstGeom>
          <a:ln w="228600" cap="sq" cmpd="thickThin">
            <a:solidFill>
              <a:srgbClr val="FF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36912"/>
            <a:ext cx="5084763" cy="393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8751168" cy="2376264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20262"/>
            <a:ext cx="7239000" cy="446449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99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600000">
            <a:off x="457200" y="476672"/>
            <a:ext cx="8435280" cy="612068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C3300"/>
                </a:solidFill>
              </a:rPr>
              <a:t/>
            </a:r>
            <a:br>
              <a:rPr lang="ru-RU" dirty="0" smtClean="0">
                <a:solidFill>
                  <a:srgbClr val="CC3300"/>
                </a:solidFill>
              </a:rPr>
            </a:br>
            <a:r>
              <a:rPr lang="ru-RU" dirty="0" smtClean="0">
                <a:solidFill>
                  <a:srgbClr val="CC3300"/>
                </a:solidFill>
              </a:rPr>
              <a:t/>
            </a:r>
            <a:br>
              <a:rPr lang="ru-RU" dirty="0" smtClean="0">
                <a:solidFill>
                  <a:srgbClr val="CC3300"/>
                </a:solidFill>
              </a:rPr>
            </a:br>
            <a:endParaRPr lang="ru-RU" dirty="0">
              <a:solidFill>
                <a:srgbClr val="CC33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91264" cy="612308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КОЛЛЕКЦИОНИРОВАНИЕ</a:t>
            </a: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4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СРЕДСТВО РАЗВИТИЯ КРЕАТИВНОСТИ У ДЕТЕЙ ДОШКОЛЬНОГО ВОЗРАСТА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39fb8_38a2a56a_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37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60648"/>
            <a:ext cx="7242048" cy="59392"/>
          </a:xfrm>
        </p:spPr>
        <p:txBody>
          <a:bodyPr>
            <a:prstTxWarp prst="textTriangle">
              <a:avLst>
                <a:gd name="adj" fmla="val 43409"/>
              </a:avLst>
            </a:prstTxWarp>
            <a:normAutofit fontScale="90000"/>
          </a:bodyPr>
          <a:lstStyle/>
          <a:p>
            <a:pPr algn="ctr"/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60648"/>
            <a:ext cx="849694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«КРЕАТИВНОСТЬ  - </a:t>
            </a:r>
          </a:p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Это </a:t>
            </a: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способность удивляться и познавать, умение находить решения в нестандартных ситуациях, это нацеленность на открытие нового и способность к глубокому осознанию своего опыта</a:t>
            </a: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50000"/>
              </a:lnSpc>
            </a:pP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Психолог Э. </a:t>
            </a:r>
            <a:r>
              <a:rPr lang="ru-RU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Фромм</a:t>
            </a: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0_39fb8_38a2a56a_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3528" y="116632"/>
            <a:ext cx="8496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Почему коллекционирование? </a:t>
            </a:r>
            <a:endParaRPr lang="ru-RU" sz="4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Во-первых</a:t>
            </a:r>
            <a:r>
              <a:rPr lang="ru-RU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в детях всегда заложена страсть к собирательству, к поиску, </a:t>
            </a:r>
          </a:p>
          <a:p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во-вторых, </a:t>
            </a:r>
            <a:r>
              <a:rPr lang="ru-RU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коллекционирование расширяет кругозор детей, </a:t>
            </a:r>
          </a:p>
          <a:p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в-третьих, </a:t>
            </a:r>
            <a:r>
              <a:rPr lang="ru-RU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занимаясь общим делом, дети преодолевают многие проблемы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07504" y="3108921"/>
            <a:ext cx="878497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60648"/>
            <a:ext cx="792088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креативности у детей дошкольного возраста через коллекционирование</a:t>
            </a:r>
          </a:p>
          <a:p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создать условия для развития детского коллекционирования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развивать любознательность и познавательную активность детей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учить детей находить решения в нестандартных ситуациях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способствовать развитию творческих навыков у детей дошкольного возраста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учить детей наблюдать, сравнивать, анализировать, обобщать, выделять главное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435280" cy="300648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endParaRPr lang="ru-RU" sz="4000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623821" y="1092674"/>
            <a:ext cx="820891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ПРИНЦИПЫ:</a:t>
            </a:r>
          </a:p>
          <a:p>
            <a:pPr marL="571500" indent="-5715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личностно-ориентированный подход;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системность;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доступность</a:t>
            </a:r>
            <a:endParaRPr lang="ru-RU" sz="4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20040"/>
            <a:ext cx="5760640" cy="1020728"/>
          </a:xfrm>
        </p:spPr>
        <p:txBody>
          <a:bodyPr>
            <a:normAutofit/>
          </a:bodyPr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97346"/>
            <a:ext cx="864096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ТРИ ЭТАПА:</a:t>
            </a:r>
          </a:p>
          <a:p>
            <a:r>
              <a:rPr lang="ru-RU" sz="4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1этап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адаптация приема коллекционирования: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накопление запаса конкретных представлений о коллекционировании у детей и родителей; 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включение коллекций в организацию совместной деятельности с детьми</a:t>
            </a:r>
          </a:p>
          <a:p>
            <a:r>
              <a:rPr lang="ru-RU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этап 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развития детского коллекционирования и реализации его развивающих функций: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-организация «насыщенной» развивающей среды для решения познавательных задач и поддержанию интереса к процессу коллекционирования;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побуждение детей к получению информации об объектах коллекционирования;</a:t>
            </a:r>
          </a:p>
          <a:p>
            <a:r>
              <a:rPr lang="ru-RU" sz="4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 этап –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организация собственных выставок и коллекций детей</a:t>
            </a:r>
          </a:p>
          <a:p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привлечение родителей в процесс творческой деятельности детей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5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Джейран\Desktop\грамоты\DSC03698.JPG"/>
          <p:cNvPicPr/>
          <p:nvPr/>
        </p:nvPicPr>
        <p:blipFill>
          <a:blip r:embed="rId3" cstate="print"/>
          <a:srcRect l="16982" r="7547" b="5769"/>
          <a:stretch>
            <a:fillRect/>
          </a:stretch>
        </p:blipFill>
        <p:spPr bwMode="auto">
          <a:xfrm>
            <a:off x="3507386" y="2636912"/>
            <a:ext cx="4761971" cy="4087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7239000" cy="980728"/>
          </a:xfrm>
        </p:spPr>
        <p:txBody>
          <a:bodyPr>
            <a:noAutofit/>
          </a:bodyPr>
          <a:lstStyle/>
          <a:p>
            <a:pPr algn="ctr"/>
            <a:r>
              <a:rPr lang="ru-RU" sz="2800" cap="none" dirty="0" err="1" smtClean="0">
                <a:ln w="1905"/>
                <a:solidFill>
                  <a:srgbClr val="2513A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Мемомагнетика</a:t>
            </a:r>
            <a:r>
              <a:rPr lang="ru-RU" sz="2800" cap="none" dirty="0" smtClean="0">
                <a:ln w="1905"/>
                <a:solidFill>
                  <a:srgbClr val="2513A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 или коллекционирование магнитов на холодильник</a:t>
            </a:r>
            <a:r>
              <a:rPr lang="ru-RU" sz="2800" dirty="0" smtClean="0">
                <a:solidFill>
                  <a:srgbClr val="2513A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solidFill>
                <a:srgbClr val="2513A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51520" y="667294"/>
            <a:ext cx="82809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Коллекционирование приучает ребенка к аккуратности, усидчивости, работе с материалом, - словом, воспитывает качества, нужные для исследовательской работы в любой области науки и производства.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77072"/>
            <a:ext cx="2818656" cy="576064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55" y="260648"/>
            <a:ext cx="441252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4" y="189633"/>
            <a:ext cx="4632942" cy="440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84984"/>
            <a:ext cx="4870109" cy="372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68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1294</TotalTime>
  <Words>337</Words>
  <Application>Microsoft Office PowerPoint</Application>
  <PresentationFormat>Экран (4:3)</PresentationFormat>
  <Paragraphs>50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Изящная</vt:lpstr>
      <vt:lpstr>Филиал ООО «Газпром добыча Уренгой» Управление дошкольных подразделений Детский сад «Белоснежка»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Мемомагнетика, или коллекционирование магнитов на холодильник </vt:lpstr>
      <vt:lpstr>Презентация PowerPoint</vt:lpstr>
      <vt:lpstr>Коллекция кукол </vt:lpstr>
      <vt:lpstr>Презентация PowerPoint</vt:lpstr>
      <vt:lpstr>Мини-коллекция «клоуны», «пони», «Колокольчики»</vt:lpstr>
      <vt:lpstr>Мини-коллекция  «Глобусы», «Египет»</vt:lpstr>
      <vt:lpstr>Мини-коллекция «человек», «арома-лампы»</vt:lpstr>
      <vt:lpstr>Мини-коллекция «Бабушкины поделки» </vt:lpstr>
      <vt:lpstr>Мини-музей «С миру по сувениру »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Джейран</dc:creator>
  <cp:lastModifiedBy>Windows User</cp:lastModifiedBy>
  <cp:revision>143</cp:revision>
  <dcterms:created xsi:type="dcterms:W3CDTF">2012-10-16T11:09:40Z</dcterms:created>
  <dcterms:modified xsi:type="dcterms:W3CDTF">2017-03-02T18:42:27Z</dcterms:modified>
</cp:coreProperties>
</file>