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0" r:id="rId2"/>
    <p:sldId id="261" r:id="rId3"/>
    <p:sldId id="257" r:id="rId4"/>
    <p:sldId id="262" r:id="rId5"/>
    <p:sldId id="258" r:id="rId6"/>
    <p:sldId id="259" r:id="rId7"/>
    <p:sldId id="263" r:id="rId8"/>
    <p:sldId id="265" r:id="rId9"/>
    <p:sldId id="260" r:id="rId10"/>
    <p:sldId id="268" r:id="rId11"/>
    <p:sldId id="264" r:id="rId12"/>
    <p:sldId id="266" r:id="rId13"/>
    <p:sldId id="267" r:id="rId1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FE108-D496-49CE-9DDA-E0EBC1C6C7A2}" type="datetimeFigureOut">
              <a:rPr lang="ru-RU" smtClean="0"/>
              <a:pPr/>
              <a:t>06.11.2014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EBDA81-2E80-403B-B866-BF8F4E6BEAF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8EBDA81-2E80-403B-B866-BF8F4E6BEAFD}"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8EBDA81-2E80-403B-B866-BF8F4E6BEAFD}"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54B58EF6-F6DF-41B0-9955-EE552C5A94B3}"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8A77A84B-B7B4-406E-92A5-EA184290EA9B}"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53B8AA08-0C28-4BC8-9238-269A273CFF79}"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AE11BD4D-9312-42D4-AF5F-C9DC41A21F68}"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C78C13C2-0330-4664-9F9E-9C637EFB392A}"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E810AC43-1E32-421B-AD41-570DA32A1371}"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s-ES"/>
          </a:p>
        </p:txBody>
      </p:sp>
      <p:sp>
        <p:nvSpPr>
          <p:cNvPr id="8" name="Нижний колонтитул 7"/>
          <p:cNvSpPr>
            <a:spLocks noGrp="1"/>
          </p:cNvSpPr>
          <p:nvPr>
            <p:ph type="ftr" sz="quarter" idx="11"/>
          </p:nvPr>
        </p:nvSpPr>
        <p:spPr/>
        <p:txBody>
          <a:bodyPr/>
          <a:lstStyle>
            <a:lvl1pPr>
              <a:defRPr/>
            </a:lvl1pPr>
          </a:lstStyle>
          <a:p>
            <a:endParaRPr lang="es-ES"/>
          </a:p>
        </p:txBody>
      </p:sp>
      <p:sp>
        <p:nvSpPr>
          <p:cNvPr id="9" name="Номер слайда 8"/>
          <p:cNvSpPr>
            <a:spLocks noGrp="1"/>
          </p:cNvSpPr>
          <p:nvPr>
            <p:ph type="sldNum" sz="quarter" idx="12"/>
          </p:nvPr>
        </p:nvSpPr>
        <p:spPr/>
        <p:txBody>
          <a:bodyPr/>
          <a:lstStyle>
            <a:lvl1pPr>
              <a:defRPr/>
            </a:lvl1pPr>
          </a:lstStyle>
          <a:p>
            <a:fld id="{3D471DEC-9901-49FD-8B65-98A4D327964C}"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s-ES"/>
          </a:p>
        </p:txBody>
      </p:sp>
      <p:sp>
        <p:nvSpPr>
          <p:cNvPr id="4" name="Нижний колонтитул 3"/>
          <p:cNvSpPr>
            <a:spLocks noGrp="1"/>
          </p:cNvSpPr>
          <p:nvPr>
            <p:ph type="ftr" sz="quarter" idx="11"/>
          </p:nvPr>
        </p:nvSpPr>
        <p:spPr/>
        <p:txBody>
          <a:bodyPr/>
          <a:lstStyle>
            <a:lvl1pPr>
              <a:defRPr/>
            </a:lvl1pPr>
          </a:lstStyle>
          <a:p>
            <a:endParaRPr lang="es-ES"/>
          </a:p>
        </p:txBody>
      </p:sp>
      <p:sp>
        <p:nvSpPr>
          <p:cNvPr id="5" name="Номер слайда 4"/>
          <p:cNvSpPr>
            <a:spLocks noGrp="1"/>
          </p:cNvSpPr>
          <p:nvPr>
            <p:ph type="sldNum" sz="quarter" idx="12"/>
          </p:nvPr>
        </p:nvSpPr>
        <p:spPr/>
        <p:txBody>
          <a:bodyPr/>
          <a:lstStyle>
            <a:lvl1pPr>
              <a:defRPr/>
            </a:lvl1pPr>
          </a:lstStyle>
          <a:p>
            <a:fld id="{9E7F246E-5436-4C04-9879-95AC745F18F5}"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s-ES"/>
          </a:p>
        </p:txBody>
      </p:sp>
      <p:sp>
        <p:nvSpPr>
          <p:cNvPr id="3" name="Нижний колонтитул 2"/>
          <p:cNvSpPr>
            <a:spLocks noGrp="1"/>
          </p:cNvSpPr>
          <p:nvPr>
            <p:ph type="ftr" sz="quarter" idx="11"/>
          </p:nvPr>
        </p:nvSpPr>
        <p:spPr/>
        <p:txBody>
          <a:bodyPr/>
          <a:lstStyle>
            <a:lvl1pPr>
              <a:defRPr/>
            </a:lvl1pPr>
          </a:lstStyle>
          <a:p>
            <a:endParaRPr lang="es-ES"/>
          </a:p>
        </p:txBody>
      </p:sp>
      <p:sp>
        <p:nvSpPr>
          <p:cNvPr id="4" name="Номер слайда 3"/>
          <p:cNvSpPr>
            <a:spLocks noGrp="1"/>
          </p:cNvSpPr>
          <p:nvPr>
            <p:ph type="sldNum" sz="quarter" idx="12"/>
          </p:nvPr>
        </p:nvSpPr>
        <p:spPr/>
        <p:txBody>
          <a:bodyPr/>
          <a:lstStyle>
            <a:lvl1pPr>
              <a:defRPr/>
            </a:lvl1pPr>
          </a:lstStyle>
          <a:p>
            <a:fld id="{B1DEBED6-A01C-442E-9CB7-95FE9DABD015}"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E6529C38-0C80-48C9-AC6B-E5CCE554A2F3}"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FBFB6367-C335-4119-8E06-FDB0884E59E7}"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09E04FB-B724-47FC-8391-29408FCE68FF}"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836712"/>
            <a:ext cx="7772400" cy="1470025"/>
          </a:xfrm>
        </p:spPr>
        <p:txBody>
          <a:bodyPr/>
          <a:lstStyle/>
          <a:p>
            <a:r>
              <a:rPr lang="ru-RU" dirty="0" smtClean="0">
                <a:solidFill>
                  <a:srgbClr val="FF0000"/>
                </a:solidFill>
              </a:rPr>
              <a:t>Игра открывает детям мир!</a:t>
            </a:r>
            <a:endParaRPr lang="ru-RU" dirty="0">
              <a:solidFill>
                <a:srgbClr val="FF0000"/>
              </a:solidFill>
            </a:endParaRPr>
          </a:p>
        </p:txBody>
      </p:sp>
      <p:sp>
        <p:nvSpPr>
          <p:cNvPr id="3" name="Подзаголовок 2"/>
          <p:cNvSpPr>
            <a:spLocks noGrp="1"/>
          </p:cNvSpPr>
          <p:nvPr>
            <p:ph type="subTitle" idx="1"/>
          </p:nvPr>
        </p:nvSpPr>
        <p:spPr>
          <a:xfrm>
            <a:off x="1259632" y="2204864"/>
            <a:ext cx="6400800" cy="2688704"/>
          </a:xfrm>
        </p:spPr>
        <p:txBody>
          <a:bodyPr/>
          <a:lstStyle/>
          <a:p>
            <a:r>
              <a:rPr lang="ru-RU" dirty="0" smtClean="0"/>
              <a:t>ДОУ Медведицкий муниципальный</a:t>
            </a:r>
          </a:p>
          <a:p>
            <a:r>
              <a:rPr lang="ru-RU" dirty="0" smtClean="0"/>
              <a:t> </a:t>
            </a:r>
            <a:r>
              <a:rPr lang="ru-RU" dirty="0" err="1" smtClean="0"/>
              <a:t>д</a:t>
            </a:r>
            <a:r>
              <a:rPr lang="ru-RU" dirty="0" smtClean="0"/>
              <a:t>/с №1 «Радуга»</a:t>
            </a:r>
          </a:p>
          <a:p>
            <a:r>
              <a:rPr lang="ru-RU" dirty="0" smtClean="0"/>
              <a:t>Воспитатель Харченко</a:t>
            </a:r>
          </a:p>
          <a:p>
            <a:r>
              <a:rPr lang="ru-RU" dirty="0" smtClean="0"/>
              <a:t> Ольга Владимировна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Ёжик в осеннем лесу».</a:t>
            </a:r>
            <a:endParaRPr lang="ru-RU" dirty="0"/>
          </a:p>
        </p:txBody>
      </p:sp>
      <p:pic>
        <p:nvPicPr>
          <p:cNvPr id="5" name="Содержимое 4" descr="DSCI0486.JPG"/>
          <p:cNvPicPr>
            <a:picLocks noGrp="1" noChangeAspect="1"/>
          </p:cNvPicPr>
          <p:nvPr>
            <p:ph sz="half" idx="1"/>
          </p:nvPr>
        </p:nvPicPr>
        <p:blipFill>
          <a:blip r:embed="rId2" cstate="print"/>
          <a:stretch>
            <a:fillRect/>
          </a:stretch>
        </p:blipFill>
        <p:spPr>
          <a:xfrm>
            <a:off x="457200" y="2351527"/>
            <a:ext cx="4038600" cy="3023309"/>
          </a:xfrm>
        </p:spPr>
      </p:pic>
      <p:pic>
        <p:nvPicPr>
          <p:cNvPr id="6" name="Содержимое 5" descr="DSCI0487.JPG"/>
          <p:cNvPicPr>
            <a:picLocks noGrp="1" noChangeAspect="1"/>
          </p:cNvPicPr>
          <p:nvPr>
            <p:ph sz="half" idx="2"/>
          </p:nvPr>
        </p:nvPicPr>
        <p:blipFill>
          <a:blip r:embed="rId3" cstate="print"/>
          <a:stretch>
            <a:fillRect/>
          </a:stretch>
        </p:blipFill>
        <p:spPr>
          <a:xfrm>
            <a:off x="4648200" y="2351527"/>
            <a:ext cx="4038600" cy="3023309"/>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«Театр маленьких пальчиков»</a:t>
            </a:r>
            <a:endParaRPr lang="ru-RU" dirty="0"/>
          </a:p>
        </p:txBody>
      </p:sp>
      <p:sp>
        <p:nvSpPr>
          <p:cNvPr id="3" name="Содержимое 2"/>
          <p:cNvSpPr>
            <a:spLocks noGrp="1"/>
          </p:cNvSpPr>
          <p:nvPr>
            <p:ph idx="1"/>
          </p:nvPr>
        </p:nvSpPr>
        <p:spPr/>
        <p:txBody>
          <a:bodyPr/>
          <a:lstStyle/>
          <a:p>
            <a:pPr>
              <a:buNone/>
            </a:pPr>
            <a:r>
              <a:rPr lang="ru-RU" sz="2000" dirty="0" smtClean="0"/>
              <a:t>     Дети очень любят сказки, особенно если их показывают куклы.     </a:t>
            </a:r>
          </a:p>
          <a:p>
            <a:pPr>
              <a:buNone/>
            </a:pPr>
            <a:r>
              <a:rPr lang="ru-RU" sz="2000" smtClean="0"/>
              <a:t>     С </a:t>
            </a:r>
            <a:r>
              <a:rPr lang="ru-RU" sz="2000" dirty="0" smtClean="0"/>
              <a:t>самого раннего возраста можно показывать ребёнку спектакли на пальчиках. В нём все герои, сцена и сюжет расположен на одной или двух руках.</a:t>
            </a:r>
          </a:p>
          <a:p>
            <a:pPr>
              <a:buNone/>
            </a:pPr>
            <a:r>
              <a:rPr lang="ru-RU" sz="2000" dirty="0" smtClean="0"/>
              <a:t>     В наше время в продаже имеется огромный выбор специальных пальчиковых кукол. Но, наверное, всегда приятней, играть с игрушкой, которая сделана руками человека, в которую вложена частичка души близкого человека (мамы или бабушки, а так же воспитателя в детском саду).</a:t>
            </a:r>
          </a:p>
          <a:p>
            <a:pPr>
              <a:buNone/>
            </a:pPr>
            <a:r>
              <a:rPr lang="ru-RU" sz="2000" dirty="0" smtClean="0"/>
              <a:t>     Такие игрушки можно изготовить самостоятельно, используя связанный крючком напальчник и пришив к нему маленькую мягкую игрушку.</a:t>
            </a:r>
          </a:p>
          <a:p>
            <a:r>
              <a:rPr lang="ru-RU" dirty="0" smtClean="0"/>
              <a:t> </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Пальчиковый театр связанный крючком.</a:t>
            </a:r>
            <a:endParaRPr lang="ru-RU" dirty="0"/>
          </a:p>
        </p:txBody>
      </p:sp>
      <p:pic>
        <p:nvPicPr>
          <p:cNvPr id="4" name="Содержимое 3" descr="DSCI0493.JPG"/>
          <p:cNvPicPr>
            <a:picLocks noGrp="1" noChangeAspect="1"/>
          </p:cNvPicPr>
          <p:nvPr>
            <p:ph idx="1"/>
          </p:nvPr>
        </p:nvPicPr>
        <p:blipFill>
          <a:blip r:embed="rId2" cstate="print"/>
          <a:stretch>
            <a:fillRect/>
          </a:stretch>
        </p:blipFill>
        <p:spPr>
          <a:xfrm>
            <a:off x="1549062" y="1600200"/>
            <a:ext cx="6045876"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Фантазируйте вместе с детьми!</a:t>
            </a:r>
            <a:endParaRPr lang="ru-RU" dirty="0"/>
          </a:p>
        </p:txBody>
      </p:sp>
      <p:pic>
        <p:nvPicPr>
          <p:cNvPr id="4" name="Содержимое 3" descr="DSCI0492.JPG"/>
          <p:cNvPicPr>
            <a:picLocks noGrp="1" noChangeAspect="1"/>
          </p:cNvPicPr>
          <p:nvPr>
            <p:ph idx="1"/>
          </p:nvPr>
        </p:nvPicPr>
        <p:blipFill>
          <a:blip r:embed="rId2" cstate="print"/>
          <a:stretch>
            <a:fillRect/>
          </a:stretch>
        </p:blipFill>
        <p:spPr>
          <a:xfrm>
            <a:off x="1549062" y="1600200"/>
            <a:ext cx="6045876"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ru-RU" dirty="0" smtClean="0">
                <a:solidFill>
                  <a:schemeClr val="tx1"/>
                </a:solidFill>
              </a:rPr>
              <a:t>Игра открывает детям мир!</a:t>
            </a:r>
            <a:endParaRPr lang="ru-RU" dirty="0">
              <a:solidFill>
                <a:schemeClr val="tx1"/>
              </a:solidFill>
            </a:endParaRPr>
          </a:p>
        </p:txBody>
      </p:sp>
      <p:sp>
        <p:nvSpPr>
          <p:cNvPr id="6" name="Багетная рамка 5"/>
          <p:cNvSpPr/>
          <p:nvPr/>
        </p:nvSpPr>
        <p:spPr>
          <a:xfrm>
            <a:off x="6929454" y="6572272"/>
            <a:ext cx="2214546" cy="2857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Prezentacii.com</a:t>
            </a:r>
            <a:endParaRPr lang="ru-RU" dirty="0"/>
          </a:p>
        </p:txBody>
      </p:sp>
      <p:sp>
        <p:nvSpPr>
          <p:cNvPr id="5" name="Содержимое 4"/>
          <p:cNvSpPr>
            <a:spLocks noGrp="1"/>
          </p:cNvSpPr>
          <p:nvPr>
            <p:ph idx="1"/>
          </p:nvPr>
        </p:nvSpPr>
        <p:spPr>
          <a:xfrm>
            <a:off x="467544" y="1484785"/>
            <a:ext cx="7992888" cy="3312368"/>
          </a:xfrm>
        </p:spPr>
        <p:txBody>
          <a:bodyPr/>
          <a:lstStyle/>
          <a:p>
            <a:pPr lvl="0">
              <a:buNone/>
            </a:pPr>
            <a:endParaRPr lang="ru-RU" sz="2000" dirty="0" smtClean="0"/>
          </a:p>
          <a:p>
            <a:pPr lvl="0"/>
            <a:endParaRPr lang="ru-RU" sz="2000" dirty="0"/>
          </a:p>
        </p:txBody>
      </p:sp>
      <p:sp>
        <p:nvSpPr>
          <p:cNvPr id="2049" name="Rectangle 1"/>
          <p:cNvSpPr>
            <a:spLocks noChangeArrowheads="1"/>
          </p:cNvSpPr>
          <p:nvPr/>
        </p:nvSpPr>
        <p:spPr bwMode="auto">
          <a:xfrm>
            <a:off x="0" y="-40704"/>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7" name="Прямоугольник 6"/>
          <p:cNvSpPr/>
          <p:nvPr/>
        </p:nvSpPr>
        <p:spPr>
          <a:xfrm>
            <a:off x="683568" y="1916832"/>
            <a:ext cx="8280920" cy="3046988"/>
          </a:xfrm>
          <a:prstGeom prst="rect">
            <a:avLst/>
          </a:prstGeom>
        </p:spPr>
        <p:txBody>
          <a:bodyPr wrap="square">
            <a:spAutoFit/>
          </a:bodyPr>
          <a:lstStyle/>
          <a:p>
            <a:r>
              <a:rPr lang="ru-RU" sz="2400" dirty="0" smtClean="0"/>
              <a:t>Чтобы детство наших детей было счастливым, основное, главное место в их жизни должна занимать игра. В детском возрасте у ребёнка есть потребность в игре, и её нужно удовлетворить не потому,  что делу время, а потехе час, а потому что, играя, ребёнок учится и познаёт жизнь. Игры бывают разные. И не всегда покупная игрушка лучше той, что сделана своими руками.</a:t>
            </a:r>
            <a:endParaRPr lang="ru-RU"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ru-RU" dirty="0" smtClean="0">
                <a:solidFill>
                  <a:schemeClr val="tx1"/>
                </a:solidFill>
              </a:rPr>
              <a:t>Чем занять ребёнка дома?</a:t>
            </a:r>
            <a:endParaRPr lang="ru-RU" dirty="0">
              <a:solidFill>
                <a:schemeClr val="tx1"/>
              </a:solidFill>
            </a:endParaRPr>
          </a:p>
        </p:txBody>
      </p:sp>
      <p:sp>
        <p:nvSpPr>
          <p:cNvPr id="6" name="Багетная рамка 5"/>
          <p:cNvSpPr/>
          <p:nvPr/>
        </p:nvSpPr>
        <p:spPr>
          <a:xfrm>
            <a:off x="6929454" y="6572272"/>
            <a:ext cx="2214546" cy="2857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Prezentacii.com</a:t>
            </a:r>
            <a:endParaRPr lang="ru-RU" dirty="0"/>
          </a:p>
        </p:txBody>
      </p:sp>
      <p:sp>
        <p:nvSpPr>
          <p:cNvPr id="5" name="Содержимое 4"/>
          <p:cNvSpPr>
            <a:spLocks noGrp="1"/>
          </p:cNvSpPr>
          <p:nvPr>
            <p:ph idx="1"/>
          </p:nvPr>
        </p:nvSpPr>
        <p:spPr>
          <a:xfrm>
            <a:off x="467544" y="1484785"/>
            <a:ext cx="7992888" cy="3312368"/>
          </a:xfrm>
        </p:spPr>
        <p:txBody>
          <a:bodyPr/>
          <a:lstStyle/>
          <a:p>
            <a:pPr lvl="0"/>
            <a:endParaRPr lang="ru-RU" sz="2000" b="1" dirty="0" smtClean="0"/>
          </a:p>
          <a:p>
            <a:pPr lvl="0">
              <a:buNone/>
            </a:pPr>
            <a:r>
              <a:rPr lang="ru-RU" sz="2000" b="1" dirty="0" smtClean="0"/>
              <a:t>     </a:t>
            </a:r>
            <a:r>
              <a:rPr lang="ru-RU" sz="2000" dirty="0" smtClean="0"/>
              <a:t>Вы можете вместе с ребёнком создать новую несложную игру, например,</a:t>
            </a:r>
            <a:r>
              <a:rPr lang="ru-RU" sz="2000" b="1" dirty="0" smtClean="0"/>
              <a:t> «Мемо»</a:t>
            </a:r>
            <a:r>
              <a:rPr lang="ru-RU" sz="2000" dirty="0" smtClean="0"/>
              <a:t> пользуется неизменной популярностью у многих поколений. Можно самостоятельно эту игру изготовить из  одинаковых старых журналов, открыток и пр. Лото может быть универсальной игрой: ведь тему для него выбираете вы сами. Что в данный момент интересно для вас и ваших детей? Музыкальные инструменты, транспорт, овощи, животные и многое другое? Любой предмет может стать сюжетом для карточки лото.</a:t>
            </a:r>
          </a:p>
          <a:p>
            <a:pPr lvl="0"/>
            <a:endParaRPr lang="ru-RU"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Игра « Мемо»</a:t>
            </a:r>
            <a:endParaRPr lang="ru-RU" dirty="0"/>
          </a:p>
        </p:txBody>
      </p:sp>
      <p:pic>
        <p:nvPicPr>
          <p:cNvPr id="4" name="Содержимое 3" descr="DSCI0488.JPG"/>
          <p:cNvPicPr>
            <a:picLocks noGrp="1" noChangeAspect="1"/>
          </p:cNvPicPr>
          <p:nvPr>
            <p:ph idx="1"/>
          </p:nvPr>
        </p:nvPicPr>
        <p:blipFill>
          <a:blip r:embed="rId2" cstate="print"/>
          <a:stretch>
            <a:fillRect/>
          </a:stretch>
        </p:blipFill>
        <p:spPr>
          <a:xfrm>
            <a:off x="1549062" y="1600200"/>
            <a:ext cx="6045876"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ru-RU" dirty="0" smtClean="0">
                <a:solidFill>
                  <a:schemeClr val="tx1"/>
                </a:solidFill>
              </a:rPr>
              <a:t>Правила игры «Мемо»</a:t>
            </a:r>
            <a:endParaRPr lang="ru-RU" dirty="0">
              <a:solidFill>
                <a:schemeClr val="tx1"/>
              </a:solidFill>
            </a:endParaRPr>
          </a:p>
        </p:txBody>
      </p:sp>
      <p:sp>
        <p:nvSpPr>
          <p:cNvPr id="6" name="Багетная рамка 5"/>
          <p:cNvSpPr/>
          <p:nvPr/>
        </p:nvSpPr>
        <p:spPr>
          <a:xfrm>
            <a:off x="6929454" y="6572272"/>
            <a:ext cx="2214546" cy="2857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Prezentacii.com</a:t>
            </a:r>
            <a:endParaRPr lang="ru-RU" dirty="0"/>
          </a:p>
        </p:txBody>
      </p:sp>
      <p:sp>
        <p:nvSpPr>
          <p:cNvPr id="5" name="Содержимое 4"/>
          <p:cNvSpPr>
            <a:spLocks noGrp="1"/>
          </p:cNvSpPr>
          <p:nvPr>
            <p:ph idx="1"/>
          </p:nvPr>
        </p:nvSpPr>
        <p:spPr>
          <a:xfrm>
            <a:off x="467544" y="1484785"/>
            <a:ext cx="7992888" cy="3312368"/>
          </a:xfrm>
        </p:spPr>
        <p:txBody>
          <a:bodyPr/>
          <a:lstStyle/>
          <a:p>
            <a:pPr lvl="0">
              <a:buNone/>
            </a:pPr>
            <a:r>
              <a:rPr lang="ru-RU" sz="2000" dirty="0" smtClean="0"/>
              <a:t>     Эта игра развивает </a:t>
            </a:r>
            <a:r>
              <a:rPr lang="ru-RU" sz="2000" smtClean="0"/>
              <a:t>память детей. </a:t>
            </a:r>
            <a:r>
              <a:rPr lang="ru-RU" sz="2000" dirty="0" smtClean="0"/>
              <a:t>Вам необходимо собрать как можно больше пар карточек, т.е. две карточки с одинаковой картинкой. Разложите карточки на столе картинками вниз. Начинает игру самый младший игрок и ход переходит по часовой стрелке. Игроки по очереди переворачивают по две карточки таким образом, чтобы все могли видеть изображенные на них картинки. Если картинки на карточках одинаковые, то игрок забирает их. Он может продолжать игру до тех пор. пока он находит карточки с одинаковыми картинками. Если картинки на карточках не совпадают, то игрок кладёт карточки обратно картинками вниз и ход переходит к следующему игроку, сидящему слева. Выигрывает тот игрок, который к концу игры наберет большее количество парных карточек.</a:t>
            </a:r>
            <a:endParaRPr lang="ru-RU"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ru-RU" dirty="0" smtClean="0">
                <a:solidFill>
                  <a:schemeClr val="tx1"/>
                </a:solidFill>
              </a:rPr>
              <a:t>Д/и « Ловкие пальчики».</a:t>
            </a:r>
            <a:endParaRPr lang="ru-RU" dirty="0">
              <a:solidFill>
                <a:schemeClr val="tx1"/>
              </a:solidFill>
            </a:endParaRPr>
          </a:p>
        </p:txBody>
      </p:sp>
      <p:sp>
        <p:nvSpPr>
          <p:cNvPr id="5" name="Содержимое 4"/>
          <p:cNvSpPr>
            <a:spLocks noGrp="1"/>
          </p:cNvSpPr>
          <p:nvPr>
            <p:ph sz="half" idx="1"/>
          </p:nvPr>
        </p:nvSpPr>
        <p:spPr>
          <a:xfrm>
            <a:off x="457200" y="1628800"/>
            <a:ext cx="8219256" cy="4497363"/>
          </a:xfrm>
        </p:spPr>
        <p:txBody>
          <a:bodyPr/>
          <a:lstStyle/>
          <a:p>
            <a:pPr lvl="0">
              <a:buNone/>
            </a:pPr>
            <a:endParaRPr lang="ru-RU" sz="2000" dirty="0" smtClean="0"/>
          </a:p>
          <a:p>
            <a:pPr lvl="0"/>
            <a:endParaRPr lang="ru-RU" sz="2000" dirty="0"/>
          </a:p>
        </p:txBody>
      </p:sp>
      <p:sp>
        <p:nvSpPr>
          <p:cNvPr id="7" name="Содержимое 6"/>
          <p:cNvSpPr>
            <a:spLocks noGrp="1"/>
          </p:cNvSpPr>
          <p:nvPr>
            <p:ph sz="half" idx="2"/>
          </p:nvPr>
        </p:nvSpPr>
        <p:spPr>
          <a:xfrm>
            <a:off x="1403648" y="1412776"/>
            <a:ext cx="6696744" cy="4669979"/>
          </a:xfrm>
        </p:spPr>
        <p:txBody>
          <a:bodyPr/>
          <a:lstStyle/>
          <a:p>
            <a:r>
              <a:rPr lang="ru-RU" dirty="0" smtClean="0"/>
              <a:t>Благодаря волшебному кубику в нашем детском саду дети учатся застёгивать и расстёгивать пуговицы, зашнуровывать и расшнуровывать , застёгивать и расстегивать замок, липучки, развивается внимание, усидчивость.</a:t>
            </a:r>
            <a:endParaRPr lang="ru-RU" dirty="0"/>
          </a:p>
        </p:txBody>
      </p:sp>
      <p:sp>
        <p:nvSpPr>
          <p:cNvPr id="6" name="Багетная рамка 5"/>
          <p:cNvSpPr/>
          <p:nvPr/>
        </p:nvSpPr>
        <p:spPr>
          <a:xfrm>
            <a:off x="6929454" y="6572272"/>
            <a:ext cx="2214546" cy="2857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Prezentacii.com</a:t>
            </a:r>
            <a:endParaRPr lang="ru-RU" dirty="0"/>
          </a:p>
        </p:txBody>
      </p:sp>
      <p:sp>
        <p:nvSpPr>
          <p:cNvPr id="2049" name="Rectangle 1"/>
          <p:cNvSpPr>
            <a:spLocks noChangeArrowheads="1"/>
          </p:cNvSpPr>
          <p:nvPr/>
        </p:nvSpPr>
        <p:spPr bwMode="auto">
          <a:xfrm>
            <a:off x="0" y="-40704"/>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smtClean="0"/>
              <a:t>Учимся завязывать и развязывать узелки.     </a:t>
            </a:r>
            <a:br>
              <a:rPr lang="ru-RU" sz="1800" dirty="0" smtClean="0"/>
            </a:br>
            <a:r>
              <a:rPr lang="ru-RU" sz="1800" dirty="0" smtClean="0"/>
              <a:t>                                               Расстегивать и застёгивать пуговки. </a:t>
            </a:r>
            <a:endParaRPr lang="ru-RU" sz="1800" dirty="0"/>
          </a:p>
        </p:txBody>
      </p:sp>
      <p:pic>
        <p:nvPicPr>
          <p:cNvPr id="5" name="Содержимое 4" descr="DSCI0481.JPG"/>
          <p:cNvPicPr>
            <a:picLocks noGrp="1" noChangeAspect="1"/>
          </p:cNvPicPr>
          <p:nvPr>
            <p:ph sz="half" idx="1"/>
          </p:nvPr>
        </p:nvPicPr>
        <p:blipFill>
          <a:blip r:embed="rId2" cstate="print"/>
          <a:stretch>
            <a:fillRect/>
          </a:stretch>
        </p:blipFill>
        <p:spPr>
          <a:xfrm>
            <a:off x="395536" y="1412776"/>
            <a:ext cx="4038600" cy="3023309"/>
          </a:xfrm>
        </p:spPr>
      </p:pic>
      <p:pic>
        <p:nvPicPr>
          <p:cNvPr id="6" name="Содержимое 5" descr="DSCI0482.JPG"/>
          <p:cNvPicPr>
            <a:picLocks noGrp="1" noChangeAspect="1"/>
          </p:cNvPicPr>
          <p:nvPr>
            <p:ph sz="half" idx="2"/>
          </p:nvPr>
        </p:nvPicPr>
        <p:blipFill>
          <a:blip r:embed="rId3" cstate="print"/>
          <a:stretch>
            <a:fillRect/>
          </a:stretch>
        </p:blipFill>
        <p:spPr>
          <a:xfrm>
            <a:off x="4860032" y="1628800"/>
            <a:ext cx="4038600" cy="3023309"/>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t>« Чудо – кубик»</a:t>
            </a:r>
            <a:r>
              <a:rPr lang="ru-RU" sz="1600" dirty="0" smtClean="0"/>
              <a:t> </a:t>
            </a:r>
            <a:endParaRPr lang="ru-RU" sz="1600" dirty="0"/>
          </a:p>
        </p:txBody>
      </p:sp>
      <p:pic>
        <p:nvPicPr>
          <p:cNvPr id="5" name="Содержимое 4" descr="DSCI0484.JPG"/>
          <p:cNvPicPr>
            <a:picLocks noGrp="1" noChangeAspect="1"/>
          </p:cNvPicPr>
          <p:nvPr>
            <p:ph sz="half" idx="1"/>
          </p:nvPr>
        </p:nvPicPr>
        <p:blipFill>
          <a:blip r:embed="rId2" cstate="print"/>
          <a:stretch>
            <a:fillRect/>
          </a:stretch>
        </p:blipFill>
        <p:spPr>
          <a:xfrm>
            <a:off x="395536" y="1268760"/>
            <a:ext cx="4038600" cy="3023309"/>
          </a:xfrm>
        </p:spPr>
      </p:pic>
      <p:pic>
        <p:nvPicPr>
          <p:cNvPr id="6" name="Содержимое 5" descr="DSCI0485.JPG"/>
          <p:cNvPicPr>
            <a:picLocks noGrp="1" noChangeAspect="1"/>
          </p:cNvPicPr>
          <p:nvPr>
            <p:ph sz="half" idx="2"/>
          </p:nvPr>
        </p:nvPicPr>
        <p:blipFill>
          <a:blip r:embed="rId3" cstate="print"/>
          <a:stretch>
            <a:fillRect/>
          </a:stretch>
        </p:blipFill>
        <p:spPr>
          <a:xfrm>
            <a:off x="4644008" y="1772816"/>
            <a:ext cx="4038600" cy="3023309"/>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ru-RU" dirty="0" smtClean="0">
                <a:solidFill>
                  <a:schemeClr val="tx1"/>
                </a:solidFill>
              </a:rPr>
              <a:t>«Помоги Ёжику найти иголки!»</a:t>
            </a:r>
            <a:endParaRPr lang="ru-RU" dirty="0">
              <a:solidFill>
                <a:schemeClr val="tx1"/>
              </a:solidFill>
            </a:endParaRPr>
          </a:p>
        </p:txBody>
      </p:sp>
      <p:sp>
        <p:nvSpPr>
          <p:cNvPr id="6" name="Багетная рамка 5"/>
          <p:cNvSpPr/>
          <p:nvPr/>
        </p:nvSpPr>
        <p:spPr>
          <a:xfrm>
            <a:off x="6929454" y="6572272"/>
            <a:ext cx="2214546" cy="2857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Prezentacii.com</a:t>
            </a:r>
            <a:endParaRPr lang="ru-RU" dirty="0"/>
          </a:p>
        </p:txBody>
      </p:sp>
      <p:sp>
        <p:nvSpPr>
          <p:cNvPr id="5" name="Содержимое 4"/>
          <p:cNvSpPr>
            <a:spLocks noGrp="1"/>
          </p:cNvSpPr>
          <p:nvPr>
            <p:ph idx="1"/>
          </p:nvPr>
        </p:nvSpPr>
        <p:spPr>
          <a:xfrm>
            <a:off x="467544" y="1484785"/>
            <a:ext cx="7992888" cy="3312368"/>
          </a:xfrm>
        </p:spPr>
        <p:txBody>
          <a:bodyPr/>
          <a:lstStyle/>
          <a:p>
            <a:pPr lvl="0">
              <a:buNone/>
            </a:pPr>
            <a:r>
              <a:rPr lang="ru-RU" sz="2400" dirty="0" smtClean="0"/>
              <a:t>Эту игру вы также можете сами изготовить из плотного картона и разноцветных прищепок.</a:t>
            </a:r>
          </a:p>
          <a:p>
            <a:pPr lvl="0">
              <a:buNone/>
            </a:pPr>
            <a:r>
              <a:rPr lang="ru-RU" sz="2400" dirty="0" smtClean="0"/>
              <a:t>Данная игра используется для развития мелкой мускулатуры рук.</a:t>
            </a:r>
          </a:p>
          <a:p>
            <a:pPr lvl="0">
              <a:buNone/>
            </a:pPr>
            <a:r>
              <a:rPr lang="ru-RU" sz="2400" dirty="0" smtClean="0"/>
              <a:t>Ребёнку предлагается из разноцветных прищепок выбрать «иголочки» такого же цвета, как и ёжик.</a:t>
            </a:r>
          </a:p>
          <a:p>
            <a:pPr lvl="0">
              <a:buNone/>
            </a:pPr>
            <a:r>
              <a:rPr lang="ru-RU" sz="2400" dirty="0" smtClean="0"/>
              <a:t>Но это может быть и солнышко , а прищепки его лучики, и новогодняя ёлка  и её фонарики.</a:t>
            </a:r>
            <a:endParaRPr lang="ru-RU" sz="2400" dirty="0"/>
          </a:p>
        </p:txBody>
      </p:sp>
      <p:sp>
        <p:nvSpPr>
          <p:cNvPr id="1025" name="Rectangle 1"/>
          <p:cNvSpPr>
            <a:spLocks noChangeArrowheads="1"/>
          </p:cNvSpPr>
          <p:nvPr/>
        </p:nvSpPr>
        <p:spPr bwMode="auto">
          <a:xfrm>
            <a:off x="0" y="2101498"/>
            <a:ext cx="842493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t>
            </a:r>
            <a:r>
              <a:rPr lang="ru-RU" sz="1200" dirty="0" smtClean="0">
                <a:latin typeface="Arial" pitchFamily="34" charset="0"/>
                <a:ea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466</Words>
  <Application>Microsoft Office PowerPoint</Application>
  <PresentationFormat>Экран (4:3)</PresentationFormat>
  <Paragraphs>39</Paragraphs>
  <Slides>13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Diseño predeterminado</vt:lpstr>
      <vt:lpstr>Игра открывает детям мир!</vt:lpstr>
      <vt:lpstr>Игра открывает детям мир!</vt:lpstr>
      <vt:lpstr>Чем занять ребёнка дома?</vt:lpstr>
      <vt:lpstr>Игра « Мемо»</vt:lpstr>
      <vt:lpstr>Правила игры «Мемо»</vt:lpstr>
      <vt:lpstr>Д/и « Ловкие пальчики».</vt:lpstr>
      <vt:lpstr>Учимся завязывать и развязывать узелки.                                                     Расстегивать и застёгивать пуговки. </vt:lpstr>
      <vt:lpstr>« Чудо – кубик» </vt:lpstr>
      <vt:lpstr>«Помоги Ёжику найти иголки!»</vt:lpstr>
      <vt:lpstr>« Ёжик в осеннем лесу».</vt:lpstr>
      <vt:lpstr>«Театр маленьких пальчиков»</vt:lpstr>
      <vt:lpstr>Пальчиковый театр связанный крючком.</vt:lpstr>
      <vt:lpstr>Фантазируйте вместе с детьми!</vt:lpstr>
    </vt:vector>
  </TitlesOfParts>
  <Company>Siracusa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Texto</dc:title>
  <dc:creator>Mariajose</dc:creator>
  <cp:lastModifiedBy>ан</cp:lastModifiedBy>
  <cp:revision>19</cp:revision>
  <dcterms:created xsi:type="dcterms:W3CDTF">2008-10-16T00:38:52Z</dcterms:created>
  <dcterms:modified xsi:type="dcterms:W3CDTF">2014-11-06T05:49:37Z</dcterms:modified>
</cp:coreProperties>
</file>