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02.11.2016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02.11.2016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02.11.2016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02.11.2016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02.11.2016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02.11.2016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ru-RU" sz="3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/>
            </a:r>
            <a:br>
              <a:rPr lang="ru-RU" sz="3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</a:br>
            <a:r>
              <a:rPr lang="ru-RU" sz="3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ТЕМА</a:t>
            </a:r>
            <a:r>
              <a:rPr lang="ru-RU" sz="36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: </a:t>
            </a:r>
            <a:r>
              <a:rPr lang="ru-RU" sz="3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/>
            </a:r>
            <a:br>
              <a:rPr lang="ru-RU" sz="3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</a:br>
            <a:r>
              <a:rPr lang="ru-RU" sz="3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«</a:t>
            </a:r>
            <a:r>
              <a:rPr lang="ru-RU" sz="36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РОЛЬ НАЧАЛЬНОЙ ШКОЛЫ В ДАЛЬНЕЙШЕЙ ЖИЗНИ УЧЕНИКА»</a:t>
            </a:r>
            <a:r>
              <a:rPr lang="ru-RU" sz="3600" b="1" kern="0" dirty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/>
            </a:r>
            <a:br>
              <a:rPr lang="ru-RU" sz="3600" b="1" kern="0" dirty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</a:br>
            <a:endParaRPr lang="ru-RU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</a:rPr>
              <a:t>Семова </a:t>
            </a:r>
            <a:r>
              <a:rPr lang="ru-RU" sz="1600" b="1" dirty="0" smtClean="0">
                <a:solidFill>
                  <a:srgbClr val="FF0000"/>
                </a:solidFill>
              </a:rPr>
              <a:t>Е.Н.,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</a:rPr>
              <a:t>учитель начальных классов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</a:rPr>
              <a:t>МОУ СОШ№5 им . П.Д . Киселева</a:t>
            </a:r>
            <a:endParaRPr lang="ru-RU" sz="1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Times New Roman"/>
              </a:rPr>
              <a:t>.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2174875"/>
            <a:ext cx="4716016" cy="3951288"/>
          </a:xfrm>
        </p:spPr>
        <p:txBody>
          <a:bodyPr/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Мы хотим, чтобы наши ученики не были похожи друг на друга, понимали друг друга и адекватно оценивали окружающий мир, умели жить полноценной жизнью в современных условиях.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фото\фото 4 четв\DSC0432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143116"/>
            <a:ext cx="4041775" cy="3745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4427984" cy="4691063"/>
          </a:xfrm>
        </p:spPr>
        <p:txBody>
          <a:bodyPr/>
          <a:lstStyle/>
          <a:p>
            <a:endParaRPr lang="ru-RU" sz="2400" dirty="0" smtClean="0"/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Это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возможно при условии, </a:t>
            </a:r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мы выпустим </a:t>
            </a:r>
            <a:r>
              <a:rPr lang="ru-RU" sz="2400" b="1" dirty="0">
                <a:solidFill>
                  <a:srgbClr val="FF0000"/>
                </a:solidFill>
              </a:rPr>
              <a:t>человека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умеющего</a:t>
            </a:r>
            <a:r>
              <a:rPr lang="ru-RU" sz="2400" b="1" dirty="0">
                <a:solidFill>
                  <a:srgbClr val="FF0000"/>
                </a:solidFill>
              </a:rPr>
              <a:t> думать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400" b="1" dirty="0">
                <a:solidFill>
                  <a:srgbClr val="FF0000"/>
                </a:solidFill>
              </a:rPr>
              <a:t>анализировать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 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соответственно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делать выбор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Во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многом от нас зависит, состоится ли как личность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наш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ученик, </a:t>
            </a:r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сможет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ли он реализовать себя и, наконец, как сложится его судьба. </a:t>
            </a:r>
          </a:p>
        </p:txBody>
      </p:sp>
      <p:pic>
        <p:nvPicPr>
          <p:cNvPr id="6146" name="Picture 2" descr="D:\лена семова\4 кл фото\IMG_20150910_1015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094" y="2276873"/>
            <a:ext cx="486790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8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305342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Когда-то 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в древности Великий Учитель решил испытать своих учеников, предложив им выбрать для себя мечи. Один из них выбрал лёгкий меч, надеясь сохранить силы в долгом походе. Другой выбрал длинный меч, надеясь поразить им больше противников с безопасного расстояния. Но самым мудрым оказался третий ученик, который выбрал для себя самый удобный меч, ставший продолжением его руки. </a:t>
            </a:r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Мы, 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как Великий Учитель, должны как раз и дать в руки ученику тот самый удобный меч Знаний, который станет для него необходимой частью жизни.</a:t>
            </a:r>
          </a:p>
        </p:txBody>
      </p:sp>
    </p:spTree>
    <p:extLst>
      <p:ext uri="{BB962C8B-B14F-4D97-AF65-F5344CB8AC3E}">
        <p14:creationId xmlns:p14="http://schemas.microsoft.com/office/powerpoint/2010/main" val="19057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000240"/>
            <a:ext cx="79928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 descr="D:\фото\фото 4 четв\DSC04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071810"/>
            <a:ext cx="4248472" cy="3375019"/>
          </a:xfrm>
          <a:prstGeom prst="rect">
            <a:avLst/>
          </a:prstGeom>
          <a:noFill/>
        </p:spPr>
      </p:pic>
      <p:pic>
        <p:nvPicPr>
          <p:cNvPr id="3075" name="Picture 3" descr="G:\DCIM\101MSDCF\DSC06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071810"/>
            <a:ext cx="4499814" cy="3375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08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«От первого за партой часа, 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От первой буквы, от нуля 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Учителя начальных классов – 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Всех наших лет учителя!»</a:t>
            </a:r>
          </a:p>
          <a:p>
            <a:endParaRPr lang="ru-RU" dirty="0"/>
          </a:p>
        </p:txBody>
      </p:sp>
      <p:pic>
        <p:nvPicPr>
          <p:cNvPr id="1026" name="Picture 2" descr="D:\фото\3 класс фотки\DSC037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285992"/>
            <a:ext cx="4038600" cy="3688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776864" cy="280831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Учитель 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начальных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классов-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это 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не просто учитель, 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это 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вторая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мама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3573016"/>
            <a:ext cx="5075717" cy="304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5112568"/>
          </a:xfrm>
        </p:spPr>
        <p:txBody>
          <a:bodyPr/>
          <a:lstStyle/>
          <a:p>
            <a:r>
              <a:rPr lang="ru-RU" sz="2800" b="1" i="1" dirty="0">
                <a:solidFill>
                  <a:srgbClr val="0000CD"/>
                </a:solidFill>
                <a:latin typeface="times new roman"/>
              </a:rPr>
              <a:t> Учитель начальных классов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 – </a:t>
            </a:r>
            <a:r>
              <a:rPr lang="ru-RU" sz="2800" dirty="0">
                <a:solidFill>
                  <a:srgbClr val="FF0000"/>
                </a:solidFill>
                <a:latin typeface="times new roman"/>
              </a:rPr>
              <a:t>профессия особая. Большая ответственность и большая любовь. Любовь – определяющее качество этой специальности: прежде всего любовь к детям – вряд ли без неё можно стать учителем; любовь к труду – профессия учителя предполагает ежедневную упорную работу; любовь к жизни – без оптимизма 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</a:rPr>
              <a:t>нельзя  </a:t>
            </a:r>
            <a:r>
              <a:rPr lang="ru-RU" sz="2800" dirty="0">
                <a:solidFill>
                  <a:srgbClr val="FF0000"/>
                </a:solidFill>
                <a:latin typeface="times new roman"/>
              </a:rPr>
              <a:t>испытать радость открытия</a:t>
            </a:r>
            <a:r>
              <a:rPr lang="ru-RU" dirty="0">
                <a:solidFill>
                  <a:srgbClr val="FF0000"/>
                </a:solidFill>
                <a:latin typeface="times new roman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2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828836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Times New Roman"/>
              </a:rPr>
              <a:t>   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Times New Roman"/>
              </a:rPr>
              <a:t>   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Times New Roman"/>
              </a:rPr>
              <a:t>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66728" cy="4691063"/>
          </a:xfrm>
        </p:spPr>
        <p:txBody>
          <a:bodyPr/>
          <a:lstStyle/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Начальная </a:t>
            </a:r>
            <a:r>
              <a:rPr lang="ru-RU" sz="3200" b="1" dirty="0">
                <a:solidFill>
                  <a:srgbClr val="FF0000"/>
                </a:solidFill>
              </a:rPr>
              <a:t>школа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 это первые шаги ребенка по дорогам наук и открытий, доказательств и аксиом, теорем, правил и определений.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500306"/>
            <a:ext cx="3635717" cy="363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98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72816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  <a:ea typeface="Times New Roman"/>
            </a:endParaRPr>
          </a:p>
          <a:p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ea typeface="Times New Roman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Times New Roman"/>
              </a:rPr>
              <a:t>Именно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Times New Roman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</a:rPr>
              <a:t>начальной школе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Times New Roman"/>
              </a:rPr>
              <a:t>начинается закладка фундамента знаний, на котором ученик будет строить свое дальнейшее образование. А от того, насколько ребенку уютно и комфортно в школе, во многом зависят его учебные успехи и душевное равновесие.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3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2377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79512" y="1628800"/>
            <a:ext cx="4680520" cy="4752528"/>
          </a:xfrm>
        </p:spPr>
        <p:txBody>
          <a:bodyPr/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Атмосфера</a:t>
            </a:r>
            <a: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,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царящая в начальной школе, близка к семейной. Ученики всегда с радостью приходят на занятия, зная, что сегодня они откроют для себя что-то новое, интересное. Здесь их поддержат, похвалят и одарят вниманием и заботой любимые учителя.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4041775" cy="303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7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Работоспособность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4040188" cy="72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Один из главных целевых ориентиров: научить ребенка работать, принимать самостоятельные решения в различных ситуациях, что способствует самоопределению, самоутверждению его в коллективе.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8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420888"/>
            <a:ext cx="4324898" cy="324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7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6632"/>
            <a:ext cx="8820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Эти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ориентиры стоят во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главе угла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т.к. если эти качества не развиваются на этапе начальной школы, вряд ли их удастся развить позже</a:t>
            </a:r>
          </a:p>
        </p:txBody>
      </p:sp>
      <p:sp>
        <p:nvSpPr>
          <p:cNvPr id="5" name="Овал 4"/>
          <p:cNvSpPr/>
          <p:nvPr/>
        </p:nvSpPr>
        <p:spPr>
          <a:xfrm>
            <a:off x="179512" y="3789040"/>
            <a:ext cx="31683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Усидчивость</a:t>
            </a:r>
            <a:endParaRPr lang="ru-RU" sz="2400" b="1" dirty="0"/>
          </a:p>
        </p:txBody>
      </p:sp>
      <p:sp>
        <p:nvSpPr>
          <p:cNvPr id="6" name="Овал 5"/>
          <p:cNvSpPr/>
          <p:nvPr/>
        </p:nvSpPr>
        <p:spPr>
          <a:xfrm>
            <a:off x="5724128" y="3729430"/>
            <a:ext cx="324036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Старательность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007604" y="5301208"/>
            <a:ext cx="338437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Аккуратность</a:t>
            </a:r>
            <a:endParaRPr lang="ru-RU" sz="2400" b="1" dirty="0"/>
          </a:p>
        </p:txBody>
      </p:sp>
      <p:sp>
        <p:nvSpPr>
          <p:cNvPr id="8" name="Овал 7"/>
          <p:cNvSpPr/>
          <p:nvPr/>
        </p:nvSpPr>
        <p:spPr>
          <a:xfrm>
            <a:off x="5003246" y="5301208"/>
            <a:ext cx="352839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Стремление </a:t>
            </a:r>
            <a:r>
              <a:rPr lang="ru-RU" sz="2000" b="1" dirty="0"/>
              <a:t>доводить начатое дело до конца</a:t>
            </a:r>
          </a:p>
        </p:txBody>
      </p:sp>
      <p:pic>
        <p:nvPicPr>
          <p:cNvPr id="4098" name="Picture 2" descr="G:\DCIM\101MSDCF\DSC066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714752"/>
            <a:ext cx="2690137" cy="2017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8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340</TotalTime>
  <Words>371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Шаблон 2</vt:lpstr>
      <vt:lpstr> ТЕМА:  «РОЛЬ НАЧАЛЬНОЙ ШКОЛЫ В ДАЛЬНЕЙШЕЙ ЖИЗНИ УЧЕНИКА» </vt:lpstr>
      <vt:lpstr>Презентация PowerPoint</vt:lpstr>
      <vt:lpstr>Учитель начальных классов- это не просто учитель,  это вторая  мама!</vt:lpstr>
      <vt:lpstr> Учитель начальных классов – профессия особая. Большая ответственность и большая любовь. Любовь – определяющее качество этой специальности: прежде всего любовь к детям – вряд ли без неё можно стать учителем; любовь к труду – профессия учителя предполагает ежедневную упорную работу; любовь к жизни – без оптимизма нельзя  испытать радость открытия.</vt:lpstr>
      <vt:lpstr>Презентация PowerPoint</vt:lpstr>
      <vt:lpstr>Презентация PowerPoint</vt:lpstr>
      <vt:lpstr>Презентация PowerPoint</vt:lpstr>
      <vt:lpstr>Работоспособность</vt:lpstr>
      <vt:lpstr>.</vt:lpstr>
      <vt:lpstr>  .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«РОЛЬ НАЧАЛЬНОЙ ШКОЛЫ В ДАЛЬНЕЙШЕЙ ЖИЗНИ УЧЕНИКА»</dc:title>
  <dc:creator>111</dc:creator>
  <cp:lastModifiedBy>111</cp:lastModifiedBy>
  <cp:revision>16</cp:revision>
  <dcterms:created xsi:type="dcterms:W3CDTF">2016-10-31T15:20:01Z</dcterms:created>
  <dcterms:modified xsi:type="dcterms:W3CDTF">2016-11-02T15:32:28Z</dcterms:modified>
</cp:coreProperties>
</file>