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0" r:id="rId3"/>
    <p:sldId id="257" r:id="rId4"/>
    <p:sldId id="281" r:id="rId5"/>
    <p:sldId id="276" r:id="rId6"/>
    <p:sldId id="277" r:id="rId7"/>
    <p:sldId id="279" r:id="rId8"/>
    <p:sldId id="285" r:id="rId9"/>
    <p:sldId id="282" r:id="rId10"/>
    <p:sldId id="286" r:id="rId11"/>
    <p:sldId id="287" r:id="rId12"/>
    <p:sldId id="263" r:id="rId13"/>
    <p:sldId id="266" r:id="rId14"/>
    <p:sldId id="264" r:id="rId15"/>
    <p:sldId id="270" r:id="rId16"/>
    <p:sldId id="288" r:id="rId17"/>
    <p:sldId id="291" r:id="rId18"/>
    <p:sldId id="289" r:id="rId19"/>
    <p:sldId id="290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2" autoAdjust="0"/>
    <p:restoredTop sz="94660"/>
  </p:normalViewPr>
  <p:slideViewPr>
    <p:cSldViewPr>
      <p:cViewPr>
        <p:scale>
          <a:sx n="107" d="100"/>
          <a:sy n="107" d="100"/>
        </p:scale>
        <p:origin x="-84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48222-D5CA-4A99-9548-6BA1400C60F9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9F064-1799-42BA-B0B2-E5AB896CB8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353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9F064-1799-42BA-B0B2-E5AB896CB88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468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9F064-1799-42BA-B0B2-E5AB896CB88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468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9F064-1799-42BA-B0B2-E5AB896CB88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468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9F064-1799-42BA-B0B2-E5AB896CB88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468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0B901-A26D-42CE-BEC9-A2689136B72B}" type="datetimeFigureOut">
              <a:rPr lang="ru-RU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109DE-6A60-4539-95B0-76466B828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FB9C0-013D-4078-8006-C42ED195E981}" type="datetimeFigureOut">
              <a:rPr lang="ru-RU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5BFBA-90AA-455E-BE93-A7F08E9EF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F68A3-18F1-4428-B039-876F75638E55}" type="datetimeFigureOut">
              <a:rPr lang="ru-RU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64936-6E09-48B1-9747-0050B1787B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AF7C7-E988-4AE4-A4F7-5E23E5CF2D6A}" type="datetimeFigureOut">
              <a:rPr lang="ru-RU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B3161-8404-4F7D-AC3A-BD51ADADD5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CE7BF-311C-459E-BAA3-BFEE7476A8CE}" type="datetimeFigureOut">
              <a:rPr lang="ru-RU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11C00-351E-4D77-A594-E5B3C783A9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4BEC5-36C3-4D4E-B123-57DC1D10D504}" type="datetimeFigureOut">
              <a:rPr lang="ru-RU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EEA00-DCC4-4FAA-83C1-5B8ADC0EA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D17A3-40E3-450B-8EEE-D7BF211E22FE}" type="datetimeFigureOut">
              <a:rPr lang="ru-RU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5CFF9-D5E2-4167-B2AB-25176436B5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A87BA-38C7-42A5-AD71-DC7912AC6CB8}" type="datetimeFigureOut">
              <a:rPr lang="ru-RU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D7196-7544-4F0F-89C6-848F30E809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9F226-0F59-4DD5-960C-68F493CA694D}" type="datetimeFigureOut">
              <a:rPr lang="ru-RU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45C86-AD47-458A-BBD7-B11A1FE53C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8CA29-B96B-43E6-B9D7-A1D3DBA3335F}" type="datetimeFigureOut">
              <a:rPr lang="ru-RU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E8EF9-C19C-4D6E-B405-C19205CE6E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D3B9F-9AAD-4682-85A5-036AEA04C26C}" type="datetimeFigureOut">
              <a:rPr lang="ru-RU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28062-4B87-4B29-AD03-241BD88844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2ACC6A-B02F-4D58-AC48-1E98C437BBC2}" type="datetimeFigureOut">
              <a:rPr lang="ru-RU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168053-7AE0-4758-A2F0-D99833568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s42.radikal.ru/i096/0912/5a/3ea5c3b7a825.jpg"/>
          <p:cNvPicPr>
            <a:picLocks noChangeAspect="1" noChangeArrowheads="1"/>
          </p:cNvPicPr>
          <p:nvPr/>
        </p:nvPicPr>
        <p:blipFill>
          <a:blip r:embed="rId2"/>
          <a:srcRect l="6493" r="14935" b="8087"/>
          <a:stretch>
            <a:fillRect/>
          </a:stretch>
        </p:blipFill>
        <p:spPr bwMode="auto">
          <a:xfrm>
            <a:off x="107504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130426"/>
            <a:ext cx="7558608" cy="115455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Проект к Дню матери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" Мамочка любимая моя"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7" y="3886200"/>
            <a:ext cx="3456383" cy="1343000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ru-RU" sz="1600" dirty="0" err="1" smtClean="0">
                <a:solidFill>
                  <a:schemeClr val="tx1"/>
                </a:solidFill>
              </a:rPr>
              <a:t>Плюхина</a:t>
            </a:r>
            <a:r>
              <a:rPr lang="ru-RU" sz="1600" dirty="0" smtClean="0">
                <a:solidFill>
                  <a:schemeClr val="tx1"/>
                </a:solidFill>
              </a:rPr>
              <a:t> Светлана Александровна,</a:t>
            </a:r>
          </a:p>
          <a:p>
            <a:pPr algn="l">
              <a:lnSpc>
                <a:spcPct val="80000"/>
              </a:lnSpc>
            </a:pPr>
            <a:r>
              <a:rPr lang="ru-RU" sz="1600" dirty="0" smtClean="0">
                <a:solidFill>
                  <a:schemeClr val="tx1"/>
                </a:solidFill>
              </a:rPr>
              <a:t>Титаева Ольга Николаевна </a:t>
            </a:r>
          </a:p>
          <a:p>
            <a:pPr algn="l">
              <a:lnSpc>
                <a:spcPct val="80000"/>
              </a:lnSpc>
            </a:pPr>
            <a:r>
              <a:rPr lang="ru-RU" sz="1600" dirty="0" smtClean="0">
                <a:solidFill>
                  <a:schemeClr val="tx1"/>
                </a:solidFill>
              </a:rPr>
              <a:t>воспитатели</a:t>
            </a:r>
            <a:r>
              <a:rPr lang="ru-RU" sz="16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группы «Русалочка»</a:t>
            </a:r>
          </a:p>
          <a:p>
            <a:pPr algn="l">
              <a:lnSpc>
                <a:spcPct val="80000"/>
              </a:lnSpc>
            </a:pPr>
            <a:r>
              <a:rPr lang="ru-RU" sz="1600" dirty="0" smtClean="0">
                <a:solidFill>
                  <a:schemeClr val="tx1"/>
                </a:solidFill>
              </a:rPr>
              <a:t>МБДОУ  д/с №33 </a:t>
            </a:r>
            <a:r>
              <a:rPr lang="ru-RU" sz="1600" dirty="0" smtClean="0">
                <a:solidFill>
                  <a:schemeClr val="tx1"/>
                </a:solidFill>
              </a:rPr>
              <a:t> «Золотая рыбка»</a:t>
            </a:r>
            <a:endParaRPr lang="ru-RU" sz="1600" dirty="0" smtClean="0">
              <a:solidFill>
                <a:schemeClr val="tx1"/>
              </a:solidFill>
            </a:endParaRPr>
          </a:p>
        </p:txBody>
      </p:sp>
      <p:pic>
        <p:nvPicPr>
          <p:cNvPr id="13316" name="Picture 4" descr="http://ukrashenia-karmel.ru/d/80348/d/1138990_453673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1" y="3284983"/>
            <a:ext cx="3024510" cy="241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allaklein.ucoz.ru/_ld/1/283900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520" y="11663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Работа </a:t>
            </a:r>
            <a:r>
              <a:rPr lang="ru-RU" sz="3200" b="1" dirty="0">
                <a:solidFill>
                  <a:srgbClr val="FF0000"/>
                </a:solidFill>
              </a:rPr>
              <a:t>с родителями:</a:t>
            </a:r>
            <a:br>
              <a:rPr lang="ru-RU" sz="3200" b="1" dirty="0">
                <a:solidFill>
                  <a:srgbClr val="FF0000"/>
                </a:solidFill>
              </a:rPr>
            </a:br>
            <a:endParaRPr lang="ru-RU" sz="3200" b="1" i="1" dirty="0">
              <a:solidFill>
                <a:srgbClr val="7030A0"/>
              </a:solidFill>
              <a:latin typeface="Arial"/>
              <a:ea typeface="Times New Roman"/>
              <a:cs typeface="+mn-cs"/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352928" cy="3816424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ru-RU" sz="2400" dirty="0" smtClean="0"/>
              <a:t>-   Консультирование </a:t>
            </a:r>
            <a:r>
              <a:rPr lang="ru-RU" sz="2400" dirty="0"/>
              <a:t>родителей по теме проекта.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ru-RU" sz="2400" dirty="0" smtClean="0"/>
              <a:t>-   Папка-передвижка </a:t>
            </a:r>
            <a:r>
              <a:rPr lang="ru-RU" sz="2400" dirty="0"/>
              <a:t>«День Матери».</a:t>
            </a:r>
          </a:p>
          <a:p>
            <a:pPr lvl="0">
              <a:lnSpc>
                <a:spcPct val="90000"/>
              </a:lnSpc>
              <a:buFontTx/>
              <a:buChar char="-"/>
            </a:pPr>
            <a:r>
              <a:rPr lang="ru-RU" sz="2400" dirty="0" smtClean="0"/>
              <a:t>Консультация </a:t>
            </a:r>
            <a:r>
              <a:rPr lang="ru-RU" sz="2400" dirty="0"/>
              <a:t>для родителей </a:t>
            </a:r>
            <a:r>
              <a:rPr lang="ru-RU" sz="2400" dirty="0" smtClean="0"/>
              <a:t>«</a:t>
            </a:r>
            <a:r>
              <a:rPr lang="ru-RU" sz="2400" dirty="0"/>
              <a:t>Давай поиграем, мама</a:t>
            </a:r>
            <a:r>
              <a:rPr lang="ru-RU" sz="2400" dirty="0" smtClean="0"/>
              <a:t>!»</a:t>
            </a:r>
          </a:p>
          <a:p>
            <a:pPr lvl="0">
              <a:lnSpc>
                <a:spcPct val="90000"/>
              </a:lnSpc>
              <a:buFontTx/>
              <a:buChar char="-"/>
            </a:pPr>
            <a:r>
              <a:rPr lang="ru-RU" sz="2400" dirty="0" smtClean="0"/>
              <a:t>Интернет-фотоконкурс «Мамочка, </a:t>
            </a:r>
            <a:r>
              <a:rPr lang="ru-RU" sz="2400" dirty="0"/>
              <a:t>любимая моя</a:t>
            </a:r>
            <a:r>
              <a:rPr lang="ru-RU" sz="2400" dirty="0" smtClean="0"/>
              <a:t>!»</a:t>
            </a:r>
          </a:p>
          <a:p>
            <a:pPr lvl="0">
              <a:lnSpc>
                <a:spcPct val="90000"/>
              </a:lnSpc>
              <a:buFontTx/>
              <a:buChar char="-"/>
            </a:pPr>
            <a:r>
              <a:rPr lang="ru-RU" sz="2400" dirty="0" smtClean="0">
                <a:solidFill>
                  <a:prstClr val="black"/>
                </a:solidFill>
              </a:rPr>
              <a:t>Оформление </a:t>
            </a:r>
            <a:r>
              <a:rPr lang="ru-RU" sz="2400" dirty="0">
                <a:solidFill>
                  <a:prstClr val="black"/>
                </a:solidFill>
              </a:rPr>
              <a:t>выставки </a:t>
            </a:r>
            <a:r>
              <a:rPr lang="ru-RU" sz="2400" dirty="0" smtClean="0">
                <a:solidFill>
                  <a:prstClr val="black"/>
                </a:solidFill>
              </a:rPr>
              <a:t>«</a:t>
            </a:r>
            <a:r>
              <a:rPr lang="ru-RU" sz="2400" dirty="0">
                <a:solidFill>
                  <a:prstClr val="black"/>
                </a:solidFill>
              </a:rPr>
              <a:t>Мамины руки не знают скуки».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400" dirty="0">
                <a:solidFill>
                  <a:prstClr val="black"/>
                </a:solidFill>
              </a:rPr>
              <a:t>- </a:t>
            </a:r>
            <a:r>
              <a:rPr lang="ru-RU" sz="2400" dirty="0" smtClean="0">
                <a:solidFill>
                  <a:prstClr val="black"/>
                </a:solidFill>
              </a:rPr>
              <a:t>  Фотовыставка  </a:t>
            </a:r>
            <a:r>
              <a:rPr lang="ru-RU" sz="2400" dirty="0">
                <a:solidFill>
                  <a:prstClr val="black"/>
                </a:solidFill>
              </a:rPr>
              <a:t>«</a:t>
            </a:r>
            <a:r>
              <a:rPr lang="ru-RU" sz="2400" dirty="0" smtClean="0">
                <a:solidFill>
                  <a:prstClr val="black"/>
                </a:solidFill>
              </a:rPr>
              <a:t>Мама – солнышко родное».</a:t>
            </a:r>
            <a:endParaRPr lang="ru-RU" sz="2400" dirty="0">
              <a:solidFill>
                <a:prstClr val="black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sz="2400" dirty="0" smtClean="0"/>
              <a:t>-   Совместное </a:t>
            </a:r>
            <a:r>
              <a:rPr lang="ru-RU" sz="2400" dirty="0"/>
              <a:t>оформление м</a:t>
            </a:r>
            <a:r>
              <a:rPr lang="ru-RU" sz="2400" dirty="0" smtClean="0"/>
              <a:t>узыкального зала к празднику.</a:t>
            </a:r>
          </a:p>
          <a:p>
            <a:pPr marL="0" lvl="0" indent="0">
              <a:lnSpc>
                <a:spcPct val="90000"/>
              </a:lnSpc>
              <a:buNone/>
            </a:pPr>
            <a:endParaRPr lang="ru-RU" sz="280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674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allaklein.ucoz.ru/_ld/1/283900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520" y="-5181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  </a:t>
            </a:r>
            <a:r>
              <a:rPr lang="ru-RU" sz="5400" b="1" dirty="0" smtClean="0">
                <a:solidFill>
                  <a:srgbClr val="FF0000"/>
                </a:solidFill>
              </a:rPr>
              <a:t>Фотоотчет:</a:t>
            </a:r>
            <a:r>
              <a:rPr lang="ru-RU" sz="5400" b="1" dirty="0">
                <a:solidFill>
                  <a:srgbClr val="FF0000"/>
                </a:solidFill>
              </a:rPr>
              <a:t/>
            </a:r>
            <a:br>
              <a:rPr lang="ru-RU" sz="5400" b="1" dirty="0">
                <a:solidFill>
                  <a:srgbClr val="FF0000"/>
                </a:solidFill>
              </a:rPr>
            </a:br>
            <a:endParaRPr lang="ru-RU" sz="5400" b="1" i="1" dirty="0">
              <a:solidFill>
                <a:srgbClr val="7030A0"/>
              </a:solidFill>
              <a:latin typeface="Arial"/>
              <a:ea typeface="Times New Roman"/>
              <a:cs typeface="+mn-cs"/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352928" cy="4464496"/>
          </a:xfrm>
        </p:spPr>
        <p:txBody>
          <a:bodyPr/>
          <a:lstStyle/>
          <a:p>
            <a:pPr marL="0" lvl="0" indent="0">
              <a:lnSpc>
                <a:spcPct val="90000"/>
              </a:lnSpc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                          </a:t>
            </a:r>
            <a:r>
              <a:rPr lang="ru-RU" sz="2800" b="1" dirty="0" smtClean="0">
                <a:solidFill>
                  <a:srgbClr val="FF0000"/>
                </a:solidFill>
              </a:rPr>
              <a:t>    </a:t>
            </a:r>
            <a:r>
              <a:rPr lang="ru-RU" sz="2400" b="1" dirty="0" smtClean="0">
                <a:solidFill>
                  <a:srgbClr val="FF0000"/>
                </a:solidFill>
              </a:rPr>
              <a:t>Сюжетно-ролевая </a:t>
            </a:r>
            <a:r>
              <a:rPr lang="ru-RU" sz="2400" b="1" dirty="0">
                <a:solidFill>
                  <a:srgbClr val="FF0000"/>
                </a:solidFill>
              </a:rPr>
              <a:t>игра</a:t>
            </a:r>
            <a:endParaRPr lang="ru-RU" sz="240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027" name="Picture 3" descr="C:\Users\Светлана\Desktop\Проект Русалочка\image (4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980728"/>
            <a:ext cx="1638500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Светлана\Desktop\11111\1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23" y="3959146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Светлана\Desktop\11111\0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091" y="1873374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Светлана\Desktop\11111\06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1674000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Светлана\Desktop\11111\03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0968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52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7" descr="30[1]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524" y="221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7"/>
          </a:xfrm>
        </p:spPr>
        <p:txBody>
          <a:bodyPr/>
          <a:lstStyle/>
          <a:p>
            <a:pPr algn="l"/>
            <a:r>
              <a:rPr lang="ru-RU" sz="1800" b="1" dirty="0" smtClean="0">
                <a:solidFill>
                  <a:srgbClr val="FF0000"/>
                </a:solidFill>
              </a:rPr>
              <a:t>     «Бусы для мамочки любимой»                    «Мамины помощники»</a:t>
            </a:r>
          </a:p>
        </p:txBody>
      </p:sp>
      <p:pic>
        <p:nvPicPr>
          <p:cNvPr id="2050" name="Picture 2" descr="C:\Users\Светлана\Desktop\Проект Русалочка\image (44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10709"/>
            <a:ext cx="2754000" cy="3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Светлана\Desktop\Проект Русалочка\image (48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895" y="1340768"/>
            <a:ext cx="2781000" cy="37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4" descr="30[1]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202034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531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073427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000" b="1" dirty="0">
                <a:solidFill>
                  <a:srgbClr val="FF0000"/>
                </a:solidFill>
              </a:rPr>
              <a:t>Фотовыставка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algn="ctr">
              <a:buFont typeface="Arial" charset="0"/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«Мама – солнышко родное"</a:t>
            </a:r>
            <a:endParaRPr lang="ru-RU" sz="2000" b="1" dirty="0">
              <a:solidFill>
                <a:srgbClr val="FF0000"/>
              </a:solidFill>
            </a:endParaRPr>
          </a:p>
          <a:p>
            <a:endParaRPr lang="ru-RU" dirty="0" smtClean="0"/>
          </a:p>
        </p:txBody>
      </p:sp>
      <p:sp>
        <p:nvSpPr>
          <p:cNvPr id="22532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764704"/>
            <a:ext cx="4038600" cy="5361459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«Дерево нежности и доброты»</a:t>
            </a:r>
          </a:p>
        </p:txBody>
      </p:sp>
      <p:pic>
        <p:nvPicPr>
          <p:cNvPr id="8" name="Picture 2" descr="C:\Users\Светлана\Desktop\Проект Русалочка\image (29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3024000" cy="4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Светлана\Desktop\Проект Русалочка\image (3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07000"/>
            <a:ext cx="3792000" cy="28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8" descr="30[1]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Творческая мастерская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683568" y="1052736"/>
            <a:ext cx="8003232" cy="5616352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«Сердечки для мамы»                            «Портрет моей мамы»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pPr marL="0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     </a:t>
            </a:r>
            <a:r>
              <a:rPr lang="ru-RU" sz="1400" dirty="0" smtClean="0"/>
              <a:t>  </a:t>
            </a:r>
          </a:p>
          <a:p>
            <a:pPr marL="0" indent="0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        </a:t>
            </a:r>
            <a:r>
              <a:rPr lang="ru-RU" sz="1600" b="1" dirty="0" smtClean="0"/>
              <a:t>«Чашечка </a:t>
            </a:r>
            <a:r>
              <a:rPr lang="ru-RU" sz="1600" b="1" dirty="0"/>
              <a:t>для мамочки»                                         </a:t>
            </a:r>
            <a:r>
              <a:rPr lang="ru-RU" sz="1600" b="1" dirty="0" smtClean="0"/>
              <a:t>       «</a:t>
            </a:r>
            <a:r>
              <a:rPr lang="ru-RU" sz="1600" b="1" dirty="0"/>
              <a:t>Корзина с цветами»</a:t>
            </a:r>
            <a:endParaRPr lang="ru-RU" sz="1600" dirty="0"/>
          </a:p>
        </p:txBody>
      </p:sp>
      <p:pic>
        <p:nvPicPr>
          <p:cNvPr id="4098" name="Picture 2" descr="C:\Users\Светлана\Desktop\Проект Русалочка\image (38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35871"/>
            <a:ext cx="264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Светлана\Desktop\Проект Русалочка\image (36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37064"/>
            <a:ext cx="1782000" cy="23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Светлана\Desktop\Проект Русалочка\image (37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640" y="3933056"/>
            <a:ext cx="2544000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Светлана\Desktop\Проект Русалочка\image (40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559" y="1556792"/>
            <a:ext cx="3523138" cy="14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Содержимое 10" descr="30[1]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444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08041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Выставка поделок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«Мамины руки не знают скуки»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5122" name="Picture 2" descr="C:\Users\Светлана\Desktop\Проект Русалочка\image (3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99" y="1301303"/>
            <a:ext cx="2647180" cy="4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Светлана\Desktop\Проект Русалочка\image (30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01303"/>
            <a:ext cx="2606782" cy="46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ветлана\Desktop\Безымянный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96155"/>
            <a:ext cx="2543407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Содержимое 10" descr="30[1]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00841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Папка-передвижка «День Матери»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6146" name="Picture 2" descr="C:\Users\Светлана\Desktop\Проект Русалочка\1445840584_papka-peredvizhka-den-mater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68760"/>
            <a:ext cx="2547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Светлана\Desktop\Проект Русалочка\1319765414_ryis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2547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Светлана\Desktop\Проект Русалочка\1319765455_ryis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564904"/>
            <a:ext cx="2547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06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Содержимое 10" descr="30[1]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92386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Праздничный буклет «День Матери»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026" name="Picture 2" descr="C:\Users\Светлана\Desktop\222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73" y="1017040"/>
            <a:ext cx="3996422" cy="27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ветлана\Desktop\333333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4" y="3789040"/>
            <a:ext cx="3914431" cy="27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26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Содержимое 10" descr="30[1]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108520" y="-99392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648"/>
            <a:ext cx="8229600" cy="864096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/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Интернет-конкурс «Мамочка</a:t>
            </a:r>
            <a:r>
              <a:rPr lang="ru-RU" sz="2700" b="1" dirty="0">
                <a:solidFill>
                  <a:srgbClr val="FF0000"/>
                </a:solidFill>
              </a:rPr>
              <a:t>, любимая моя</a:t>
            </a:r>
            <a:r>
              <a:rPr lang="ru-RU" sz="2700" b="1" dirty="0" smtClean="0">
                <a:solidFill>
                  <a:srgbClr val="FF0000"/>
                </a:solidFill>
              </a:rPr>
              <a:t>!»</a:t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7030A0"/>
                </a:solidFill>
              </a:rPr>
              <a:t>в виртуальной  группе «Русалочка» </a:t>
            </a:r>
            <a:br>
              <a:rPr lang="ru-RU" sz="2700" b="1" dirty="0" smtClean="0">
                <a:solidFill>
                  <a:srgbClr val="7030A0"/>
                </a:solidFill>
              </a:rPr>
            </a:br>
            <a:r>
              <a:rPr lang="ru-RU" sz="2700" b="1" dirty="0" smtClean="0">
                <a:solidFill>
                  <a:srgbClr val="7030A0"/>
                </a:solidFill>
              </a:rPr>
              <a:t>на сайте одноклассников</a:t>
            </a:r>
            <a:r>
              <a:rPr lang="ru-RU" sz="2700" b="1" dirty="0">
                <a:solidFill>
                  <a:srgbClr val="7030A0"/>
                </a:solidFill>
              </a:rPr>
              <a:t/>
            </a:r>
            <a:br>
              <a:rPr lang="ru-RU" sz="2700" b="1" dirty="0">
                <a:solidFill>
                  <a:srgbClr val="7030A0"/>
                </a:solidFill>
              </a:rPr>
            </a:br>
            <a:endParaRPr lang="ru-RU" sz="2700" b="1" dirty="0">
              <a:solidFill>
                <a:srgbClr val="7030A0"/>
              </a:solidFill>
            </a:endParaRPr>
          </a:p>
        </p:txBody>
      </p:sp>
      <p:pic>
        <p:nvPicPr>
          <p:cNvPr id="7170" name="Picture 2" descr="C:\Users\Светлана\Desktop\Проект Русалочка\Безымянны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5580000" cy="44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44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Содержимое 10" descr="30[1]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108520" y="-99392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04664"/>
            <a:ext cx="8229600" cy="50405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Праздник «Пусть всегда будет, МАМА!»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8194" name="Picture 2" descr="C:\Users\Светлана\Desktop\Проект Русалочка\image (27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6816000" cy="51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68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img109.imageshack.us/img109/9991/129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 проекте: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1835696" y="1268760"/>
            <a:ext cx="6480720" cy="4464495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i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7030A0"/>
                </a:solidFill>
              </a:rPr>
              <a:t>Тип </a:t>
            </a:r>
            <a:r>
              <a:rPr lang="ru-RU" sz="2800" b="1" i="1" dirty="0">
                <a:solidFill>
                  <a:srgbClr val="7030A0"/>
                </a:solidFill>
              </a:rPr>
              <a:t>проекта</a:t>
            </a:r>
            <a:r>
              <a:rPr lang="ru-RU" sz="2800" b="1" i="1" dirty="0" smtClean="0">
                <a:solidFill>
                  <a:srgbClr val="7030A0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ru-RU" sz="2800" dirty="0" smtClean="0"/>
              <a:t> </a:t>
            </a:r>
            <a:r>
              <a:rPr lang="ru-RU" sz="2800" dirty="0"/>
              <a:t>творческий, групповой, </a:t>
            </a:r>
            <a:endParaRPr lang="ru-RU" sz="2800" dirty="0" smtClean="0"/>
          </a:p>
          <a:p>
            <a:pPr marL="0" indent="0" algn="ctr">
              <a:buNone/>
            </a:pPr>
            <a:r>
              <a:rPr lang="ru-RU" sz="2800" dirty="0" smtClean="0"/>
              <a:t>краткосрочный</a:t>
            </a:r>
            <a:r>
              <a:rPr lang="ru-RU" sz="2800" dirty="0"/>
              <a:t>, в рамках группы.</a:t>
            </a:r>
            <a:endParaRPr lang="ru-RU" sz="2800" b="1" dirty="0"/>
          </a:p>
          <a:p>
            <a:pPr marL="0" indent="0" algn="ctr">
              <a:buNone/>
            </a:pPr>
            <a:r>
              <a:rPr lang="ru-RU" sz="2800" b="1" i="1" dirty="0">
                <a:solidFill>
                  <a:srgbClr val="7030A0"/>
                </a:solidFill>
              </a:rPr>
              <a:t>Участники проекта: </a:t>
            </a:r>
          </a:p>
          <a:p>
            <a:pPr marL="0" indent="0" algn="ctr">
              <a:buNone/>
            </a:pPr>
            <a:r>
              <a:rPr lang="ru-RU" sz="2800" dirty="0" smtClean="0"/>
              <a:t>воспитатели, </a:t>
            </a:r>
            <a:r>
              <a:rPr lang="ru-RU" sz="2800" dirty="0"/>
              <a:t>дети, родители.</a:t>
            </a:r>
            <a:endParaRPr lang="ru-RU" sz="2800" b="1" dirty="0"/>
          </a:p>
          <a:p>
            <a:pPr marL="0" indent="0" algn="ctr">
              <a:buNone/>
            </a:pPr>
            <a:r>
              <a:rPr lang="ru-RU" sz="2800" b="1" i="1" dirty="0">
                <a:solidFill>
                  <a:srgbClr val="7030A0"/>
                </a:solidFill>
              </a:rPr>
              <a:t>Время реализации проекта: </a:t>
            </a:r>
          </a:p>
          <a:p>
            <a:pPr marL="0" indent="0" algn="ctr">
              <a:buNone/>
            </a:pPr>
            <a:r>
              <a:rPr lang="ru-RU" sz="2800" dirty="0" smtClean="0"/>
              <a:t>2 </a:t>
            </a:r>
            <a:r>
              <a:rPr lang="ru-RU" sz="2800" dirty="0"/>
              <a:t>недели   </a:t>
            </a:r>
            <a:endParaRPr lang="ru-RU" sz="2800" dirty="0" smtClean="0"/>
          </a:p>
          <a:p>
            <a:pPr marL="0" indent="0" algn="ctr">
              <a:buNone/>
            </a:pPr>
            <a:r>
              <a:rPr lang="ru-RU" sz="2800" dirty="0" smtClean="0"/>
              <a:t>(17.11.2016 -</a:t>
            </a:r>
            <a:r>
              <a:rPr lang="ru-RU" sz="2800" dirty="0"/>
              <a:t> </a:t>
            </a:r>
            <a:r>
              <a:rPr lang="ru-RU" sz="2800" dirty="0" smtClean="0"/>
              <a:t>30.11.2016 </a:t>
            </a:r>
            <a:r>
              <a:rPr lang="ru-RU" sz="2800" dirty="0"/>
              <a:t>г.) </a:t>
            </a:r>
          </a:p>
          <a:p>
            <a:pPr algn="ctr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5316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4" descr="0_13c4c3_36f45943_XL[1]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513"/>
            <a:ext cx="8229600" cy="52562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0000"/>
                </a:solidFill>
                <a:latin typeface="Constantia" pitchFamily="18" charset="0"/>
              </a:rPr>
              <a:t>На свете добрых слов живет немало, </a:t>
            </a:r>
            <a:br>
              <a:rPr lang="ru-RU" b="1" i="1" dirty="0" smtClean="0">
                <a:solidFill>
                  <a:srgbClr val="FF0000"/>
                </a:solidFill>
                <a:latin typeface="Constantia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Constantia" pitchFamily="18" charset="0"/>
              </a:rPr>
              <a:t>Но всех добрее и важней одно:</a:t>
            </a:r>
            <a:br>
              <a:rPr lang="ru-RU" b="1" i="1" dirty="0" smtClean="0">
                <a:solidFill>
                  <a:srgbClr val="FF0000"/>
                </a:solidFill>
                <a:latin typeface="Constantia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Constantia" pitchFamily="18" charset="0"/>
              </a:rPr>
              <a:t>Из двух слогов, простое слово «мама»</a:t>
            </a:r>
            <a:br>
              <a:rPr lang="ru-RU" b="1" i="1" dirty="0" smtClean="0">
                <a:solidFill>
                  <a:srgbClr val="FF0000"/>
                </a:solidFill>
                <a:latin typeface="Constantia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Constantia" pitchFamily="18" charset="0"/>
              </a:rPr>
              <a:t>И нет на свете слов дороже, чем оно. </a:t>
            </a:r>
            <a:br>
              <a:rPr lang="ru-RU" b="1" i="1" dirty="0" smtClean="0">
                <a:solidFill>
                  <a:srgbClr val="FF0000"/>
                </a:solidFill>
                <a:latin typeface="Constantia" pitchFamily="18" charset="0"/>
              </a:rPr>
            </a:br>
            <a:endParaRPr lang="ru-RU" b="1" i="1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5937"/>
          </a:xfrm>
        </p:spPr>
        <p:txBody>
          <a:bodyPr/>
          <a:lstStyle/>
          <a:p>
            <a:r>
              <a:rPr lang="ru-RU" sz="6000" b="1" i="1" smtClean="0">
                <a:solidFill>
                  <a:srgbClr val="FF0000"/>
                </a:solidFill>
              </a:rPr>
              <a:t>Спасибо за внимание!</a:t>
            </a:r>
          </a:p>
        </p:txBody>
      </p:sp>
      <p:pic>
        <p:nvPicPr>
          <p:cNvPr id="28674" name="Рисунок 2" descr="0c81727bde41[1]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allaklein.ucoz.ru/_ld/1/283900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52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Актуальность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1115616" y="1600201"/>
            <a:ext cx="7056784" cy="3484984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В </a:t>
            </a:r>
            <a:r>
              <a:rPr lang="ru-RU" sz="2000" dirty="0"/>
              <a:t>последнее</a:t>
            </a:r>
            <a:r>
              <a:rPr lang="ru-RU" sz="2000" b="1" dirty="0"/>
              <a:t> </a:t>
            </a:r>
            <a:r>
              <a:rPr lang="ru-RU" sz="2000" dirty="0"/>
              <a:t>время, в календаре появилось много праздников. Мы решили обратить внимание на «День Матери», так как он схож с привычным  - «8 Марта». Но разница в том, что в этот день поздравляют, чествуют, благодарят женщин,  у которых есть дети: мам и бабушек. Мама у всех на свете одна. Именно она делает всё для того, чтобы мы были счастливы. К ней мы идём со своими проблемами. Она всегда всё поймёт, утешит и обнадёжит. Сколько бы мы не говорили о маме - этого будет мало. Важно, чтобы дети понимали, что значит мама в судьбе каждого из них, какую роль она играет в семье. </a:t>
            </a:r>
          </a:p>
          <a:p>
            <a:pPr marL="0" indent="0">
              <a:buNone/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img109.imageshack.us/img109/9991/129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9614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Цель: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1835696" y="1556793"/>
            <a:ext cx="6480720" cy="3528392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cs typeface="Times New Roman" pitchFamily="18" charset="0"/>
              </a:rPr>
              <a:t>         </a:t>
            </a:r>
            <a:r>
              <a:rPr lang="ru-RU" dirty="0" smtClean="0"/>
              <a:t>Воспитывать </a:t>
            </a:r>
            <a:r>
              <a:rPr lang="ru-RU" dirty="0"/>
              <a:t>уважение и заботу, оказывать бережное отношение, желание помочь и делать приятное маме, самому </a:t>
            </a:r>
            <a:r>
              <a:rPr lang="ru-RU" dirty="0" smtClean="0"/>
              <a:t>дорогому человеку                             на </a:t>
            </a:r>
            <a:r>
              <a:rPr lang="ru-RU" dirty="0"/>
              <a:t>земле.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14858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allaklein.ucoz.ru/_ld/1/283900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52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Задачи: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1115616" y="1600201"/>
            <a:ext cx="7416824" cy="3484984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-    </a:t>
            </a:r>
            <a:r>
              <a:rPr lang="ru-RU" sz="2800" dirty="0"/>
              <a:t>у</a:t>
            </a:r>
            <a:r>
              <a:rPr lang="ru-RU" sz="2800" dirty="0" smtClean="0"/>
              <a:t>глубить </a:t>
            </a:r>
            <a:r>
              <a:rPr lang="ru-RU" sz="2800" dirty="0"/>
              <a:t>знания детей о роли мамы в их </a:t>
            </a:r>
            <a:r>
              <a:rPr lang="ru-RU" sz="2800" dirty="0" smtClean="0"/>
              <a:t>    </a:t>
            </a:r>
          </a:p>
          <a:p>
            <a:pPr marL="0" indent="0">
              <a:buNone/>
            </a:pPr>
            <a:r>
              <a:rPr lang="ru-RU" sz="2800" dirty="0" smtClean="0"/>
              <a:t>       жизни</a:t>
            </a:r>
            <a:r>
              <a:rPr lang="ru-RU" sz="2800" dirty="0"/>
              <a:t>, через раскрытие образа матери в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       поэзии</a:t>
            </a:r>
            <a:r>
              <a:rPr lang="ru-RU" sz="2800" dirty="0"/>
              <a:t>, </a:t>
            </a:r>
            <a:r>
              <a:rPr lang="ru-RU" sz="2800" dirty="0" smtClean="0"/>
              <a:t> </a:t>
            </a:r>
            <a:r>
              <a:rPr lang="ru-RU" sz="2800" dirty="0"/>
              <a:t>музыке, </a:t>
            </a:r>
            <a:r>
              <a:rPr lang="ru-RU" sz="2800" dirty="0" smtClean="0"/>
              <a:t>худ. литературе</a:t>
            </a:r>
            <a:r>
              <a:rPr lang="ru-RU" sz="2800" dirty="0"/>
              <a:t>;</a:t>
            </a:r>
            <a:br>
              <a:rPr lang="ru-RU" sz="2800" dirty="0"/>
            </a:br>
            <a:r>
              <a:rPr lang="ru-RU" sz="2800" dirty="0" smtClean="0"/>
              <a:t>    - </a:t>
            </a:r>
            <a:r>
              <a:rPr lang="ru-RU" sz="2800" dirty="0"/>
              <a:t>воспитывать любовь и уважение к самому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       дорогому </a:t>
            </a:r>
            <a:r>
              <a:rPr lang="ru-RU" sz="2800" dirty="0"/>
              <a:t>человеку на </a:t>
            </a:r>
            <a:r>
              <a:rPr lang="ru-RU" sz="2800" dirty="0" smtClean="0"/>
              <a:t>земле - Маме</a:t>
            </a:r>
            <a:r>
              <a:rPr lang="ru-RU" sz="2800" dirty="0"/>
              <a:t>;</a:t>
            </a:r>
            <a:br>
              <a:rPr lang="ru-RU" sz="2800" dirty="0"/>
            </a:br>
            <a:r>
              <a:rPr lang="ru-RU" sz="2800" dirty="0" smtClean="0"/>
              <a:t>    - </a:t>
            </a:r>
            <a:r>
              <a:rPr lang="ru-RU" sz="2800" dirty="0"/>
              <a:t>развивать игровые, познавательные,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      речевые и творческие способности </a:t>
            </a:r>
            <a:r>
              <a:rPr lang="ru-RU" sz="2800" dirty="0"/>
              <a:t>детей.</a:t>
            </a:r>
            <a:br>
              <a:rPr lang="ru-RU" sz="2800" dirty="0"/>
            </a:b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346210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img109.imageshack.us/img109/9991/129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Ожидаемые результаты: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1475656" y="1268761"/>
            <a:ext cx="7200800" cy="3456384"/>
          </a:xfrm>
        </p:spPr>
        <p:txBody>
          <a:bodyPr/>
          <a:lstStyle/>
          <a:p>
            <a:pPr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- Дети </a:t>
            </a:r>
            <a:r>
              <a:rPr lang="ru-RU" sz="2000" dirty="0"/>
              <a:t>имеют  представление о матери, играющую большую </a:t>
            </a:r>
            <a:r>
              <a:rPr lang="ru-RU" sz="2000" dirty="0" smtClean="0"/>
              <a:t>  </a:t>
            </a:r>
          </a:p>
          <a:p>
            <a:pPr>
              <a:buNone/>
            </a:pPr>
            <a:r>
              <a:rPr lang="ru-RU" sz="2000" dirty="0" smtClean="0"/>
              <a:t>        роль </a:t>
            </a:r>
            <a:r>
              <a:rPr lang="ru-RU" sz="2000" dirty="0"/>
              <a:t>в жизни каждого человека.</a:t>
            </a:r>
            <a:br>
              <a:rPr lang="ru-RU" sz="2000" dirty="0"/>
            </a:br>
            <a:r>
              <a:rPr lang="ru-RU" sz="2000" dirty="0" smtClean="0"/>
              <a:t>- Поддерживают </a:t>
            </a:r>
            <a:r>
              <a:rPr lang="ru-RU" sz="2000" dirty="0"/>
              <a:t>доброжелательное отношение во время игр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 и </a:t>
            </a:r>
            <a:r>
              <a:rPr lang="ru-RU" sz="2000" dirty="0"/>
              <a:t>совместной продуктивной деятельности.</a:t>
            </a:r>
            <a:br>
              <a:rPr lang="ru-RU" sz="2000" dirty="0"/>
            </a:br>
            <a:r>
              <a:rPr lang="ru-RU" sz="2000" dirty="0" smtClean="0"/>
              <a:t>- Знают </a:t>
            </a:r>
            <a:r>
              <a:rPr lang="ru-RU" sz="2000" dirty="0"/>
              <a:t>много стихов о мамах.                                                                                                          </a:t>
            </a:r>
            <a:r>
              <a:rPr lang="ru-RU" sz="2000" dirty="0" smtClean="0"/>
              <a:t>- Дети </a:t>
            </a:r>
            <a:r>
              <a:rPr lang="ru-RU" sz="2000" dirty="0"/>
              <a:t>умеют составлять рассказ о своей семье, знают </a:t>
            </a:r>
            <a:r>
              <a:rPr lang="ru-RU" sz="2000" dirty="0" smtClean="0"/>
              <a:t>     </a:t>
            </a:r>
          </a:p>
          <a:p>
            <a:pPr>
              <a:buNone/>
            </a:pPr>
            <a:r>
              <a:rPr lang="ru-RU" sz="2000" dirty="0" smtClean="0"/>
              <a:t>        пословицы </a:t>
            </a:r>
            <a:r>
              <a:rPr lang="ru-RU" sz="2000" dirty="0"/>
              <a:t>и поговорки о маме.</a:t>
            </a:r>
            <a:br>
              <a:rPr lang="ru-RU" sz="2000" dirty="0"/>
            </a:br>
            <a:r>
              <a:rPr lang="ru-RU" sz="2000" dirty="0" smtClean="0"/>
              <a:t>- Знают </a:t>
            </a:r>
            <a:r>
              <a:rPr lang="ru-RU" sz="2000" dirty="0"/>
              <a:t>песни о маме, танцуют, готовят подарки для мам.</a:t>
            </a:r>
            <a:br>
              <a:rPr lang="ru-RU" sz="2000" dirty="0"/>
            </a:br>
            <a:r>
              <a:rPr lang="ru-RU" sz="2000" dirty="0" smtClean="0"/>
              <a:t>- Дети </a:t>
            </a:r>
            <a:r>
              <a:rPr lang="ru-RU" sz="2000" dirty="0"/>
              <a:t>проявляют любовь и уважение к мамам и бабушкам.</a:t>
            </a:r>
          </a:p>
          <a:p>
            <a:pPr>
              <a:buNone/>
            </a:pPr>
            <a:r>
              <a:rPr lang="ru-RU" sz="2800" dirty="0" smtClean="0">
                <a:cs typeface="Times New Roman" pitchFamily="18" charset="0"/>
              </a:rPr>
              <a:t>        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79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allaklein.ucoz.ru/_ld/1/283900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52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Реализация проекта: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899592" y="1268760"/>
            <a:ext cx="7848872" cy="3816425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Arial"/>
                <a:ea typeface="Times New Roman"/>
              </a:rPr>
              <a:t>I </a:t>
            </a:r>
            <a:r>
              <a:rPr lang="ru-RU" sz="2400" b="1" i="1" dirty="0">
                <a:solidFill>
                  <a:srgbClr val="7030A0"/>
                </a:solidFill>
                <a:latin typeface="Arial"/>
                <a:ea typeface="Times New Roman"/>
              </a:rPr>
              <a:t>ЭТАП – </a:t>
            </a:r>
            <a:r>
              <a:rPr lang="ru-RU" sz="2400" b="1" i="1" dirty="0" smtClean="0">
                <a:solidFill>
                  <a:srgbClr val="7030A0"/>
                </a:solidFill>
                <a:latin typeface="Arial"/>
                <a:ea typeface="Times New Roman"/>
              </a:rPr>
              <a:t>ПОДГОТОВИТЕЛЬНЫЙ</a:t>
            </a:r>
          </a:p>
          <a:p>
            <a:pPr marL="0" indent="0" algn="ctr">
              <a:buNone/>
            </a:pPr>
            <a:endParaRPr lang="ru-RU" sz="2400" b="1" i="1" dirty="0">
              <a:solidFill>
                <a:srgbClr val="7030A0"/>
              </a:solidFill>
              <a:latin typeface="Arial"/>
              <a:ea typeface="Times New Roman"/>
            </a:endParaRPr>
          </a:p>
          <a:p>
            <a:pPr marL="0" indent="0">
              <a:buNone/>
            </a:pPr>
            <a:r>
              <a:rPr lang="ru-RU" sz="2000" dirty="0" smtClean="0"/>
              <a:t>-  Определение </a:t>
            </a:r>
            <a:r>
              <a:rPr lang="ru-RU" sz="2000" dirty="0"/>
              <a:t>темы, целей, задач, содержание проекта, </a:t>
            </a:r>
            <a:r>
              <a:rPr lang="ru-RU" sz="2000" dirty="0" smtClean="0"/>
              <a:t>    </a:t>
            </a:r>
          </a:p>
          <a:p>
            <a:pPr marL="0" indent="0">
              <a:buNone/>
            </a:pPr>
            <a:r>
              <a:rPr lang="ru-RU" sz="2000" dirty="0" smtClean="0"/>
              <a:t>    прогнозирование </a:t>
            </a:r>
            <a:r>
              <a:rPr lang="ru-RU" sz="2000" dirty="0"/>
              <a:t>результата;</a:t>
            </a:r>
            <a:br>
              <a:rPr lang="ru-RU" sz="2000" dirty="0"/>
            </a:br>
            <a:r>
              <a:rPr lang="ru-RU" sz="2000" dirty="0" smtClean="0"/>
              <a:t> -  Обсуждение </a:t>
            </a:r>
            <a:r>
              <a:rPr lang="ru-RU" sz="2000" dirty="0"/>
              <a:t>с родителями проекта, выявление возможностей,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     средств</a:t>
            </a:r>
            <a:r>
              <a:rPr lang="ru-RU" sz="2000" dirty="0"/>
              <a:t>, необходимых для реализации проекта, определение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     содержания </a:t>
            </a:r>
            <a:r>
              <a:rPr lang="ru-RU" sz="2000" dirty="0"/>
              <a:t>деятельности всех участников проекта;</a:t>
            </a:r>
            <a:br>
              <a:rPr lang="ru-RU" sz="2000" dirty="0"/>
            </a:br>
            <a:r>
              <a:rPr lang="ru-RU" sz="2000" dirty="0" smtClean="0"/>
              <a:t>-   Поиск </a:t>
            </a:r>
            <a:r>
              <a:rPr lang="ru-RU" sz="2000" dirty="0"/>
              <a:t>различных средств достижения </a:t>
            </a:r>
            <a:r>
              <a:rPr lang="ru-RU" sz="2000" dirty="0" smtClean="0"/>
              <a:t>целей;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-   Подборка методической </a:t>
            </a:r>
            <a:r>
              <a:rPr lang="ru-RU" sz="2000" dirty="0"/>
              <a:t>и </a:t>
            </a:r>
            <a:r>
              <a:rPr lang="ru-RU" sz="2000" dirty="0" smtClean="0"/>
              <a:t>художественной литературы, </a:t>
            </a:r>
          </a:p>
          <a:p>
            <a:pPr marL="0" indent="0">
              <a:buNone/>
            </a:pPr>
            <a:r>
              <a:rPr lang="ru-RU" sz="2000" dirty="0" smtClean="0"/>
              <a:t>     иллюстрированного материала </a:t>
            </a:r>
            <a:r>
              <a:rPr lang="ru-RU" sz="2000" dirty="0"/>
              <a:t>по данной теме.</a:t>
            </a:r>
            <a:br>
              <a:rPr lang="ru-RU" sz="2000" dirty="0"/>
            </a:br>
            <a:endParaRPr lang="ru-RU" sz="20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54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allaklein.ucoz.ru/_ld/1/283900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520" y="-1257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/>
          <a:lstStyle/>
          <a:p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827584" y="332656"/>
            <a:ext cx="7560840" cy="5472608"/>
          </a:xfrm>
        </p:spPr>
        <p:txBody>
          <a:bodyPr/>
          <a:lstStyle/>
          <a:p>
            <a:pPr marL="0" indent="0" algn="ctr">
              <a:buNone/>
            </a:pPr>
            <a:endParaRPr lang="ru-RU" sz="2000" b="1" i="1" dirty="0" smtClean="0">
              <a:solidFill>
                <a:srgbClr val="7030A0"/>
              </a:solidFill>
              <a:latin typeface="Arial"/>
              <a:ea typeface="Times New Roman"/>
            </a:endParaRPr>
          </a:p>
          <a:p>
            <a:pPr marL="0" indent="0" algn="ctr">
              <a:buNone/>
            </a:pPr>
            <a:r>
              <a:rPr lang="ru-RU" sz="2400" b="1" i="1" dirty="0">
                <a:solidFill>
                  <a:srgbClr val="7030A0"/>
                </a:solidFill>
                <a:latin typeface="Arial"/>
                <a:ea typeface="Times New Roman"/>
              </a:rPr>
              <a:t>2 ЭТАП – ОСНОВНОЙ (ПРАКТИЧЕСКИЙ)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ru-RU" sz="2000" b="1" i="1" dirty="0">
                <a:solidFill>
                  <a:srgbClr val="7030A0"/>
                </a:solidFill>
                <a:latin typeface="Arial"/>
                <a:ea typeface="Times New Roman"/>
              </a:rPr>
              <a:t/>
            </a:r>
            <a:br>
              <a:rPr lang="ru-RU" sz="2000" b="1" i="1" dirty="0">
                <a:solidFill>
                  <a:srgbClr val="7030A0"/>
                </a:solidFill>
                <a:latin typeface="Arial"/>
                <a:ea typeface="Times New Roman"/>
              </a:rPr>
            </a:br>
            <a:r>
              <a:rPr lang="ru-RU" sz="1800" kern="0" dirty="0">
                <a:solidFill>
                  <a:srgbClr val="000000"/>
                </a:solidFill>
                <a:latin typeface="Arial"/>
                <a:cs typeface="Arial"/>
              </a:rPr>
              <a:t>- </a:t>
            </a:r>
            <a:r>
              <a:rPr lang="ru-RU" sz="1800" kern="0" dirty="0" smtClean="0">
                <a:solidFill>
                  <a:srgbClr val="000000"/>
                </a:solidFill>
                <a:latin typeface="Arial"/>
                <a:cs typeface="Arial"/>
              </a:rPr>
              <a:t> Проведение бесед о маме и ситуативных разговоров по теме с    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ru-RU" sz="1800" kern="0" dirty="0" smtClean="0">
                <a:solidFill>
                  <a:srgbClr val="000000"/>
                </a:solidFill>
                <a:latin typeface="Arial"/>
                <a:cs typeface="Arial"/>
              </a:rPr>
              <a:t>   детьми.</a:t>
            </a:r>
            <a:endParaRPr lang="ru-RU" sz="18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0" indent="0">
              <a:lnSpc>
                <a:spcPct val="90000"/>
              </a:lnSpc>
              <a:buNone/>
            </a:pPr>
            <a:r>
              <a:rPr lang="ru-RU" sz="1800" kern="0" dirty="0" smtClean="0">
                <a:solidFill>
                  <a:srgbClr val="000000"/>
                </a:solidFill>
                <a:latin typeface="Arial"/>
                <a:cs typeface="Arial"/>
              </a:rPr>
              <a:t>-  Проведение </a:t>
            </a:r>
            <a:r>
              <a:rPr lang="ru-RU" sz="1800" kern="0" dirty="0">
                <a:solidFill>
                  <a:srgbClr val="000000"/>
                </a:solidFill>
                <a:latin typeface="Arial"/>
                <a:cs typeface="Arial"/>
              </a:rPr>
              <a:t>подвижных, дидактических, сюжетно-ролевых игр.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ru-RU" sz="1800" kern="0" dirty="0" smtClean="0">
                <a:solidFill>
                  <a:srgbClr val="000000"/>
                </a:solidFill>
                <a:latin typeface="Arial"/>
                <a:cs typeface="Arial"/>
              </a:rPr>
              <a:t>-  Чтение </a:t>
            </a:r>
            <a:r>
              <a:rPr lang="ru-RU" sz="1800" kern="0" dirty="0">
                <a:solidFill>
                  <a:srgbClr val="000000"/>
                </a:solidFill>
                <a:latin typeface="Arial"/>
                <a:cs typeface="Arial"/>
              </a:rPr>
              <a:t>художественной литературы </a:t>
            </a:r>
            <a:r>
              <a:rPr lang="ru-RU" sz="1800" kern="0" dirty="0" smtClean="0">
                <a:solidFill>
                  <a:srgbClr val="000000"/>
                </a:solidFill>
                <a:latin typeface="Arial"/>
                <a:cs typeface="Arial"/>
              </a:rPr>
              <a:t>детям (заучивание </a:t>
            </a:r>
            <a:r>
              <a:rPr lang="ru-RU" sz="1800" kern="0" dirty="0">
                <a:solidFill>
                  <a:srgbClr val="000000"/>
                </a:solidFill>
                <a:latin typeface="Arial"/>
                <a:cs typeface="Arial"/>
              </a:rPr>
              <a:t>стихов, </a:t>
            </a:r>
            <a:endParaRPr lang="ru-RU" sz="18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0" indent="0">
              <a:lnSpc>
                <a:spcPct val="90000"/>
              </a:lnSpc>
              <a:buNone/>
            </a:pPr>
            <a:r>
              <a:rPr lang="ru-RU" sz="1800" kern="0" dirty="0" smtClean="0">
                <a:solidFill>
                  <a:srgbClr val="000000"/>
                </a:solidFill>
                <a:latin typeface="Arial"/>
                <a:cs typeface="Arial"/>
              </a:rPr>
              <a:t>   загадывание </a:t>
            </a:r>
            <a:r>
              <a:rPr lang="ru-RU" sz="1800" kern="0" dirty="0">
                <a:solidFill>
                  <a:srgbClr val="000000"/>
                </a:solidFill>
                <a:latin typeface="Arial"/>
                <a:cs typeface="Arial"/>
              </a:rPr>
              <a:t>загадок </a:t>
            </a:r>
            <a:r>
              <a:rPr lang="ru-RU" sz="1800" kern="0" dirty="0" smtClean="0">
                <a:solidFill>
                  <a:srgbClr val="000000"/>
                </a:solidFill>
                <a:latin typeface="Arial"/>
                <a:cs typeface="Arial"/>
              </a:rPr>
              <a:t>по теме), оформление </a:t>
            </a:r>
            <a:r>
              <a:rPr lang="ru-RU" sz="1800" kern="0" dirty="0">
                <a:solidFill>
                  <a:srgbClr val="000000"/>
                </a:solidFill>
                <a:latin typeface="Arial"/>
                <a:cs typeface="Arial"/>
              </a:rPr>
              <a:t>выставки книг.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ru-RU" sz="1800" kern="0" dirty="0" smtClean="0">
                <a:solidFill>
                  <a:srgbClr val="000000"/>
                </a:solidFill>
                <a:latin typeface="Arial"/>
                <a:cs typeface="Arial"/>
              </a:rPr>
              <a:t>-  Рассматривание иллюстраций о маме, </a:t>
            </a:r>
            <a:r>
              <a:rPr lang="ru-RU" sz="1800" kern="0" dirty="0">
                <a:solidFill>
                  <a:srgbClr val="000000"/>
                </a:solidFill>
                <a:latin typeface="Arial"/>
                <a:cs typeface="Arial"/>
              </a:rPr>
              <a:t>выставка рисунков </a:t>
            </a:r>
            <a:endParaRPr lang="ru-RU" sz="18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0" indent="0">
              <a:lnSpc>
                <a:spcPct val="90000"/>
              </a:lnSpc>
              <a:buNone/>
            </a:pPr>
            <a:r>
              <a:rPr lang="ru-RU" sz="1800" kern="0" dirty="0" smtClean="0">
                <a:solidFill>
                  <a:srgbClr val="000000"/>
                </a:solidFill>
                <a:latin typeface="Arial"/>
                <a:cs typeface="Arial"/>
              </a:rPr>
              <a:t>   «</a:t>
            </a:r>
            <a:r>
              <a:rPr lang="ru-RU" sz="1800" kern="0" dirty="0">
                <a:solidFill>
                  <a:srgbClr val="000000"/>
                </a:solidFill>
                <a:latin typeface="Arial"/>
                <a:cs typeface="Arial"/>
              </a:rPr>
              <a:t>Портрет </a:t>
            </a:r>
            <a:r>
              <a:rPr lang="ru-RU" sz="1800" kern="0" dirty="0" smtClean="0">
                <a:solidFill>
                  <a:srgbClr val="000000"/>
                </a:solidFill>
                <a:latin typeface="Arial"/>
                <a:cs typeface="Arial"/>
              </a:rPr>
              <a:t>моей мамы</a:t>
            </a:r>
            <a:r>
              <a:rPr lang="ru-RU" sz="1800" kern="0" dirty="0">
                <a:solidFill>
                  <a:srgbClr val="000000"/>
                </a:solidFill>
                <a:latin typeface="Arial"/>
                <a:cs typeface="Arial"/>
              </a:rPr>
              <a:t>»,  изготовление подарков-сюрпризов, </a:t>
            </a:r>
            <a:endParaRPr lang="ru-RU" sz="18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0" indent="0">
              <a:lnSpc>
                <a:spcPct val="90000"/>
              </a:lnSpc>
              <a:buNone/>
            </a:pPr>
            <a:r>
              <a:rPr lang="ru-RU" sz="1800" kern="0" dirty="0" smtClean="0">
                <a:solidFill>
                  <a:srgbClr val="000000"/>
                </a:solidFill>
                <a:latin typeface="Arial"/>
                <a:cs typeface="Arial"/>
              </a:rPr>
              <a:t>    оформление </a:t>
            </a:r>
            <a:r>
              <a:rPr lang="ru-RU" sz="1800" kern="0" dirty="0">
                <a:solidFill>
                  <a:srgbClr val="000000"/>
                </a:solidFill>
                <a:latin typeface="Arial"/>
                <a:cs typeface="Arial"/>
              </a:rPr>
              <a:t>фотовыставки  </a:t>
            </a:r>
            <a:r>
              <a:rPr lang="ru-RU" sz="1800" kern="0" dirty="0" smtClean="0">
                <a:solidFill>
                  <a:srgbClr val="000000"/>
                </a:solidFill>
                <a:latin typeface="Arial"/>
                <a:cs typeface="Arial"/>
              </a:rPr>
              <a:t>«Мама -</a:t>
            </a:r>
            <a:r>
              <a:rPr lang="ru-RU" sz="1800" kern="0" dirty="0">
                <a:solidFill>
                  <a:srgbClr val="000000"/>
                </a:solidFill>
                <a:latin typeface="Arial"/>
                <a:cs typeface="Arial"/>
              </a:rPr>
              <a:t>солнышко родное».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800" kern="0" dirty="0" smtClean="0">
                <a:solidFill>
                  <a:srgbClr val="000000"/>
                </a:solidFill>
                <a:latin typeface="Arial"/>
                <a:cs typeface="Arial"/>
              </a:rPr>
              <a:t>-  Разучивание </a:t>
            </a:r>
            <a:r>
              <a:rPr lang="ru-RU" sz="1800" kern="0" dirty="0">
                <a:solidFill>
                  <a:srgbClr val="000000"/>
                </a:solidFill>
                <a:latin typeface="Arial"/>
                <a:cs typeface="Arial"/>
              </a:rPr>
              <a:t>песен о </a:t>
            </a:r>
            <a:r>
              <a:rPr lang="ru-RU" sz="1800" kern="0" dirty="0" smtClean="0">
                <a:solidFill>
                  <a:srgbClr val="000000"/>
                </a:solidFill>
                <a:latin typeface="Arial"/>
                <a:cs typeface="Arial"/>
              </a:rPr>
              <a:t>маме и прослушание  </a:t>
            </a:r>
            <a:r>
              <a:rPr lang="ru-RU" sz="1800" kern="0" dirty="0">
                <a:solidFill>
                  <a:srgbClr val="000000"/>
                </a:solidFill>
                <a:latin typeface="Arial"/>
                <a:cs typeface="Arial"/>
              </a:rPr>
              <a:t>песен </a:t>
            </a:r>
            <a:r>
              <a:rPr lang="ru-RU" sz="1800" kern="0" dirty="0" smtClean="0">
                <a:solidFill>
                  <a:srgbClr val="000000"/>
                </a:solidFill>
                <a:latin typeface="Arial"/>
                <a:cs typeface="Arial"/>
              </a:rPr>
              <a:t>в </a:t>
            </a:r>
            <a:r>
              <a:rPr lang="ru-RU" sz="1800" kern="0" dirty="0">
                <a:solidFill>
                  <a:srgbClr val="000000"/>
                </a:solidFill>
                <a:latin typeface="Arial"/>
                <a:cs typeface="Arial"/>
              </a:rPr>
              <a:t>аудиозаписи.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ru-RU" sz="1800" kern="0" dirty="0" smtClean="0">
                <a:solidFill>
                  <a:srgbClr val="000000"/>
                </a:solidFill>
                <a:latin typeface="Arial"/>
                <a:cs typeface="Arial"/>
              </a:rPr>
              <a:t>-  НОД </a:t>
            </a:r>
            <a:r>
              <a:rPr lang="ru-RU" sz="1800" kern="0" dirty="0">
                <a:solidFill>
                  <a:srgbClr val="000000"/>
                </a:solidFill>
                <a:latin typeface="Arial"/>
                <a:cs typeface="Arial"/>
              </a:rPr>
              <a:t>«Моя мама</a:t>
            </a:r>
            <a:r>
              <a:rPr lang="ru-RU" sz="1800" kern="0" dirty="0" smtClean="0">
                <a:solidFill>
                  <a:srgbClr val="000000"/>
                </a:solidFill>
                <a:latin typeface="Arial"/>
                <a:cs typeface="Arial"/>
              </a:rPr>
              <a:t>».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ru-RU" sz="2000" dirty="0" smtClean="0"/>
              <a:t>-  Подготовка концертной программы </a:t>
            </a:r>
            <a:r>
              <a:rPr lang="ru-RU" sz="2000" dirty="0"/>
              <a:t>к </a:t>
            </a:r>
            <a:r>
              <a:rPr lang="ru-RU" sz="2000" dirty="0" smtClean="0"/>
              <a:t>совместному празднику. </a:t>
            </a:r>
            <a:endParaRPr lang="ru-RU" sz="2000" dirty="0"/>
          </a:p>
          <a:p>
            <a:pPr marL="0" indent="0" algn="ctr">
              <a:buNone/>
            </a:pPr>
            <a:endParaRPr lang="ru-RU" sz="2000" b="1" i="1" dirty="0">
              <a:solidFill>
                <a:srgbClr val="7030A0"/>
              </a:solidFill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643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img109.imageshack.us/img109/9991/129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/>
          <a:lstStyle/>
          <a:p>
            <a:r>
              <a:rPr lang="ru-RU" sz="2000" b="1" i="1" dirty="0" smtClean="0">
                <a:solidFill>
                  <a:srgbClr val="7030A0"/>
                </a:solidFill>
                <a:latin typeface="Arial"/>
                <a:ea typeface="Times New Roman"/>
              </a:rPr>
              <a:t>                      </a:t>
            </a:r>
            <a:r>
              <a:rPr lang="ru-RU" sz="2400" b="1" i="1" dirty="0" smtClean="0">
                <a:solidFill>
                  <a:srgbClr val="7030A0"/>
                </a:solidFill>
                <a:latin typeface="Arial"/>
                <a:ea typeface="Times New Roman"/>
                <a:cs typeface="+mn-cs"/>
              </a:rPr>
              <a:t>3 </a:t>
            </a:r>
            <a:r>
              <a:rPr lang="ru-RU" sz="2400" b="1" i="1" dirty="0">
                <a:solidFill>
                  <a:srgbClr val="7030A0"/>
                </a:solidFill>
                <a:latin typeface="Arial"/>
                <a:ea typeface="Times New Roman"/>
                <a:cs typeface="+mn-cs"/>
              </a:rPr>
              <a:t>ЭТАП - ЗАКЛЮЧИТЕЛЬНЫЙ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2411760" y="1196752"/>
            <a:ext cx="6192688" cy="3816424"/>
          </a:xfrm>
        </p:spPr>
        <p:txBody>
          <a:bodyPr/>
          <a:lstStyle/>
          <a:p>
            <a:pPr lvl="0">
              <a:lnSpc>
                <a:spcPct val="90000"/>
              </a:lnSpc>
              <a:buFontTx/>
              <a:buChar char="-"/>
            </a:pPr>
            <a:r>
              <a:rPr lang="ru-RU" sz="2400" dirty="0" smtClean="0">
                <a:solidFill>
                  <a:prstClr val="black"/>
                </a:solidFill>
              </a:rPr>
              <a:t>Изготовление </a:t>
            </a:r>
            <a:r>
              <a:rPr lang="ru-RU" sz="2400" dirty="0">
                <a:solidFill>
                  <a:prstClr val="black"/>
                </a:solidFill>
              </a:rPr>
              <a:t>подарков  </a:t>
            </a:r>
            <a:r>
              <a:rPr lang="ru-RU" sz="2400" dirty="0" smtClean="0">
                <a:solidFill>
                  <a:prstClr val="black"/>
                </a:solidFill>
              </a:rPr>
              <a:t>для мам.</a:t>
            </a:r>
          </a:p>
          <a:p>
            <a:pPr lvl="0">
              <a:lnSpc>
                <a:spcPct val="90000"/>
              </a:lnSpc>
              <a:buFontTx/>
              <a:buChar char="-"/>
            </a:pPr>
            <a:r>
              <a:rPr lang="ru-RU" sz="2400" dirty="0" smtClean="0">
                <a:solidFill>
                  <a:prstClr val="black"/>
                </a:solidFill>
              </a:rPr>
              <a:t>Создание «Дерева нежности и  доброты»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400" dirty="0"/>
              <a:t>Составление праздничного буклета для мам</a:t>
            </a:r>
            <a:r>
              <a:rPr lang="ru-RU" sz="2400" dirty="0" smtClean="0"/>
              <a:t>.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400" dirty="0" smtClean="0"/>
              <a:t>Награждение </a:t>
            </a:r>
            <a:r>
              <a:rPr lang="ru-RU" sz="2400" dirty="0"/>
              <a:t>победителей фотоконкурса «Мамочка, любимая моя</a:t>
            </a:r>
            <a:r>
              <a:rPr lang="ru-RU" sz="2400" dirty="0" smtClean="0"/>
              <a:t>!»</a:t>
            </a:r>
            <a:endParaRPr lang="ru-RU" sz="2400" dirty="0" smtClean="0">
              <a:solidFill>
                <a:prstClr val="black"/>
              </a:solidFill>
            </a:endParaRPr>
          </a:p>
          <a:p>
            <a:pPr marL="0" lvl="0" indent="0">
              <a:lnSpc>
                <a:spcPct val="90000"/>
              </a:lnSpc>
              <a:buNone/>
            </a:pPr>
            <a:r>
              <a:rPr lang="ru-RU" sz="2400" dirty="0" smtClean="0">
                <a:solidFill>
                  <a:prstClr val="black"/>
                </a:solidFill>
              </a:rPr>
              <a:t>-    Совместное мероприятие для родителей   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ru-RU" sz="2400" dirty="0" smtClean="0">
                <a:solidFill>
                  <a:prstClr val="black"/>
                </a:solidFill>
              </a:rPr>
              <a:t>      и детей  «Пусть всегда будет, МАМА!»</a:t>
            </a:r>
            <a:r>
              <a:rPr lang="ru-RU" sz="2400" u="sng" dirty="0" smtClean="0">
                <a:solidFill>
                  <a:prstClr val="black"/>
                </a:solidFill>
              </a:rPr>
              <a:t>          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ru-RU" sz="2400" dirty="0" smtClean="0">
                <a:solidFill>
                  <a:prstClr val="black"/>
                </a:solidFill>
              </a:rPr>
              <a:t>-    Подведение </a:t>
            </a:r>
            <a:r>
              <a:rPr lang="ru-RU" sz="2400" dirty="0">
                <a:solidFill>
                  <a:prstClr val="black"/>
                </a:solidFill>
              </a:rPr>
              <a:t>итогов реализации </a:t>
            </a:r>
            <a:r>
              <a:rPr lang="ru-RU" sz="2400" dirty="0" smtClean="0">
                <a:solidFill>
                  <a:prstClr val="black"/>
                </a:solidFill>
              </a:rPr>
              <a:t>проекта.</a:t>
            </a:r>
            <a:endParaRPr lang="ru-RU" sz="2400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endParaRPr lang="ru-RU" sz="2400" dirty="0">
              <a:solidFill>
                <a:prstClr val="black"/>
              </a:solidFill>
            </a:endParaRP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14858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486</Words>
  <Application>Microsoft Office PowerPoint</Application>
  <PresentationFormat>Экран (4:3)</PresentationFormat>
  <Paragraphs>103</Paragraphs>
  <Slides>21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Проект к Дню матери " Мамочка любимая моя" </vt:lpstr>
      <vt:lpstr>О проекте:</vt:lpstr>
      <vt:lpstr>Актуальность</vt:lpstr>
      <vt:lpstr>Цель:</vt:lpstr>
      <vt:lpstr>Задачи:</vt:lpstr>
      <vt:lpstr>Ожидаемые результаты:</vt:lpstr>
      <vt:lpstr>Реализация проекта:</vt:lpstr>
      <vt:lpstr>Презентация PowerPoint</vt:lpstr>
      <vt:lpstr>                      3 ЭТАП - ЗАКЛЮЧИТЕЛЬНЫЙ</vt:lpstr>
      <vt:lpstr> Работа с родителями: </vt:lpstr>
      <vt:lpstr>   Фотоотчет: </vt:lpstr>
      <vt:lpstr>     «Бусы для мамочки любимой»                    «Мамины помощники»</vt:lpstr>
      <vt:lpstr>Презентация PowerPoint</vt:lpstr>
      <vt:lpstr>Творческая мастерская</vt:lpstr>
      <vt:lpstr>Выставка поделок  «Мамины руки не знают скуки» </vt:lpstr>
      <vt:lpstr>Папка-передвижка «День Матери» </vt:lpstr>
      <vt:lpstr>Праздничный буклет «День Матери» </vt:lpstr>
      <vt:lpstr>  Интернет-конкурс «Мамочка, любимая моя!» в виртуальной  группе «Русалочка»  на сайте одноклассников </vt:lpstr>
      <vt:lpstr>Праздник «Пусть всегда будет, МАМА!» </vt:lpstr>
      <vt:lpstr>На свете добрых слов живет немало,  Но всех добрее и важней одно: Из двух слогов, простое слово «мама» И нет на свете слов дороже, чем оно. 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 Моя мама лучшая на свете"</dc:title>
  <dc:creator>1</dc:creator>
  <cp:lastModifiedBy>Светлана</cp:lastModifiedBy>
  <cp:revision>100</cp:revision>
  <dcterms:created xsi:type="dcterms:W3CDTF">2013-11-17T14:19:50Z</dcterms:created>
  <dcterms:modified xsi:type="dcterms:W3CDTF">2017-04-14T06:32:07Z</dcterms:modified>
</cp:coreProperties>
</file>