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60" r:id="rId5"/>
    <p:sldId id="261" r:id="rId6"/>
    <p:sldId id="262" r:id="rId7"/>
    <p:sldId id="264" r:id="rId8"/>
    <p:sldId id="265" r:id="rId9"/>
    <p:sldId id="266" r:id="rId10"/>
    <p:sldId id="263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1824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microsoft.com/office/2007/relationships/hdphoto" Target="../media/hdphoto5.wdp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7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10" Type="http://schemas.openxmlformats.org/officeDocument/2006/relationships/image" Target="../media/image48.jpeg"/><Relationship Id="rId4" Type="http://schemas.openxmlformats.org/officeDocument/2006/relationships/image" Target="../media/image43.jpeg"/><Relationship Id="rId9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http://s020.radikal.ru/i714/1212/48/c62c6300659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5364" name="Picture 4" descr="http://s020.radikal.ru/i714/1212/48/c62c630065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909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67744" y="2420888"/>
            <a:ext cx="53285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 отчет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тематической </a:t>
            </a: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недели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lassica Two" pitchFamily="66" charset="0"/>
              </a:rPr>
              <a:t>«Люблю 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lassica Two" pitchFamily="66" charset="0"/>
              </a:rPr>
              <a:t>березу    русскую»</a:t>
            </a:r>
            <a:endParaRPr lang="ru-RU" sz="3600" b="1" dirty="0">
              <a:solidFill>
                <a:srgbClr val="FF0000"/>
              </a:solidFill>
              <a:latin typeface="Classica Two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0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детский сад № 10</a:t>
            </a:r>
            <a:endParaRPr lang="ru-RU" sz="1400" b="1" dirty="0">
              <a:solidFill>
                <a:schemeClr val="bg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4725144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Старшая группа № 12 «Казачок»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playcast.ru/uploads/2016/07/03/19179273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61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331640" y="0"/>
            <a:ext cx="64087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Светлый образ березки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01650" y="332656"/>
            <a:ext cx="864235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   Красавицей  русских  лесов называют люди березу. Стройная, с  тонкими, длинными ветвями и  раскидистой кроной, она привлекательна во все времена года. О березе сложено много песен, былин, преданий, стихов, создано много живописных  картин.  Ее знают все -  это  символ и гордость русского народа. Самое истинно русское дерево береза своими корнями уходит в глубокое прошлое и связано с именем самой почитаемой богиней на Руси </a:t>
            </a:r>
            <a:r>
              <a:rPr lang="ru-RU" sz="1600" dirty="0" err="1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Берегиней</a:t>
            </a:r>
            <a:r>
              <a:rPr lang="ru-RU" sz="16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   Береза растет примесью в хвойных и смешанных лесах. Высота ее ствола достигает 20м. Ветви березы от ствола начинают расти прямо вверх, но, с годами удлиняясь, они делаются более тяжелыми и обвисают.</a:t>
            </a:r>
          </a:p>
          <a:p>
            <a:r>
              <a:rPr lang="ru-RU" sz="16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   Листья у березы похожи на треугольники, с округлым основанием, вверху заостренные, с маленькими зубчиками по краям.</a:t>
            </a:r>
          </a:p>
          <a:p>
            <a:r>
              <a:rPr lang="ru-RU" sz="16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   Цветет береза одновременно с распусканием листьев. Цветки у нее собраны в сережки. Мужские и женские сережки находятся на одном дереве.</a:t>
            </a:r>
          </a:p>
          <a:p>
            <a:r>
              <a:rPr lang="ru-RU" sz="16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   Светлый чистый березняк… Он весь в ярком свете летнего сияющего дня, не шелохнутся ветви. Белоствольные березки то разбегаются и образуют поляну, то собираются вокруг в тесный зеленый хоровод. А одинокие березы, точно верстовые столбы, редко стоят на поляне, указывая путь грибникам. </a:t>
            </a:r>
          </a:p>
          <a:p>
            <a:endParaRPr lang="ru-RU" dirty="0"/>
          </a:p>
        </p:txBody>
      </p:sp>
      <p:pic>
        <p:nvPicPr>
          <p:cNvPr id="7" name="Picture 6" descr="C:\Users\Артем\Desktop\013.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651" y="4509120"/>
            <a:ext cx="1673225" cy="201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Picture 2" descr="C:\Users\Артем\Desktop\896067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509120"/>
            <a:ext cx="1728788" cy="209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Picture 3" descr="C:\Users\Артем\Desktop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1901" y="4437112"/>
            <a:ext cx="1735138" cy="2159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Picture 4" descr="C:\Users\Артем\Desktop\0931d6b657cbc6bcfd47d0acff2ce71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9464" y="4509120"/>
            <a:ext cx="1728787" cy="206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playcast.ru/uploads/2016/07/03/19179273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3544"/>
            <a:ext cx="9144000" cy="6861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0" y="0"/>
            <a:ext cx="20161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395536" y="2060848"/>
            <a:ext cx="21605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Стройная девица,</a:t>
            </a:r>
            <a:br>
              <a:rPr lang="ru-RU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платьице из ситца,</a:t>
            </a:r>
            <a:br>
              <a:rPr lang="ru-RU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черные сапожки,</a:t>
            </a:r>
            <a:br>
              <a:rPr lang="ru-RU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по весне – сережки.</a:t>
            </a: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323528" y="476672"/>
            <a:ext cx="30241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И красива. и стройна</a:t>
            </a:r>
            <a:br>
              <a:rPr lang="ru-RU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Средь подруг стоит она.</a:t>
            </a:r>
            <a:br>
              <a:rPr lang="ru-RU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Вся в кудряшках и серёжках.</a:t>
            </a:r>
            <a:br>
              <a:rPr lang="ru-RU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Это белая...</a:t>
            </a: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2987824" y="1844824"/>
            <a:ext cx="2016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На лесной опушке</a:t>
            </a:r>
            <a:br>
              <a:rPr lang="ru-RU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Стоят подружки. </a:t>
            </a:r>
            <a:br>
              <a:rPr lang="ru-RU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Платьица белёны, </a:t>
            </a:r>
            <a:br>
              <a:rPr lang="ru-RU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Шапочки зелёны.</a:t>
            </a: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468313" y="3789363"/>
            <a:ext cx="22320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Русская красавица</a:t>
            </a:r>
            <a:br>
              <a:rPr lang="ru-RU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Стоит на поляне, </a:t>
            </a:r>
            <a:br>
              <a:rPr lang="ru-RU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В зеленой кофточке, </a:t>
            </a:r>
            <a:br>
              <a:rPr lang="ru-RU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В белом сарафане. </a:t>
            </a: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3203848" y="3645024"/>
            <a:ext cx="2016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Клейкие почки,</a:t>
            </a:r>
            <a:br>
              <a:rPr lang="ru-RU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Зеленые листочки.</a:t>
            </a:r>
            <a:br>
              <a:rPr lang="ru-RU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С белой корой</a:t>
            </a:r>
            <a:br>
              <a:rPr lang="ru-RU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Стоит под горой.</a:t>
            </a:r>
          </a:p>
        </p:txBody>
      </p:sp>
      <p:pic>
        <p:nvPicPr>
          <p:cNvPr id="17" name="Picture 2" descr="&amp;Zcy;&amp;acy;&amp;gcy;&amp;acy;&amp;dcy;&amp;kcy;&amp;icy; &amp;pcy;&amp;rcy;&amp;ocy; &amp;bcy;&amp;iecy;&amp;rcy;&amp;iecy;&amp;zcy;&amp;u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412776"/>
            <a:ext cx="2665413" cy="354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playcast.ru/uploads/2016/07/03/19179273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61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0"/>
            <a:ext cx="3311525" cy="11525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Пословицы:</a:t>
            </a:r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251520" y="980728"/>
            <a:ext cx="792003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Бела берёста – да дёготь чёрен. 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врага и берёза – угроза. 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Берёзовицы (берёзового сока) на грош, а лесу на рубль изведёшь. 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Берёза ума даёт (о розгах). </a:t>
            </a:r>
          </a:p>
        </p:txBody>
      </p:sp>
      <p:pic>
        <p:nvPicPr>
          <p:cNvPr id="19" name="Объект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3429000"/>
            <a:ext cx="3912435" cy="2934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playcast.ru/uploads/2016/07/03/19179273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3544"/>
            <a:ext cx="9144000" cy="6861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0" y="0"/>
            <a:ext cx="5472608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Русские народные песни: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5868144" y="1124744"/>
            <a:ext cx="295275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Берёзонька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Берёза моя, берёзонька,</a:t>
            </a:r>
            <a:br>
              <a:rPr lang="ru-RU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Берёза моя белая,</a:t>
            </a:r>
            <a:br>
              <a:rPr lang="ru-RU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Берёза кудрявая!</a:t>
            </a:r>
            <a:br>
              <a:rPr lang="ru-RU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Стоишь ты, берёзонька, </a:t>
            </a:r>
            <a:br>
              <a:rPr lang="ru-RU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Посередь </a:t>
            </a:r>
            <a:r>
              <a:rPr lang="ru-RU" dirty="0" err="1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долинушки</a:t>
            </a:r>
            <a:r>
              <a:rPr lang="ru-RU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На тебе, берёзонька,</a:t>
            </a:r>
            <a:br>
              <a:rPr lang="ru-RU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Листья зелёные;</a:t>
            </a:r>
            <a:br>
              <a:rPr lang="ru-RU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Под тобой, берёзонька,</a:t>
            </a:r>
            <a:br>
              <a:rPr lang="ru-RU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Красны девушки поют;</a:t>
            </a:r>
            <a:br>
              <a:rPr lang="ru-RU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Под тобой, берёзонька,</a:t>
            </a:r>
            <a:br>
              <a:rPr lang="ru-RU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Красны девушки</a:t>
            </a:r>
            <a:br>
              <a:rPr lang="ru-RU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Венки плетут.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51520" y="764704"/>
            <a:ext cx="3600450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поле берёза стояла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Во поле берёза стояла,</a:t>
            </a:r>
            <a:b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Во поле кудрявая стояла.</a:t>
            </a:r>
            <a:b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Люли </a:t>
            </a:r>
            <a:r>
              <a:rPr lang="ru-RU" sz="1400" dirty="0" err="1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люли</a:t>
            </a: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 стояла,</a:t>
            </a:r>
            <a:b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Люли </a:t>
            </a:r>
            <a:r>
              <a:rPr lang="ru-RU" sz="1400" dirty="0" err="1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люли</a:t>
            </a: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 стояла.</a:t>
            </a:r>
            <a:b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Некому берёзу </a:t>
            </a:r>
            <a:r>
              <a:rPr lang="ru-RU" sz="1400" dirty="0" err="1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заломати</a:t>
            </a: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Некому </a:t>
            </a:r>
            <a:r>
              <a:rPr lang="ru-RU" sz="1400" dirty="0" err="1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кудряву</a:t>
            </a: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заломати</a:t>
            </a: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Люли </a:t>
            </a:r>
            <a:r>
              <a:rPr lang="ru-RU" sz="1400" dirty="0" err="1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люли</a:t>
            </a: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заломати</a:t>
            </a: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Люли </a:t>
            </a:r>
            <a:r>
              <a:rPr lang="ru-RU" sz="1400" dirty="0" err="1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люли</a:t>
            </a: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заломати</a:t>
            </a: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Я ж пойду погуляю</a:t>
            </a:r>
            <a:b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Белую берёзу </a:t>
            </a:r>
            <a:r>
              <a:rPr lang="ru-RU" sz="1400" dirty="0" err="1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заломаю</a:t>
            </a: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Люли </a:t>
            </a:r>
            <a:r>
              <a:rPr lang="ru-RU" sz="1400" dirty="0" err="1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люли</a:t>
            </a: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заломаю</a:t>
            </a: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Люли </a:t>
            </a:r>
            <a:r>
              <a:rPr lang="ru-RU" sz="1400" dirty="0" err="1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люли</a:t>
            </a: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заломаю</a:t>
            </a: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Срежу с берёзы три </a:t>
            </a:r>
            <a:r>
              <a:rPr lang="ru-RU" sz="1400" dirty="0" err="1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пруточка</a:t>
            </a: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Сделаю три </a:t>
            </a:r>
            <a:r>
              <a:rPr lang="ru-RU" sz="1400" dirty="0" err="1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гудочка</a:t>
            </a: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Люли </a:t>
            </a:r>
            <a:r>
              <a:rPr lang="ru-RU" sz="1400" dirty="0" err="1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люли</a:t>
            </a: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 три </a:t>
            </a:r>
            <a:r>
              <a:rPr lang="ru-RU" sz="1400" dirty="0" err="1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гудочка</a:t>
            </a: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Люли </a:t>
            </a:r>
            <a:r>
              <a:rPr lang="ru-RU" sz="1400" dirty="0" err="1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люли</a:t>
            </a: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 три </a:t>
            </a:r>
            <a:r>
              <a:rPr lang="ru-RU" sz="1400" dirty="0" err="1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гудочка</a:t>
            </a: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Четвёртую балалайку,</a:t>
            </a:r>
            <a:b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Четвёртую балалайку.</a:t>
            </a:r>
            <a:b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Люли </a:t>
            </a:r>
            <a:r>
              <a:rPr lang="ru-RU" sz="1400" dirty="0" err="1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люли</a:t>
            </a: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 балалайку,</a:t>
            </a:r>
            <a:b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Люли </a:t>
            </a:r>
            <a:r>
              <a:rPr lang="ru-RU" sz="1400" dirty="0" err="1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люли</a:t>
            </a: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 балалайку.</a:t>
            </a:r>
            <a:r>
              <a:rPr lang="ru-RU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Пойду на новые на сени</a:t>
            </a:r>
            <a:b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Стану в балалаечку </a:t>
            </a:r>
            <a:r>
              <a:rPr lang="ru-RU" sz="1400" dirty="0" err="1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играти</a:t>
            </a: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Люли </a:t>
            </a:r>
            <a:r>
              <a:rPr lang="ru-RU" sz="1400" dirty="0" err="1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люли</a:t>
            </a: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играти</a:t>
            </a: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Люли </a:t>
            </a:r>
            <a:r>
              <a:rPr lang="ru-RU" sz="1400" dirty="0" err="1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люли</a:t>
            </a: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играти</a:t>
            </a: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461A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C:\Users\Артем\Desktop\22496940_69442_berez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124744"/>
            <a:ext cx="2665412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playcast.ru/uploads/2016/07/03/19179273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3544"/>
            <a:ext cx="9144000" cy="6861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1520" y="764704"/>
            <a:ext cx="244827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***</a:t>
            </a:r>
          </a:p>
          <a:p>
            <a:r>
              <a:rPr lang="ru-RU" sz="1400" dirty="0" smtClean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Люблю </a:t>
            </a: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берёзку русскую,</a:t>
            </a:r>
            <a:b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То светлую, то грустную,</a:t>
            </a:r>
            <a:b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В белом сарафанчике,</a:t>
            </a:r>
            <a:b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С платочками в карманчиках,</a:t>
            </a:r>
            <a:b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С красивыми застёжками,</a:t>
            </a:r>
            <a:b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С зелёными серёжками!</a:t>
            </a:r>
            <a:b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Люблю её нарядную,</a:t>
            </a:r>
            <a:b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Родную, ненаглядную,</a:t>
            </a:r>
            <a:b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То ясную, кипучую,</a:t>
            </a:r>
            <a:b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То грустную, плакучую!</a:t>
            </a:r>
            <a:b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                  А. Прокофьев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771801" y="692696"/>
            <a:ext cx="201622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***</a:t>
            </a:r>
          </a:p>
          <a:p>
            <a:r>
              <a:rPr lang="ru-RU" sz="1400" dirty="0" smtClean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Белая </a:t>
            </a: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берёза </a:t>
            </a:r>
            <a:b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Под моим окном </a:t>
            </a:r>
            <a:b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Принакрылась снегом, </a:t>
            </a:r>
            <a:b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Точно серебром </a:t>
            </a:r>
            <a:b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На пушистых ветках </a:t>
            </a:r>
            <a:b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Снежною каймой </a:t>
            </a:r>
            <a:b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Распустились кисти </a:t>
            </a:r>
            <a:b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Белой бахромой. </a:t>
            </a:r>
            <a:b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И стоит берёза </a:t>
            </a:r>
            <a:b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В сонной тишине, </a:t>
            </a:r>
            <a:b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И горят снежинки </a:t>
            </a:r>
            <a:b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В золотом огне. </a:t>
            </a:r>
            <a:b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А заря, лениво </a:t>
            </a:r>
            <a:b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Обходя кругом, </a:t>
            </a:r>
            <a:b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Обсыпает ветки </a:t>
            </a:r>
            <a:b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Новым серебром.</a:t>
            </a:r>
          </a:p>
          <a:p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                  С. Есенин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6840760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Стихи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березе: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5076056" y="620688"/>
            <a:ext cx="230425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***</a:t>
            </a:r>
          </a:p>
          <a:p>
            <a:r>
              <a:rPr lang="ru-RU" sz="1400" dirty="0" smtClean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задумчивой березки</a:t>
            </a:r>
            <a:b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На ветвях висят сережки.</a:t>
            </a:r>
            <a:b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Ты, березка, не грусти, </a:t>
            </a:r>
            <a:b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Почки в листья распусти</a:t>
            </a:r>
            <a:r>
              <a:rPr lang="ru-RU" sz="1400" dirty="0" smtClean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ru-RU" sz="1400" dirty="0" smtClean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И. Наумов</a:t>
            </a:r>
            <a:endParaRPr lang="ru-RU" sz="1400" dirty="0">
              <a:solidFill>
                <a:srgbClr val="461A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325017" y="3429893"/>
            <a:ext cx="2158752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***</a:t>
            </a: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За окном берёзки</a:t>
            </a:r>
            <a:b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В праздничном наряде,</a:t>
            </a:r>
            <a:b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Ветерок колышет</a:t>
            </a:r>
            <a:b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Солнечные пряди.</a:t>
            </a:r>
            <a:b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Опадут листочки,</a:t>
            </a:r>
            <a:b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Лягут покрывалом</a:t>
            </a:r>
            <a:b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И укроют землю</a:t>
            </a:r>
            <a:b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Лёгким одеялом.</a:t>
            </a:r>
            <a:b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А весна настанет - </a:t>
            </a:r>
            <a:b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Вновь висят серёжки,</a:t>
            </a:r>
            <a:b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Ветви украшают, </a:t>
            </a:r>
            <a:b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Как и платье брошки</a:t>
            </a:r>
            <a:r>
              <a:rPr lang="ru-RU" sz="1400" dirty="0" smtClean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ru-RU" sz="1400" dirty="0" smtClean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Л. </a:t>
            </a:r>
            <a:r>
              <a:rPr lang="ru-RU" sz="1400" dirty="0" err="1" smtClean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Каваляка</a:t>
            </a:r>
            <a:r>
              <a:rPr lang="ru-RU" sz="1400" dirty="0" smtClean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rgbClr val="461A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076056" y="1988840"/>
            <a:ext cx="259228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***</a:t>
            </a:r>
            <a: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 smtClean="0">
              <a:solidFill>
                <a:srgbClr val="461A2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Белоствольная берёза – </a:t>
            </a:r>
            <a:br>
              <a:rPr lang="ru-RU" sz="1400" dirty="0" smtClean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Символ Родины моей.</a:t>
            </a:r>
            <a:br>
              <a:rPr lang="ru-RU" sz="1400" dirty="0" smtClean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Нету деревца другого</a:t>
            </a:r>
            <a:br>
              <a:rPr lang="ru-RU" sz="1400" dirty="0" smtClean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Сердцу русскому милей.</a:t>
            </a:r>
            <a:br>
              <a:rPr lang="ru-RU" sz="1400" dirty="0" smtClean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Изумрудная весною,</a:t>
            </a:r>
            <a:br>
              <a:rPr lang="ru-RU" sz="1400" dirty="0" smtClean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А зимою – в серебре,</a:t>
            </a:r>
            <a:br>
              <a:rPr lang="ru-RU" sz="1400" dirty="0" smtClean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Машет веткой золотою</a:t>
            </a:r>
            <a:br>
              <a:rPr lang="ru-RU" sz="1400" dirty="0" smtClean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Всем детишкам в сентябре.</a:t>
            </a:r>
            <a:br>
              <a:rPr lang="ru-RU" sz="1400" dirty="0" smtClean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Каждый листик, как сердечко,</a:t>
            </a:r>
            <a:br>
              <a:rPr lang="ru-RU" sz="1400" dirty="0" smtClean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Полюбуйся, погляди.</a:t>
            </a:r>
            <a:br>
              <a:rPr lang="ru-RU" sz="1400" dirty="0" smtClean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У родимого крылечка</a:t>
            </a:r>
            <a:br>
              <a:rPr lang="ru-RU" sz="1400" dirty="0" smtClean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Ты берёзку посади.</a:t>
            </a:r>
          </a:p>
          <a:p>
            <a:r>
              <a:rPr lang="ru-RU" sz="1400" dirty="0" smtClean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00" dirty="0" smtClean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. Агеева</a:t>
            </a:r>
            <a:br>
              <a:rPr lang="ru-RU" sz="1400" dirty="0" smtClean="0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rgbClr val="461A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 descr="C:\Users\Артем\Desktop\ilya-yatsenko-birch-tree-near-dwell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3734" y="4725144"/>
            <a:ext cx="1650266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playcast.ru/uploads/2016/07/03/19179273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3544"/>
            <a:ext cx="9144000" cy="6861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0" y="0"/>
            <a:ext cx="5544616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Праздник русской березки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323528" y="764704"/>
            <a:ext cx="8280400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 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Есть у берёзы и свой праздник. Он так и называется – Праздник русской берёзы. Отмечают его в день летнего солнцеворота, когда самая короткая ночь в году.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Семик длился неделю. В четверг на этой неделе девушки шли в лес, вокруг березки водили хоровод. Березку называли ласковыми словами – «величали». Песню повторяли несколько раз и между пением ели яйца и лепешки. Гостинцы приносили и березке. Подарками и величальными песнями хотели расположить природу к людям: березка должна передать свой буйный рост посевам.</a:t>
            </a:r>
          </a:p>
        </p:txBody>
      </p:sp>
      <p:pic>
        <p:nvPicPr>
          <p:cNvPr id="10" name="Picture 2" descr="C:\Users\Артем\Desktop\a7ff94f2c5a6770911a108f9e43faed759b2c1154600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284984"/>
            <a:ext cx="3311525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3" descr="C:\Users\Артем\Desktop\87774155_3517075_75183491_0_2ce96_bc84dabc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140968"/>
            <a:ext cx="33845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playcast.ru/uploads/2016/07/03/19179273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3544"/>
            <a:ext cx="9144000" cy="6861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0" y="0"/>
            <a:ext cx="64087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Народные приметы о березе: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20688"/>
            <a:ext cx="8351838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Из берёзы течёт много сока – к дождливому лету. 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Когда берёза перед ольхой лист распустит, лето будет сухое, если ольха наперёд – мокрое. 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Когда берёза станет распускаться, сей овёс. 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Лопаются серёжки у берёзки – время сеять хлеб.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Соловей впервые начинает петь, когда сможет напиться росы с берёзового листа.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Если на березняке осенью много листа остаётся, то год будет тяжёлым.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Если листья берёзы осенью начнут желтеть с верхушки, то следующая весна будет ранняя, а если снизу – то поздняя.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Берёза, рядом с домом посаженная, зло отпугивает и от молнии оберегает.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playcast.ru/uploads/2016/07/03/19179273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3544"/>
            <a:ext cx="9144000" cy="6861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0" y="0"/>
            <a:ext cx="4392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Зеленая аптека</a:t>
            </a:r>
            <a:r>
              <a:rPr lang="ru-RU" sz="3600" b="1" i="1" dirty="0">
                <a:solidFill>
                  <a:srgbClr val="007000"/>
                </a:solidFill>
              </a:rPr>
              <a:t>: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20688"/>
            <a:ext cx="86423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Лечебные свойства березы исключительно многогранны. Используются для лечения  все составляющие березы: листья, почки, кора, березовый сок и соцветия.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0" y="1196752"/>
            <a:ext cx="86423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Березовый сок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собранный ранней весной, очень полезен: он обладает общеукрепляющим действием. В пищу его употребляют три раза в день по 1–2 стакана в течение 1,5 месяца. </a:t>
            </a:r>
          </a:p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Почки березы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содержат эфирное масло,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флавоноиды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смолистые вещества, фитонциды. Почки оказывают потогонное, мочегонное, желчегонное, отхаркивающее, антисептическое, противовирусное, противовоспалительное и противогрибковое действие. 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народной медицине березовые почки используют как кровоочищающее и потогонное средство, применяют их и для ванн, припарок и компрессов при ревматизме, болях в суставах, подагре, угревой и кожной сыпи, пролежнях, ожогах и экземе. При расстройстве желудка и спазмах помогает настой березовых почек.</a:t>
            </a: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0" y="2996952"/>
            <a:ext cx="86423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Листья березы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можно использовать все лето – для обкладывания больных суставов, при радикулитных и невралгических болях.</a:t>
            </a: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0" y="3429000"/>
            <a:ext cx="864235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медицине применяются препараты, вырабатываемые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коры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активированный уголь и березовый деготь. Активированный уголь (карболен) применяют как адсорбент при отравлениях, повышенном газообразовании в кишечнике (метеоризме), повышенной кислотности желудочного сока. Березовый деготь обладает антисептическими,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инсектицидными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антипаразитарными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свойствами, назначается при экземе, чесотке, псориазе, чешуйчатом лишае, трихофитии.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5013176"/>
            <a:ext cx="1182851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Объект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54" r="11539"/>
          <a:stretch/>
        </p:blipFill>
        <p:spPr>
          <a:xfrm>
            <a:off x="2915816" y="5013176"/>
            <a:ext cx="1453641" cy="15970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697760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Объект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4797152"/>
            <a:ext cx="1368152" cy="1824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2360" y="4941168"/>
            <a:ext cx="1028686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playcast.ru/uploads/2016/07/03/19179273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3544"/>
            <a:ext cx="9144000" cy="6861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0" y="0"/>
            <a:ext cx="6265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Изделия из бересты</a:t>
            </a:r>
          </a:p>
        </p:txBody>
      </p:sp>
      <p:pic>
        <p:nvPicPr>
          <p:cNvPr id="12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76672"/>
            <a:ext cx="4038600" cy="2408237"/>
          </a:xfrm>
          <a:prstGeom prst="rect">
            <a:avLst/>
          </a:prstGeom>
          <a:ln w="19050">
            <a:solidFill>
              <a:srgbClr val="007434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620688"/>
            <a:ext cx="2832315" cy="2124236"/>
          </a:xfrm>
          <a:prstGeom prst="rect">
            <a:avLst/>
          </a:prstGeom>
          <a:ln w="19050">
            <a:solidFill>
              <a:srgbClr val="007434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212976"/>
            <a:ext cx="3672408" cy="2497238"/>
          </a:xfrm>
          <a:prstGeom prst="rect">
            <a:avLst/>
          </a:prstGeom>
          <a:ln w="19050">
            <a:solidFill>
              <a:srgbClr val="007434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66" b="17240"/>
          <a:stretch/>
        </p:blipFill>
        <p:spPr>
          <a:xfrm>
            <a:off x="4860032" y="2852936"/>
            <a:ext cx="3532918" cy="2016224"/>
          </a:xfrm>
          <a:prstGeom prst="rect">
            <a:avLst/>
          </a:prstGeom>
          <a:ln w="19050">
            <a:solidFill>
              <a:srgbClr val="007434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5013176"/>
            <a:ext cx="2021277" cy="1566490"/>
          </a:xfrm>
          <a:prstGeom prst="rect">
            <a:avLst/>
          </a:prstGeom>
          <a:ln w="19050">
            <a:solidFill>
              <a:srgbClr val="007434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playcast.ru/uploads/2016/07/03/19179273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3544"/>
            <a:ext cx="9144000" cy="6861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3861048"/>
            <a:ext cx="3504000" cy="2628000"/>
          </a:xfrm>
          <a:prstGeom prst="rect">
            <a:avLst/>
          </a:prstGeom>
          <a:ln w="19050">
            <a:solidFill>
              <a:srgbClr val="007434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476672"/>
            <a:ext cx="4320001" cy="3240000"/>
          </a:xfrm>
          <a:prstGeom prst="rect">
            <a:avLst/>
          </a:prstGeom>
          <a:ln w="19050">
            <a:solidFill>
              <a:srgbClr val="007434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11560" y="260648"/>
            <a:ext cx="2786596" cy="3816424"/>
          </a:xfrm>
          <a:prstGeom prst="rect">
            <a:avLst/>
          </a:prstGeom>
          <a:ln w="19050">
            <a:solidFill>
              <a:srgbClr val="007434"/>
            </a:solidFill>
          </a:ln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4293096"/>
            <a:ext cx="3065725" cy="2340000"/>
          </a:xfrm>
          <a:prstGeom prst="rect">
            <a:avLst/>
          </a:prstGeom>
          <a:ln w="19050">
            <a:solidFill>
              <a:srgbClr val="008A3E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ipics.ru/images/1032058_art-44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476672"/>
            <a:ext cx="7992888" cy="601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Цель тематической недели: </a:t>
            </a:r>
          </a:p>
          <a:p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ознакомление старших дошкольников с березой, как символом России</a:t>
            </a: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Задачи тематической недели:</a:t>
            </a:r>
          </a:p>
          <a:p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*познакомить с березой, как символом страны, национальным деревом;</a:t>
            </a:r>
          </a:p>
          <a:p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*развивать у детей познавательный интерес, желание наблюдать, исследовать, получать новые знания;</a:t>
            </a:r>
          </a:p>
          <a:p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*формировать представления о жизни растения, его развитии и связи с другими живыми организмами;</a:t>
            </a:r>
          </a:p>
          <a:p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*воспитывать экологически грамотное поведение, желание оберегать и заботиться о природе</a:t>
            </a: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Мероприятия по образовательным  областям в течении недели: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ОО «Познавательное развитие», «Социально-коммуникатовное развитие»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«Встреча с русской красавицей» - наблюдение на прогулке.</a:t>
            </a:r>
            <a:b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«Почему березы белые?», </a:t>
            </a:r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«»Зеленая аптека», </a:t>
            </a:r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«Изделия из бересты»  – беседы с иллюстрациями.</a:t>
            </a:r>
            <a:b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«Береза - символ России» – детская организованная деятельность.</a:t>
            </a:r>
            <a:b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«Русская душа березы» - легенды и мифы о березе.</a:t>
            </a:r>
            <a:b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ОО «Художественное эстетическое развитие»</a:t>
            </a:r>
          </a:p>
          <a:p>
            <a:r>
              <a:rPr lang="ru-RU" sz="1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Тестопластика</a:t>
            </a:r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«Березовая веточка»</a:t>
            </a:r>
          </a:p>
          <a:p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Нетрадиционное рисование (Техника «</a:t>
            </a:r>
            <a:r>
              <a:rPr lang="ru-RU" sz="1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Набрызг</a:t>
            </a:r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») «Русская красавица»</a:t>
            </a:r>
          </a:p>
          <a:p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Аппликация «Белоствольная краса»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ОО «Речевое развитие»</a:t>
            </a:r>
          </a:p>
          <a:p>
            <a:pPr>
              <a:lnSpc>
                <a:spcPct val="80000"/>
              </a:lnSpc>
            </a:pPr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 Воронько «Береза»- чтение стихотворения.</a:t>
            </a:r>
          </a:p>
          <a:p>
            <a:pPr>
              <a:lnSpc>
                <a:spcPct val="80000"/>
              </a:lnSpc>
            </a:pPr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С.Есенин «Белая береза» - заучивание стихотворения.</a:t>
            </a:r>
          </a:p>
          <a:p>
            <a:pPr>
              <a:lnSpc>
                <a:spcPct val="80000"/>
              </a:lnSpc>
            </a:pPr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К.Паустовский «Подарок» - чтение книги.</a:t>
            </a:r>
            <a:endParaRPr lang="ru-RU" sz="1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ОО «Физическое развитие»</a:t>
            </a:r>
          </a:p>
          <a:p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«Лесной переполох» – спортивное развлечение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</a:p>
          <a:p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Сформированное представление у детей: о берёзе, как почитаемом дереве в России, о том в каких красках, образах, мелодиях воплощается берёза; о взаимосвязях берёзы с живой и неживой природой; о пользе деревьях и берёзы в частности, о бережном отношение к природе. 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playcast.ru/uploads/2016/07/03/19179273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3544"/>
            <a:ext cx="9144000" cy="6861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09" r="10856" b="6049"/>
          <a:stretch/>
        </p:blipFill>
        <p:spPr>
          <a:xfrm>
            <a:off x="4067944" y="476672"/>
            <a:ext cx="1368000" cy="1466318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65" t="16196" r="4098" b="5650"/>
          <a:stretch/>
        </p:blipFill>
        <p:spPr>
          <a:xfrm>
            <a:off x="395536" y="2852936"/>
            <a:ext cx="3563888" cy="1685622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60648"/>
            <a:ext cx="3444901" cy="2304256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653136"/>
            <a:ext cx="2736304" cy="1908212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2780928"/>
            <a:ext cx="2625735" cy="1728192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4725144"/>
            <a:ext cx="2448272" cy="1836204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Picture 8" descr="C:\Users\Артем\Desktop\img3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8144" y="332656"/>
            <a:ext cx="2844800" cy="2232025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playcast.ru/uploads/2016/07/03/19179273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3544"/>
            <a:ext cx="9144000" cy="6861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0" y="404664"/>
            <a:ext cx="4752528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Картинная галерея</a:t>
            </a:r>
          </a:p>
        </p:txBody>
      </p:sp>
      <p:pic>
        <p:nvPicPr>
          <p:cNvPr id="4" name="Picture 2" descr="C:\Users\Артем\Desktop\kartin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20288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3" descr="C:\Users\Артем\Desktop\kartin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844824"/>
            <a:ext cx="191452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4" descr="C:\Users\Артем\Desktop\kartin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844824"/>
            <a:ext cx="1800646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5" descr="C:\Users\Артем\Desktop\kartin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1844824"/>
            <a:ext cx="226958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323850" y="4941888"/>
            <a:ext cx="18716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И. Шишкин</a:t>
            </a:r>
          </a:p>
          <a:p>
            <a:r>
              <a:rPr lang="ru-RU" b="1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Березовая роща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2484438" y="4941888"/>
            <a:ext cx="1800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Ф. Звонарев</a:t>
            </a:r>
          </a:p>
          <a:p>
            <a:r>
              <a:rPr lang="ru-RU" b="1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Березовый лес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4427538" y="4941888"/>
            <a:ext cx="15843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И. Грабарь</a:t>
            </a:r>
          </a:p>
          <a:p>
            <a:r>
              <a:rPr lang="ru-RU" b="1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Февральская лазурь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6659563" y="4941888"/>
            <a:ext cx="1800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В. Шехердин</a:t>
            </a:r>
          </a:p>
          <a:p>
            <a:r>
              <a:rPr lang="ru-RU" b="1">
                <a:solidFill>
                  <a:srgbClr val="461A28"/>
                </a:solidFill>
                <a:latin typeface="Times New Roman" pitchFamily="18" charset="0"/>
                <a:cs typeface="Times New Roman" pitchFamily="18" charset="0"/>
              </a:rPr>
              <a:t>Русские березы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http://s020.radikal.ru/i714/1212/48/c62c6300659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5364" name="Picture 4" descr="http://s020.radikal.ru/i714/1212/48/c62c630065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909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59832" y="263691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14400" y="2636912"/>
            <a:ext cx="8229600" cy="14176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normalizeH="0" baseline="0" noProof="0" dirty="0" smtClean="0">
                <a:solidFill>
                  <a:srgbClr val="00206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Ни в одной стране мира нет столько </a:t>
            </a:r>
            <a:br>
              <a:rPr kumimoji="0" lang="ru-RU" b="1" i="1" u="none" strike="noStrike" kern="1200" normalizeH="0" baseline="0" noProof="0" dirty="0" smtClean="0">
                <a:solidFill>
                  <a:srgbClr val="00206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1" i="1" u="none" strike="noStrike" kern="1200" normalizeH="0" baseline="0" noProof="0" dirty="0" smtClean="0">
                <a:solidFill>
                  <a:srgbClr val="00206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берёз, как у нас, в России. </a:t>
            </a:r>
            <a:br>
              <a:rPr kumimoji="0" lang="ru-RU" b="1" i="1" u="none" strike="noStrike" kern="1200" normalizeH="0" baseline="0" noProof="0" dirty="0" smtClean="0">
                <a:solidFill>
                  <a:srgbClr val="00206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1" i="1" u="none" strike="noStrike" kern="1200" normalizeH="0" baseline="0" noProof="0" dirty="0" smtClean="0">
                <a:solidFill>
                  <a:srgbClr val="00206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Берёза – символ России, нашей Родины. </a:t>
            </a:r>
            <a:endParaRPr kumimoji="0" lang="ru-RU" b="1" i="1" u="none" strike="noStrike" kern="1200" normalizeH="0" baseline="0" noProof="0" dirty="0">
              <a:solidFill>
                <a:srgbClr val="002060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824" y="371703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Благодарим за внимание!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3848" y="4221088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Презентацию  подготовили</a:t>
            </a:r>
            <a:r>
              <a:rPr lang="ru-RU" sz="1400" b="1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Авдеева Н.С., старший воспитатель</a:t>
            </a: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Моторная  Л.Л., воспитатель первой квалификационной категории</a:t>
            </a:r>
            <a:endParaRPr lang="ru-RU" sz="1400" b="1" dirty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playcast.ru/uploads/2016/07/03/191792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Овал 3"/>
          <p:cNvSpPr/>
          <p:nvPr/>
        </p:nvSpPr>
        <p:spPr>
          <a:xfrm>
            <a:off x="1115616" y="1556792"/>
            <a:ext cx="7272808" cy="3600400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2204864"/>
            <a:ext cx="6120680" cy="2016224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Фото отчет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Детской организованной деятельности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playcast.ru/uploads/2016/07/03/191792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386" name="Picture 2" descr="M:\березхка\photo_14982397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908720"/>
            <a:ext cx="4286250" cy="2571750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</p:pic>
      <p:pic>
        <p:nvPicPr>
          <p:cNvPr id="16387" name="Picture 3" descr="M:\березхка\photo_14982397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052736"/>
            <a:ext cx="2859782" cy="4766303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</p:pic>
      <p:pic>
        <p:nvPicPr>
          <p:cNvPr id="7" name="Picture 2" descr="M:\березхка\photo_1498239779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rot="10800000">
            <a:off x="4355976" y="3789040"/>
            <a:ext cx="4286250" cy="2571750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2123728" y="260648"/>
            <a:ext cx="5400600" cy="432048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332656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Тестоплатика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«Березовая веточка»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playcast.ru/uploads/2016/07/03/191792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386" name="Picture 2" descr="M:\березхка\photo_1498239779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3968" y="3861048"/>
            <a:ext cx="4286250" cy="2571750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</p:pic>
      <p:pic>
        <p:nvPicPr>
          <p:cNvPr id="16387" name="Picture 3" descr="M:\березхка\photo_1498239763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88024" y="1052736"/>
            <a:ext cx="3456384" cy="2521006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</p:pic>
      <p:pic>
        <p:nvPicPr>
          <p:cNvPr id="7" name="Picture 2" descr="M:\березхка\photo_1498239779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11560" y="1196752"/>
            <a:ext cx="2894722" cy="4824536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611560" y="260648"/>
            <a:ext cx="8208912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332656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Нетрадиционное рисование (техника «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Набрызг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«Русская красавица»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playcast.ru/uploads/2016/07/03/191792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386" name="Picture 2" descr="M:\березхка\photo_1498239779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1772816"/>
            <a:ext cx="5640627" cy="3384376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</p:pic>
      <p:pic>
        <p:nvPicPr>
          <p:cNvPr id="7" name="Picture 2" descr="M:\березхка\photo_1498239779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67544" y="1700808"/>
            <a:ext cx="2203444" cy="3672408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611560" y="260648"/>
            <a:ext cx="8208912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332656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Аппликация «Белоствольная краса»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playcast.ru/uploads/2016/07/03/191792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2" descr="M:\березхка\photo_1498239779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5400000">
            <a:off x="330774" y="2197618"/>
            <a:ext cx="4392490" cy="2966822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611560" y="260648"/>
            <a:ext cx="8208912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332656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Наблюдения на прогулке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" name="Содержимое 6" descr="image (21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788024" y="2276872"/>
            <a:ext cx="3408363" cy="2555875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playcast.ru/uploads/2016/07/03/191792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2" descr="M:\березхка\photo_1498239779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5576" y="980728"/>
            <a:ext cx="3456384" cy="2592288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611560" y="260648"/>
            <a:ext cx="8208912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332656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Спортивное развлечение «Лесной переполох»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" name="Содержимое 6" descr="image (2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1052736"/>
            <a:ext cx="3407833" cy="2555875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</p:pic>
      <p:pic>
        <p:nvPicPr>
          <p:cNvPr id="9" name="Содержимое 6" descr="image (2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3933056"/>
            <a:ext cx="3407833" cy="2555874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</p:pic>
      <p:pic>
        <p:nvPicPr>
          <p:cNvPr id="11" name="Содержимое 6" descr="image (2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48" y="3933056"/>
            <a:ext cx="3407833" cy="2555874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playcast.ru/uploads/2016/07/03/191792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Овал 3"/>
          <p:cNvSpPr/>
          <p:nvPr/>
        </p:nvSpPr>
        <p:spPr>
          <a:xfrm>
            <a:off x="1115616" y="1556792"/>
            <a:ext cx="7272808" cy="3600400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2204864"/>
            <a:ext cx="6120680" cy="2016224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своей работе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спользовали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(ОО «ПР», ОО»СКР»):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731</Words>
  <Application>Microsoft Office PowerPoint</Application>
  <PresentationFormat>Экран (4:3)</PresentationFormat>
  <Paragraphs>110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1</cp:lastModifiedBy>
  <cp:revision>24</cp:revision>
  <dcterms:created xsi:type="dcterms:W3CDTF">2017-06-23T17:51:37Z</dcterms:created>
  <dcterms:modified xsi:type="dcterms:W3CDTF">2017-06-23T19:36:28Z</dcterms:modified>
</cp:coreProperties>
</file>