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0" r:id="rId4"/>
    <p:sldId id="262" r:id="rId5"/>
    <p:sldId id="263" r:id="rId6"/>
    <p:sldId id="261" r:id="rId7"/>
    <p:sldId id="264" r:id="rId8"/>
    <p:sldId id="267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86DDA-24F3-4EC6-B84C-6CFB22D3D1F5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8A914-0FAE-4AEF-8422-272AB3AB7B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0849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8A914-0FAE-4AEF-8422-272AB3AB7B5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1292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72200" y="404664"/>
            <a:ext cx="3048000" cy="1828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7544" y="3501008"/>
            <a:ext cx="3810000" cy="29813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7710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8413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0331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4653136"/>
            <a:ext cx="2466975" cy="18478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4717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512" y="4221088"/>
            <a:ext cx="2143125" cy="21431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382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3685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8354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68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076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4919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3693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8040732" y="6611779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Ekaterina050466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C0DDB-BB4F-4892-A2E0-D760CB244601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7444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wmf"/><Relationship Id="rId4" Type="http://schemas.openxmlformats.org/officeDocument/2006/relationships/image" Target="../media/image3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kern="10" dirty="0" smtClean="0">
                <a:ln w="12700">
                  <a:solidFill>
                    <a:srgbClr val="99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Constantia"/>
              </a:rPr>
              <a:t>МАТЕМАТИЧЕСКИЙ  </a:t>
            </a:r>
            <a:br>
              <a:rPr lang="ru-RU" b="1" kern="10" dirty="0" smtClean="0">
                <a:ln w="12700">
                  <a:solidFill>
                    <a:srgbClr val="99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Constantia"/>
              </a:rPr>
            </a:br>
            <a:r>
              <a:rPr lang="ru-RU" b="1" kern="10" dirty="0" smtClean="0">
                <a:ln w="12700">
                  <a:solidFill>
                    <a:srgbClr val="99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Constantia"/>
              </a:rPr>
              <a:t>ДОСУГ</a:t>
            </a:r>
            <a:br>
              <a:rPr lang="ru-RU" b="1" kern="10" dirty="0" smtClean="0">
                <a:ln w="12700">
                  <a:solidFill>
                    <a:srgbClr val="99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Constantia"/>
              </a:rPr>
            </a:br>
            <a:r>
              <a:rPr lang="ru-RU" sz="3600" b="1" kern="10" dirty="0" smtClean="0">
                <a:ln w="12700">
                  <a:solidFill>
                    <a:srgbClr val="99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Constantia"/>
              </a:rPr>
              <a:t>Подготовительная группа</a:t>
            </a:r>
            <a:r>
              <a:rPr lang="ru-RU" b="1" kern="10" dirty="0" smtClean="0">
                <a:ln w="12700">
                  <a:solidFill>
                    <a:srgbClr val="99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Constantia"/>
              </a:rPr>
              <a:t/>
            </a:r>
            <a:br>
              <a:rPr lang="ru-RU" b="1" kern="10" dirty="0" smtClean="0">
                <a:ln w="12700">
                  <a:solidFill>
                    <a:srgbClr val="99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Constantia"/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346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476672"/>
            <a:ext cx="3528392" cy="1224136"/>
          </a:xfrm>
        </p:spPr>
        <p:txBody>
          <a:bodyPr>
            <a:normAutofit/>
          </a:bodyPr>
          <a:lstStyle/>
          <a:p>
            <a:pPr algn="l"/>
            <a:r>
              <a:rPr lang="ru-RU" sz="4800" b="1" dirty="0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РАЗМИНКА</a:t>
            </a:r>
            <a:endParaRPr lang="ru-RU" sz="4800" b="1" dirty="0">
              <a:ln w="18000">
                <a:solidFill>
                  <a:srgbClr val="92D05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Picture 28" descr="карандаш с указко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268760"/>
            <a:ext cx="10302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/>
          <p:cNvSpPr>
            <a:spLocks noGrp="1" noChangeArrowheads="1"/>
          </p:cNvSpPr>
          <p:nvPr>
            <p:ph idx="1"/>
          </p:nvPr>
        </p:nvSpPr>
        <p:spPr bwMode="auto">
          <a:xfrm>
            <a:off x="2771800" y="2204864"/>
            <a:ext cx="4320480" cy="2736304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CCCC"/>
              </a:gs>
              <a:gs pos="50000">
                <a:schemeClr val="bg1"/>
              </a:gs>
              <a:gs pos="100000">
                <a:srgbClr val="FFCCCC"/>
              </a:gs>
            </a:gsLst>
            <a:lin ang="5400000" scaled="1"/>
          </a:gradFill>
          <a:ln w="127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normAutofit/>
          </a:bodyPr>
          <a:lstStyle/>
          <a:p>
            <a:pPr>
              <a:buNone/>
              <a:defRPr/>
            </a:pPr>
            <a:r>
              <a:rPr lang="ru-RU" sz="2400" b="1" dirty="0">
                <a:solidFill>
                  <a:schemeClr val="accent2"/>
                </a:solidFill>
                <a:latin typeface="Constantia" pitchFamily="18" charset="0"/>
              </a:rPr>
              <a:t>Два близнеца,</a:t>
            </a:r>
          </a:p>
          <a:p>
            <a:pPr>
              <a:buNone/>
              <a:defRPr/>
            </a:pPr>
            <a:r>
              <a:rPr lang="ru-RU" sz="2400" b="1" dirty="0">
                <a:solidFill>
                  <a:schemeClr val="accent2"/>
                </a:solidFill>
                <a:latin typeface="Constantia" pitchFamily="18" charset="0"/>
              </a:rPr>
              <a:t>Два брата</a:t>
            </a:r>
          </a:p>
          <a:p>
            <a:pPr>
              <a:buNone/>
              <a:defRPr/>
            </a:pPr>
            <a:r>
              <a:rPr lang="ru-RU" sz="2400" b="1" dirty="0">
                <a:solidFill>
                  <a:schemeClr val="accent2"/>
                </a:solidFill>
                <a:latin typeface="Constantia" pitchFamily="18" charset="0"/>
              </a:rPr>
              <a:t>На нос верхом садятся.</a:t>
            </a:r>
          </a:p>
        </p:txBody>
      </p:sp>
      <p:pic>
        <p:nvPicPr>
          <p:cNvPr id="7" name="Picture 19" descr="cGwhQpSkFmG4zUinjP3qhg-articl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2564904"/>
            <a:ext cx="3052028" cy="238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24"/>
          <p:cNvSpPr>
            <a:spLocks noChangeArrowheads="1"/>
          </p:cNvSpPr>
          <p:nvPr/>
        </p:nvSpPr>
        <p:spPr bwMode="auto">
          <a:xfrm>
            <a:off x="2771800" y="2348880"/>
            <a:ext cx="4343400" cy="26670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CCCC"/>
              </a:gs>
              <a:gs pos="50000">
                <a:schemeClr val="bg1"/>
              </a:gs>
              <a:gs pos="100000">
                <a:srgbClr val="FFCCCC"/>
              </a:gs>
            </a:gsLst>
            <a:lin ang="5400000" scaled="1"/>
          </a:gradFill>
          <a:ln w="127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2"/>
                </a:solidFill>
                <a:latin typeface="Constantia" pitchFamily="18" charset="0"/>
              </a:rPr>
              <a:t>Для пятерых мальчиков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2"/>
                </a:solidFill>
                <a:latin typeface="Constantia" pitchFamily="18" charset="0"/>
              </a:rPr>
              <a:t>Пятеро чуланчиков,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2"/>
                </a:solidFill>
                <a:latin typeface="Constantia" pitchFamily="18" charset="0"/>
              </a:rPr>
              <a:t> А выход один. </a:t>
            </a:r>
            <a:endParaRPr lang="en-US" sz="2400" b="1" dirty="0">
              <a:solidFill>
                <a:schemeClr val="accent2"/>
              </a:solidFill>
              <a:latin typeface="Constantia" pitchFamily="18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accent2"/>
                </a:solidFill>
                <a:latin typeface="Constantia" pitchFamily="18" charset="0"/>
              </a:rPr>
              <a:t>Что это?</a:t>
            </a:r>
          </a:p>
        </p:txBody>
      </p:sp>
      <p:pic>
        <p:nvPicPr>
          <p:cNvPr id="9" name="Picture 26" descr="8917_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DF3F1"/>
              </a:clrFrom>
              <a:clrTo>
                <a:srgbClr val="EDF3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360943">
            <a:off x="3770535" y="2866797"/>
            <a:ext cx="2278930" cy="168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21"/>
          <p:cNvSpPr>
            <a:spLocks noChangeArrowheads="1"/>
          </p:cNvSpPr>
          <p:nvPr/>
        </p:nvSpPr>
        <p:spPr bwMode="auto">
          <a:xfrm>
            <a:off x="2699792" y="2420888"/>
            <a:ext cx="4724400" cy="26670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CCCC"/>
              </a:gs>
              <a:gs pos="50000">
                <a:schemeClr val="bg1"/>
              </a:gs>
              <a:gs pos="100000">
                <a:srgbClr val="FFCCCC"/>
              </a:gs>
            </a:gsLst>
            <a:lin ang="5400000" scaled="1"/>
          </a:gradFill>
          <a:ln w="127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2"/>
                </a:solidFill>
                <a:latin typeface="Constantia" pitchFamily="18" charset="0"/>
              </a:rPr>
              <a:t>Имеет четыре зуба.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2"/>
                </a:solidFill>
                <a:latin typeface="Constantia" pitchFamily="18" charset="0"/>
              </a:rPr>
              <a:t>Каждый день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2"/>
                </a:solidFill>
                <a:latin typeface="Constantia" pitchFamily="18" charset="0"/>
              </a:rPr>
              <a:t>появляется за столом.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2"/>
                </a:solidFill>
                <a:latin typeface="Constantia" pitchFamily="18" charset="0"/>
              </a:rPr>
              <a:t>А ничего не ест. </a:t>
            </a:r>
            <a:endParaRPr lang="en-US" sz="2400" b="1" dirty="0">
              <a:solidFill>
                <a:schemeClr val="accent2"/>
              </a:solidFill>
              <a:latin typeface="Constantia" pitchFamily="18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accent2"/>
                </a:solidFill>
                <a:latin typeface="Constantia" pitchFamily="18" charset="0"/>
              </a:rPr>
              <a:t>Что это?</a:t>
            </a:r>
          </a:p>
        </p:txBody>
      </p:sp>
      <p:pic>
        <p:nvPicPr>
          <p:cNvPr id="11" name="Picture 23" descr="Art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2780928"/>
            <a:ext cx="2301311" cy="206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7" descr="8cf5140c244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1700808"/>
            <a:ext cx="35369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4420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9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8" grpId="0" build="allAtOnce" animBg="1"/>
      <p:bldP spid="8" grpId="1" build="allAtOnce" animBg="1"/>
      <p:bldP spid="10" grpId="0" build="allAtOnce" animBg="1"/>
      <p:bldP spid="10" grpId="1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200800" cy="792088"/>
          </a:xfrm>
        </p:spPr>
        <p:txBody>
          <a:bodyPr>
            <a:normAutofit/>
          </a:bodyPr>
          <a:lstStyle/>
          <a:p>
            <a:r>
              <a:rPr lang="ru-RU" sz="2800" b="1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Constantia" pitchFamily="18" charset="0"/>
              </a:rPr>
              <a:t>Найди недостающие кораблики.</a:t>
            </a:r>
            <a:endParaRPr lang="ru-RU" sz="2700" dirty="0">
              <a:solidFill>
                <a:srgbClr val="00B050"/>
              </a:solidFill>
              <a:latin typeface="Constantia" pitchFamily="18" charset="0"/>
            </a:endParaRPr>
          </a:p>
        </p:txBody>
      </p:sp>
      <p:pic>
        <p:nvPicPr>
          <p:cNvPr id="5" name="Picture 38" descr="карандаш с указко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908720"/>
            <a:ext cx="10302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1187624" y="1268760"/>
          <a:ext cx="5832647" cy="50405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9207"/>
                <a:gridCol w="1999207"/>
                <a:gridCol w="1834233"/>
              </a:tblGrid>
              <a:tr h="17078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1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06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9" name="Группа 40"/>
          <p:cNvGrpSpPr>
            <a:grpSpLocks/>
          </p:cNvGrpSpPr>
          <p:nvPr/>
        </p:nvGrpSpPr>
        <p:grpSpPr bwMode="auto">
          <a:xfrm>
            <a:off x="1763688" y="1340768"/>
            <a:ext cx="947514" cy="1495623"/>
            <a:chOff x="1928794" y="1357298"/>
            <a:chExt cx="1214446" cy="1500198"/>
          </a:xfrm>
        </p:grpSpPr>
        <p:sp>
          <p:nvSpPr>
            <p:cNvPr id="30" name="Трапеция 29"/>
            <p:cNvSpPr/>
            <p:nvPr/>
          </p:nvSpPr>
          <p:spPr>
            <a:xfrm rot="10800000">
              <a:off x="1928794" y="2285992"/>
              <a:ext cx="1214446" cy="571504"/>
            </a:xfrm>
            <a:prstGeom prst="trapezoid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1" name="Прямоугольный треугольник 30"/>
            <p:cNvSpPr/>
            <p:nvPr/>
          </p:nvSpPr>
          <p:spPr>
            <a:xfrm>
              <a:off x="2143108" y="1357298"/>
              <a:ext cx="785819" cy="928694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2" name="Кольцо 31"/>
            <p:cNvSpPr/>
            <p:nvPr/>
          </p:nvSpPr>
          <p:spPr>
            <a:xfrm>
              <a:off x="2214546" y="2428868"/>
              <a:ext cx="214314" cy="214315"/>
            </a:xfrm>
            <a:prstGeom prst="donu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Группа 41"/>
          <p:cNvGrpSpPr>
            <a:grpSpLocks/>
          </p:cNvGrpSpPr>
          <p:nvPr/>
        </p:nvGrpSpPr>
        <p:grpSpPr bwMode="auto">
          <a:xfrm>
            <a:off x="3635896" y="1412776"/>
            <a:ext cx="1002978" cy="1423615"/>
            <a:chOff x="4000496" y="1357298"/>
            <a:chExt cx="1214446" cy="1500198"/>
          </a:xfrm>
        </p:grpSpPr>
        <p:sp>
          <p:nvSpPr>
            <p:cNvPr id="34" name="Трапеция 33"/>
            <p:cNvSpPr/>
            <p:nvPr/>
          </p:nvSpPr>
          <p:spPr>
            <a:xfrm rot="10800000">
              <a:off x="4000496" y="2285992"/>
              <a:ext cx="1214446" cy="571504"/>
            </a:xfrm>
            <a:prstGeom prst="trapezoid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" name="Прямоугольный треугольник 34"/>
            <p:cNvSpPr/>
            <p:nvPr/>
          </p:nvSpPr>
          <p:spPr>
            <a:xfrm>
              <a:off x="4214810" y="1357298"/>
              <a:ext cx="785817" cy="928694"/>
            </a:xfrm>
            <a:prstGeom prst="rtTriangl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6" name="Кольцо 35"/>
            <p:cNvSpPr/>
            <p:nvPr/>
          </p:nvSpPr>
          <p:spPr>
            <a:xfrm>
              <a:off x="4500562" y="2428868"/>
              <a:ext cx="214313" cy="214315"/>
            </a:xfrm>
            <a:prstGeom prst="donu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7" name="Кольцо 36"/>
            <p:cNvSpPr/>
            <p:nvPr/>
          </p:nvSpPr>
          <p:spPr>
            <a:xfrm>
              <a:off x="4214810" y="2428868"/>
              <a:ext cx="214313" cy="214315"/>
            </a:xfrm>
            <a:prstGeom prst="donu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Группа 42"/>
          <p:cNvGrpSpPr>
            <a:grpSpLocks/>
          </p:cNvGrpSpPr>
          <p:nvPr/>
        </p:nvGrpSpPr>
        <p:grpSpPr bwMode="auto">
          <a:xfrm>
            <a:off x="5652120" y="1340768"/>
            <a:ext cx="987574" cy="1423615"/>
            <a:chOff x="5929322" y="1357298"/>
            <a:chExt cx="1214446" cy="1500198"/>
          </a:xfrm>
        </p:grpSpPr>
        <p:sp>
          <p:nvSpPr>
            <p:cNvPr id="39" name="Трапеция 38"/>
            <p:cNvSpPr/>
            <p:nvPr/>
          </p:nvSpPr>
          <p:spPr>
            <a:xfrm rot="10800000">
              <a:off x="5929322" y="2285992"/>
              <a:ext cx="1214446" cy="571504"/>
            </a:xfrm>
            <a:prstGeom prst="trapezoid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0" name="Прямоугольный треугольник 39"/>
            <p:cNvSpPr/>
            <p:nvPr/>
          </p:nvSpPr>
          <p:spPr>
            <a:xfrm>
              <a:off x="6143636" y="1357298"/>
              <a:ext cx="785819" cy="928694"/>
            </a:xfrm>
            <a:prstGeom prst="rt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1" name="Кольцо 40"/>
            <p:cNvSpPr/>
            <p:nvPr/>
          </p:nvSpPr>
          <p:spPr>
            <a:xfrm>
              <a:off x="6715140" y="2428868"/>
              <a:ext cx="214315" cy="214315"/>
            </a:xfrm>
            <a:prstGeom prst="donu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2" name="Кольцо 41"/>
            <p:cNvSpPr/>
            <p:nvPr/>
          </p:nvSpPr>
          <p:spPr>
            <a:xfrm>
              <a:off x="6429388" y="2428868"/>
              <a:ext cx="214315" cy="214315"/>
            </a:xfrm>
            <a:prstGeom prst="donu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3" name="Кольцо 42"/>
            <p:cNvSpPr/>
            <p:nvPr/>
          </p:nvSpPr>
          <p:spPr>
            <a:xfrm>
              <a:off x="6143636" y="2428868"/>
              <a:ext cx="214315" cy="214315"/>
            </a:xfrm>
            <a:prstGeom prst="donu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Группа 43"/>
          <p:cNvGrpSpPr>
            <a:grpSpLocks/>
          </p:cNvGrpSpPr>
          <p:nvPr/>
        </p:nvGrpSpPr>
        <p:grpSpPr bwMode="auto">
          <a:xfrm>
            <a:off x="1691680" y="3140968"/>
            <a:ext cx="1090960" cy="1437878"/>
            <a:chOff x="2000232" y="3143248"/>
            <a:chExt cx="1214446" cy="1500198"/>
          </a:xfrm>
        </p:grpSpPr>
        <p:sp>
          <p:nvSpPr>
            <p:cNvPr id="45" name="Трапеция 44"/>
            <p:cNvSpPr/>
            <p:nvPr/>
          </p:nvSpPr>
          <p:spPr>
            <a:xfrm rot="10800000">
              <a:off x="2000232" y="4071942"/>
              <a:ext cx="1214446" cy="571504"/>
            </a:xfrm>
            <a:prstGeom prst="trapezoid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6" name="Прямоугольный треугольник 45"/>
            <p:cNvSpPr/>
            <p:nvPr/>
          </p:nvSpPr>
          <p:spPr>
            <a:xfrm>
              <a:off x="2214546" y="3143248"/>
              <a:ext cx="785817" cy="928694"/>
            </a:xfrm>
            <a:prstGeom prst="rt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7" name="Кольцо 46"/>
            <p:cNvSpPr/>
            <p:nvPr/>
          </p:nvSpPr>
          <p:spPr>
            <a:xfrm>
              <a:off x="2428860" y="4214818"/>
              <a:ext cx="214314" cy="214313"/>
            </a:xfrm>
            <a:prstGeom prst="donu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Кольцо 47"/>
            <p:cNvSpPr/>
            <p:nvPr/>
          </p:nvSpPr>
          <p:spPr>
            <a:xfrm>
              <a:off x="2143108" y="4214818"/>
              <a:ext cx="214314" cy="214313"/>
            </a:xfrm>
            <a:prstGeom prst="donu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9" name="Группа 44"/>
          <p:cNvGrpSpPr>
            <a:grpSpLocks/>
          </p:cNvGrpSpPr>
          <p:nvPr/>
        </p:nvGrpSpPr>
        <p:grpSpPr bwMode="auto">
          <a:xfrm>
            <a:off x="3635896" y="3140968"/>
            <a:ext cx="1146423" cy="1365870"/>
            <a:chOff x="4071934" y="3143248"/>
            <a:chExt cx="1214446" cy="1500198"/>
          </a:xfrm>
        </p:grpSpPr>
        <p:sp>
          <p:nvSpPr>
            <p:cNvPr id="50" name="Трапеция 49"/>
            <p:cNvSpPr/>
            <p:nvPr/>
          </p:nvSpPr>
          <p:spPr>
            <a:xfrm rot="10800000">
              <a:off x="4071934" y="4071942"/>
              <a:ext cx="1214446" cy="571504"/>
            </a:xfrm>
            <a:prstGeom prst="trapezoid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1" name="Прямоугольный треугольник 50"/>
            <p:cNvSpPr/>
            <p:nvPr/>
          </p:nvSpPr>
          <p:spPr>
            <a:xfrm>
              <a:off x="4286248" y="3143248"/>
              <a:ext cx="785819" cy="928694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2" name="Кольцо 51"/>
            <p:cNvSpPr/>
            <p:nvPr/>
          </p:nvSpPr>
          <p:spPr>
            <a:xfrm>
              <a:off x="4572000" y="4214818"/>
              <a:ext cx="214315" cy="214313"/>
            </a:xfrm>
            <a:prstGeom prst="donu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3" name="Кольцо 52"/>
            <p:cNvSpPr/>
            <p:nvPr/>
          </p:nvSpPr>
          <p:spPr>
            <a:xfrm>
              <a:off x="4857752" y="4214818"/>
              <a:ext cx="214315" cy="214313"/>
            </a:xfrm>
            <a:prstGeom prst="donu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4" name="Кольцо 53"/>
            <p:cNvSpPr/>
            <p:nvPr/>
          </p:nvSpPr>
          <p:spPr>
            <a:xfrm>
              <a:off x="4286248" y="4214818"/>
              <a:ext cx="214315" cy="214313"/>
            </a:xfrm>
            <a:prstGeom prst="donu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Группа 46"/>
          <p:cNvGrpSpPr>
            <a:grpSpLocks/>
          </p:cNvGrpSpPr>
          <p:nvPr/>
        </p:nvGrpSpPr>
        <p:grpSpPr bwMode="auto">
          <a:xfrm>
            <a:off x="1691680" y="4869160"/>
            <a:ext cx="1020092" cy="1307554"/>
            <a:chOff x="1857356" y="4857760"/>
            <a:chExt cx="1214446" cy="1500198"/>
          </a:xfrm>
        </p:grpSpPr>
        <p:sp>
          <p:nvSpPr>
            <p:cNvPr id="60" name="Трапеция 59"/>
            <p:cNvSpPr/>
            <p:nvPr/>
          </p:nvSpPr>
          <p:spPr>
            <a:xfrm rot="10800000">
              <a:off x="1857356" y="5786454"/>
              <a:ext cx="1214446" cy="571504"/>
            </a:xfrm>
            <a:prstGeom prst="trapezoid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1" name="Прямоугольный треугольник 60"/>
            <p:cNvSpPr/>
            <p:nvPr/>
          </p:nvSpPr>
          <p:spPr>
            <a:xfrm>
              <a:off x="2071670" y="4857760"/>
              <a:ext cx="785817" cy="928694"/>
            </a:xfrm>
            <a:prstGeom prst="rtTriangl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2" name="Кольцо 61"/>
            <p:cNvSpPr/>
            <p:nvPr/>
          </p:nvSpPr>
          <p:spPr>
            <a:xfrm>
              <a:off x="2643174" y="5929330"/>
              <a:ext cx="214313" cy="214313"/>
            </a:xfrm>
            <a:prstGeom prst="donu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3" name="Кольцо 62"/>
            <p:cNvSpPr/>
            <p:nvPr/>
          </p:nvSpPr>
          <p:spPr>
            <a:xfrm>
              <a:off x="2357422" y="5929330"/>
              <a:ext cx="214313" cy="214313"/>
            </a:xfrm>
            <a:prstGeom prst="donu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4" name="Кольцо 63"/>
            <p:cNvSpPr/>
            <p:nvPr/>
          </p:nvSpPr>
          <p:spPr>
            <a:xfrm>
              <a:off x="2071670" y="5929330"/>
              <a:ext cx="214313" cy="214313"/>
            </a:xfrm>
            <a:prstGeom prst="donu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66" name="Группа 47"/>
          <p:cNvGrpSpPr>
            <a:grpSpLocks/>
          </p:cNvGrpSpPr>
          <p:nvPr/>
        </p:nvGrpSpPr>
        <p:grpSpPr bwMode="auto">
          <a:xfrm>
            <a:off x="3635896" y="4941168"/>
            <a:ext cx="1002407" cy="1235546"/>
            <a:chOff x="4071934" y="4857760"/>
            <a:chExt cx="1214446" cy="1500198"/>
          </a:xfrm>
        </p:grpSpPr>
        <p:sp>
          <p:nvSpPr>
            <p:cNvPr id="67" name="Трапеция 66"/>
            <p:cNvSpPr/>
            <p:nvPr/>
          </p:nvSpPr>
          <p:spPr>
            <a:xfrm rot="10800000">
              <a:off x="4071934" y="5786454"/>
              <a:ext cx="1214446" cy="571504"/>
            </a:xfrm>
            <a:prstGeom prst="trapezoid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8" name="Прямоугольный треугольник 67"/>
            <p:cNvSpPr/>
            <p:nvPr/>
          </p:nvSpPr>
          <p:spPr>
            <a:xfrm>
              <a:off x="4286248" y="4857760"/>
              <a:ext cx="785819" cy="928694"/>
            </a:xfrm>
            <a:prstGeom prst="rt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9" name="Кольцо 68"/>
            <p:cNvSpPr/>
            <p:nvPr/>
          </p:nvSpPr>
          <p:spPr>
            <a:xfrm>
              <a:off x="4357686" y="5929330"/>
              <a:ext cx="214314" cy="214313"/>
            </a:xfrm>
            <a:prstGeom prst="donu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75" name="Группа 45"/>
          <p:cNvGrpSpPr>
            <a:grpSpLocks/>
          </p:cNvGrpSpPr>
          <p:nvPr/>
        </p:nvGrpSpPr>
        <p:grpSpPr bwMode="auto">
          <a:xfrm>
            <a:off x="7524328" y="1916832"/>
            <a:ext cx="987004" cy="1221854"/>
            <a:chOff x="5929322" y="3143248"/>
            <a:chExt cx="1214446" cy="1500198"/>
          </a:xfrm>
        </p:grpSpPr>
        <p:sp>
          <p:nvSpPr>
            <p:cNvPr id="76" name="Трапеция 75"/>
            <p:cNvSpPr/>
            <p:nvPr/>
          </p:nvSpPr>
          <p:spPr>
            <a:xfrm rot="10800000">
              <a:off x="5929322" y="4071942"/>
              <a:ext cx="1214446" cy="571504"/>
            </a:xfrm>
            <a:prstGeom prst="trapezoid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7" name="Прямоугольный треугольник 76"/>
            <p:cNvSpPr/>
            <p:nvPr/>
          </p:nvSpPr>
          <p:spPr>
            <a:xfrm>
              <a:off x="6143636" y="3143248"/>
              <a:ext cx="785817" cy="928694"/>
            </a:xfrm>
            <a:prstGeom prst="rtTriangl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8" name="Кольцо 77"/>
            <p:cNvSpPr/>
            <p:nvPr/>
          </p:nvSpPr>
          <p:spPr>
            <a:xfrm>
              <a:off x="6143636" y="4214818"/>
              <a:ext cx="214313" cy="214313"/>
            </a:xfrm>
            <a:prstGeom prst="donu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79" name="Группа 48"/>
          <p:cNvGrpSpPr>
            <a:grpSpLocks/>
          </p:cNvGrpSpPr>
          <p:nvPr/>
        </p:nvGrpSpPr>
        <p:grpSpPr bwMode="auto">
          <a:xfrm>
            <a:off x="7524328" y="3356992"/>
            <a:ext cx="986433" cy="1224136"/>
            <a:chOff x="6072198" y="4857760"/>
            <a:chExt cx="1214446" cy="1500198"/>
          </a:xfrm>
        </p:grpSpPr>
        <p:sp>
          <p:nvSpPr>
            <p:cNvPr id="80" name="Трапеция 79"/>
            <p:cNvSpPr/>
            <p:nvPr/>
          </p:nvSpPr>
          <p:spPr>
            <a:xfrm rot="10800000">
              <a:off x="6072198" y="5786454"/>
              <a:ext cx="1214446" cy="571504"/>
            </a:xfrm>
            <a:prstGeom prst="trapezoid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1" name="Прямоугольный треугольник 80"/>
            <p:cNvSpPr/>
            <p:nvPr/>
          </p:nvSpPr>
          <p:spPr>
            <a:xfrm>
              <a:off x="6286512" y="4857760"/>
              <a:ext cx="785819" cy="928694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2" name="Кольцо 81"/>
            <p:cNvSpPr/>
            <p:nvPr/>
          </p:nvSpPr>
          <p:spPr>
            <a:xfrm>
              <a:off x="6500826" y="5929330"/>
              <a:ext cx="214314" cy="214313"/>
            </a:xfrm>
            <a:prstGeom prst="donu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3" name="Кольцо 82"/>
            <p:cNvSpPr/>
            <p:nvPr/>
          </p:nvSpPr>
          <p:spPr>
            <a:xfrm>
              <a:off x="6215074" y="5929330"/>
              <a:ext cx="214314" cy="214313"/>
            </a:xfrm>
            <a:prstGeom prst="donu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84" name="Группа 42"/>
          <p:cNvGrpSpPr>
            <a:grpSpLocks/>
          </p:cNvGrpSpPr>
          <p:nvPr/>
        </p:nvGrpSpPr>
        <p:grpSpPr bwMode="auto">
          <a:xfrm>
            <a:off x="7524328" y="4797152"/>
            <a:ext cx="1059582" cy="1368152"/>
            <a:chOff x="5929322" y="1357298"/>
            <a:chExt cx="1214446" cy="1500198"/>
          </a:xfrm>
        </p:grpSpPr>
        <p:sp>
          <p:nvSpPr>
            <p:cNvPr id="85" name="Трапеция 84"/>
            <p:cNvSpPr/>
            <p:nvPr/>
          </p:nvSpPr>
          <p:spPr>
            <a:xfrm rot="10800000">
              <a:off x="5929322" y="2285992"/>
              <a:ext cx="1214446" cy="571504"/>
            </a:xfrm>
            <a:prstGeom prst="trapezoid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6" name="Прямоугольный треугольник 85"/>
            <p:cNvSpPr/>
            <p:nvPr/>
          </p:nvSpPr>
          <p:spPr>
            <a:xfrm>
              <a:off x="6143636" y="1357298"/>
              <a:ext cx="785819" cy="928694"/>
            </a:xfrm>
            <a:prstGeom prst="rt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7" name="Кольцо 86"/>
            <p:cNvSpPr/>
            <p:nvPr/>
          </p:nvSpPr>
          <p:spPr>
            <a:xfrm>
              <a:off x="6715140" y="2428868"/>
              <a:ext cx="214315" cy="214315"/>
            </a:xfrm>
            <a:prstGeom prst="donu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8" name="Кольцо 87"/>
            <p:cNvSpPr/>
            <p:nvPr/>
          </p:nvSpPr>
          <p:spPr>
            <a:xfrm>
              <a:off x="6429388" y="2428868"/>
              <a:ext cx="214315" cy="214315"/>
            </a:xfrm>
            <a:prstGeom prst="donu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9" name="Кольцо 88"/>
            <p:cNvSpPr/>
            <p:nvPr/>
          </p:nvSpPr>
          <p:spPr>
            <a:xfrm>
              <a:off x="6143636" y="2428868"/>
              <a:ext cx="214315" cy="214315"/>
            </a:xfrm>
            <a:prstGeom prst="donu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8.88889E-6 L -0.21268 0.20995 " pathEditMode="relative" ptsTypes="AA">
                                      <p:cBhvr>
                                        <p:cTn id="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L -0.21267 0.25185 " pathEditMode="relative" ptsTypes="AA">
                                      <p:cBhvr>
                                        <p:cTn id="1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latin typeface="Constantia" pitchFamily="18" charset="0"/>
              </a:rPr>
              <a:t>Найди недостающий цветок</a:t>
            </a:r>
            <a:endParaRPr lang="ru-RU" sz="3200" b="1" dirty="0">
              <a:ln>
                <a:solidFill>
                  <a:srgbClr val="FF0000"/>
                </a:solidFill>
              </a:ln>
              <a:solidFill>
                <a:srgbClr val="00B050"/>
              </a:solidFill>
              <a:latin typeface="Constanti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63688" y="1628800"/>
          <a:ext cx="5435352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1784"/>
                <a:gridCol w="1811784"/>
                <a:gridCol w="1811784"/>
              </a:tblGrid>
              <a:tr h="1512168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1512168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1512168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923928" y="4869160"/>
          <a:ext cx="1117600" cy="1076325"/>
        </p:xfrm>
        <a:graphic>
          <a:graphicData uri="http://schemas.openxmlformats.org/presentationml/2006/ole">
            <p:oleObj spid="_x0000_s2050" name="CorelDRAW" r:id="rId3" imgW="827640" imgH="797040" progId="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195736" y="1844824"/>
          <a:ext cx="1117600" cy="1076325"/>
        </p:xfrm>
        <a:graphic>
          <a:graphicData uri="http://schemas.openxmlformats.org/presentationml/2006/ole">
            <p:oleObj spid="_x0000_s2051" name="CorelDRAW" r:id="rId4" imgW="827640" imgH="797040" progId="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7452320" y="1844824"/>
          <a:ext cx="1117600" cy="1076325"/>
        </p:xfrm>
        <a:graphic>
          <a:graphicData uri="http://schemas.openxmlformats.org/presentationml/2006/ole">
            <p:oleObj spid="_x0000_s2052" name="CorelDRAW" r:id="rId5" imgW="827640" imgH="797040" progId="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3995936" y="1844824"/>
          <a:ext cx="1106488" cy="1066800"/>
        </p:xfrm>
        <a:graphic>
          <a:graphicData uri="http://schemas.openxmlformats.org/presentationml/2006/ole">
            <p:oleObj spid="_x0000_s2053" name="CorelDRAW" r:id="rId6" imgW="827640" imgH="797040" progId="">
              <p:embed/>
            </p:oleObj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7452320" y="3429000"/>
          <a:ext cx="1106488" cy="1066800"/>
        </p:xfrm>
        <a:graphic>
          <a:graphicData uri="http://schemas.openxmlformats.org/presentationml/2006/ole">
            <p:oleObj spid="_x0000_s2054" name="CorelDRAW" r:id="rId7" imgW="827640" imgH="797040" progId="">
              <p:embed/>
            </p:oleObj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2123728" y="3429000"/>
          <a:ext cx="1106488" cy="1066800"/>
        </p:xfrm>
        <a:graphic>
          <a:graphicData uri="http://schemas.openxmlformats.org/presentationml/2006/ole">
            <p:oleObj spid="_x0000_s2055" name="CorelDRAW" r:id="rId8" imgW="827640" imgH="797040" progId="">
              <p:embed/>
            </p:oleObj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5868144" y="1916832"/>
          <a:ext cx="998538" cy="962025"/>
        </p:xfrm>
        <a:graphic>
          <a:graphicData uri="http://schemas.openxmlformats.org/presentationml/2006/ole">
            <p:oleObj spid="_x0000_s2056" name="CorelDRAW" r:id="rId9" imgW="827640" imgH="797040" progId="">
              <p:embed/>
            </p:oleObj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2195736" y="4941168"/>
          <a:ext cx="998538" cy="962025"/>
        </p:xfrm>
        <a:graphic>
          <a:graphicData uri="http://schemas.openxmlformats.org/presentationml/2006/ole">
            <p:oleObj spid="_x0000_s2057" name="CorelDRAW" r:id="rId10" imgW="827640" imgH="797040" progId="">
              <p:embed/>
            </p:oleObj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3923928" y="3429000"/>
          <a:ext cx="998538" cy="962025"/>
        </p:xfrm>
        <a:graphic>
          <a:graphicData uri="http://schemas.openxmlformats.org/presentationml/2006/ole">
            <p:oleObj spid="_x0000_s2058" name="CorelDRAW" r:id="rId11" imgW="827640" imgH="797040" progId="">
              <p:embed/>
            </p:oleObj>
          </a:graphicData>
        </a:graphic>
      </p:graphicFrame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7524328" y="4869160"/>
          <a:ext cx="998538" cy="962025"/>
        </p:xfrm>
        <a:graphic>
          <a:graphicData uri="http://schemas.openxmlformats.org/presentationml/2006/ole">
            <p:oleObj spid="_x0000_s2059" name="CorelDRAW" r:id="rId12" imgW="827640" imgH="797040" progId="">
              <p:embed/>
            </p:oleObj>
          </a:graphicData>
        </a:graphic>
      </p:graphicFrame>
      <p:graphicFrame>
        <p:nvGraphicFramePr>
          <p:cNvPr id="2060" name="Object 12"/>
          <p:cNvGraphicFramePr>
            <a:graphicFrameLocks noChangeAspect="1"/>
          </p:cNvGraphicFramePr>
          <p:nvPr/>
        </p:nvGraphicFramePr>
        <p:xfrm>
          <a:off x="5796136" y="3356992"/>
          <a:ext cx="1117600" cy="1076325"/>
        </p:xfrm>
        <a:graphic>
          <a:graphicData uri="http://schemas.openxmlformats.org/presentationml/2006/ole">
            <p:oleObj spid="_x0000_s2060" name="CorelDRAW" r:id="rId13" imgW="827640" imgH="797040" progId="">
              <p:embed/>
            </p:oleObj>
          </a:graphicData>
        </a:graphic>
      </p:graphicFrame>
      <p:graphicFrame>
        <p:nvGraphicFramePr>
          <p:cNvPr id="16" name="Object 6"/>
          <p:cNvGraphicFramePr>
            <a:graphicFrameLocks noChangeAspect="1"/>
          </p:cNvGraphicFramePr>
          <p:nvPr/>
        </p:nvGraphicFramePr>
        <p:xfrm>
          <a:off x="5796136" y="4797152"/>
          <a:ext cx="1106488" cy="1066800"/>
        </p:xfrm>
        <a:graphic>
          <a:graphicData uri="http://schemas.openxmlformats.org/presentationml/2006/ole">
            <p:oleObj spid="_x0000_s2062" name="CorelDRAW" r:id="rId14" imgW="827640" imgH="7970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latin typeface="Constantia" pitchFamily="18" charset="0"/>
              </a:rPr>
              <a:t>Найди недостающего </a:t>
            </a:r>
            <a:r>
              <a:rPr lang="ru-RU" sz="3200" b="1" dirty="0" err="1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latin typeface="Constantia" pitchFamily="18" charset="0"/>
              </a:rPr>
              <a:t>Смешарика</a:t>
            </a:r>
            <a:endParaRPr lang="ru-RU" sz="3200" b="1" dirty="0">
              <a:ln>
                <a:solidFill>
                  <a:srgbClr val="FF0000"/>
                </a:solidFill>
              </a:ln>
              <a:solidFill>
                <a:srgbClr val="00B050"/>
              </a:solidFill>
              <a:latin typeface="Constanti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691680" y="1484784"/>
          <a:ext cx="5256585" cy="4687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9123"/>
                <a:gridCol w="1739123"/>
                <a:gridCol w="1778339"/>
              </a:tblGrid>
              <a:tr h="1562472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1562472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1562472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4" name="Picture 6" descr="F:\Мои рисунки\смешарики\бараш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556792"/>
            <a:ext cx="1320441" cy="1388272"/>
          </a:xfrm>
          <a:prstGeom prst="rect">
            <a:avLst/>
          </a:prstGeom>
          <a:noFill/>
        </p:spPr>
      </p:pic>
      <p:pic>
        <p:nvPicPr>
          <p:cNvPr id="5" name="Picture 6" descr="F:\Мои рисунки\смешарики\бараш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068960"/>
            <a:ext cx="1381894" cy="1452882"/>
          </a:xfrm>
          <a:prstGeom prst="rect">
            <a:avLst/>
          </a:prstGeom>
          <a:noFill/>
        </p:spPr>
      </p:pic>
      <p:pic>
        <p:nvPicPr>
          <p:cNvPr id="6" name="Picture 6" descr="F:\Мои рисунки\смешарики\бараш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725144"/>
            <a:ext cx="1320441" cy="1388272"/>
          </a:xfrm>
          <a:prstGeom prst="rect">
            <a:avLst/>
          </a:prstGeom>
          <a:noFill/>
        </p:spPr>
      </p:pic>
      <p:pic>
        <p:nvPicPr>
          <p:cNvPr id="7" name="Picture 7" descr="F:\Мои рисунки\смешарики\ежик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628800"/>
            <a:ext cx="1219897" cy="1346093"/>
          </a:xfrm>
          <a:prstGeom prst="rect">
            <a:avLst/>
          </a:prstGeom>
          <a:noFill/>
        </p:spPr>
      </p:pic>
      <p:pic>
        <p:nvPicPr>
          <p:cNvPr id="8" name="Picture 7" descr="F:\Мои рисунки\смешарики\ежик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212976"/>
            <a:ext cx="1147889" cy="1266636"/>
          </a:xfrm>
          <a:prstGeom prst="rect">
            <a:avLst/>
          </a:prstGeom>
          <a:noFill/>
        </p:spPr>
      </p:pic>
      <p:pic>
        <p:nvPicPr>
          <p:cNvPr id="9" name="Picture 7" descr="F:\Мои рисунки\смешарики\ежик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725144"/>
            <a:ext cx="1233398" cy="1360991"/>
          </a:xfrm>
          <a:prstGeom prst="rect">
            <a:avLst/>
          </a:prstGeom>
          <a:noFill/>
        </p:spPr>
      </p:pic>
      <p:pic>
        <p:nvPicPr>
          <p:cNvPr id="10" name="Picture 5" descr="F:\Мои рисунки\смешарики\нюша1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628800"/>
            <a:ext cx="1111607" cy="1231376"/>
          </a:xfrm>
          <a:prstGeom prst="rect">
            <a:avLst/>
          </a:prstGeom>
          <a:noFill/>
        </p:spPr>
      </p:pic>
      <p:pic>
        <p:nvPicPr>
          <p:cNvPr id="11" name="Picture 5" descr="F:\Мои рисунки\смешарики\нюша1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1" y="3212976"/>
            <a:ext cx="1170075" cy="1296144"/>
          </a:xfrm>
          <a:prstGeom prst="rect">
            <a:avLst/>
          </a:prstGeom>
          <a:noFill/>
        </p:spPr>
      </p:pic>
      <p:pic>
        <p:nvPicPr>
          <p:cNvPr id="12" name="Picture 5" descr="F:\Мои рисунки\смешарики\нюша1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783299"/>
            <a:ext cx="1152128" cy="1276263"/>
          </a:xfrm>
          <a:prstGeom prst="rect">
            <a:avLst/>
          </a:prstGeom>
          <a:noFill/>
        </p:spPr>
      </p:pic>
      <p:pic>
        <p:nvPicPr>
          <p:cNvPr id="13" name="Picture 7" descr="F:\Мои рисунки\смешарики\ежик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484784"/>
            <a:ext cx="1147889" cy="1266636"/>
          </a:xfrm>
          <a:prstGeom prst="rect">
            <a:avLst/>
          </a:prstGeom>
          <a:noFill/>
        </p:spPr>
      </p:pic>
      <p:pic>
        <p:nvPicPr>
          <p:cNvPr id="14" name="Picture 6" descr="F:\Мои рисунки\смешарики\бараш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3068960"/>
            <a:ext cx="1320441" cy="1388272"/>
          </a:xfrm>
          <a:prstGeom prst="rect">
            <a:avLst/>
          </a:prstGeom>
          <a:noFill/>
        </p:spPr>
      </p:pic>
      <p:pic>
        <p:nvPicPr>
          <p:cNvPr id="15" name="Picture 5" descr="F:\Мои рисунки\смешарики\нюша1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4725144"/>
            <a:ext cx="1152128" cy="1276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Найди в каждом ряду «лишний» предмет.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Line 6"/>
          <p:cNvSpPr>
            <a:spLocks noChangeShapeType="1"/>
          </p:cNvSpPr>
          <p:nvPr/>
        </p:nvSpPr>
        <p:spPr bwMode="auto">
          <a:xfrm flipV="1">
            <a:off x="827584" y="2852936"/>
            <a:ext cx="7272808" cy="76200"/>
          </a:xfrm>
          <a:prstGeom prst="line">
            <a:avLst/>
          </a:prstGeom>
          <a:noFill/>
          <a:ln w="38100">
            <a:solidFill>
              <a:srgbClr val="D8BB0E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 flipV="1">
            <a:off x="899592" y="4293096"/>
            <a:ext cx="7259960" cy="72008"/>
          </a:xfrm>
          <a:prstGeom prst="line">
            <a:avLst/>
          </a:prstGeom>
          <a:noFill/>
          <a:ln w="38100">
            <a:solidFill>
              <a:srgbClr val="D8BB0E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1043608" y="5733256"/>
            <a:ext cx="7344816" cy="4192"/>
          </a:xfrm>
          <a:prstGeom prst="line">
            <a:avLst/>
          </a:prstGeom>
          <a:noFill/>
          <a:ln w="38100">
            <a:solidFill>
              <a:srgbClr val="D8BB0E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212976"/>
            <a:ext cx="15240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YandexDisk\Скриншоты\2015-11-11 18-10-20 Скриншот экран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556792"/>
            <a:ext cx="1327050" cy="1317598"/>
          </a:xfrm>
          <a:prstGeom prst="rect">
            <a:avLst/>
          </a:prstGeom>
          <a:noFill/>
        </p:spPr>
      </p:pic>
      <p:pic>
        <p:nvPicPr>
          <p:cNvPr id="1027" name="Picture 3" descr="D:\Картинки\400_F_37340751_wNi5c3F9RzORBXrQ7OndxXRtW4LYU0q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556792"/>
            <a:ext cx="984504" cy="1219200"/>
          </a:xfrm>
          <a:prstGeom prst="rect">
            <a:avLst/>
          </a:prstGeom>
          <a:noFill/>
        </p:spPr>
      </p:pic>
      <p:pic>
        <p:nvPicPr>
          <p:cNvPr id="1028" name="Picture 4" descr="D:\Картинки\rId4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484784"/>
            <a:ext cx="1240532" cy="1240532"/>
          </a:xfrm>
          <a:prstGeom prst="rect">
            <a:avLst/>
          </a:prstGeom>
          <a:noFill/>
        </p:spPr>
      </p:pic>
      <p:pic>
        <p:nvPicPr>
          <p:cNvPr id="1029" name="Picture 5" descr="C:\Users\user\Desktop\395200915a215e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1339093"/>
            <a:ext cx="984631" cy="1465498"/>
          </a:xfrm>
          <a:prstGeom prst="rect">
            <a:avLst/>
          </a:prstGeom>
          <a:noFill/>
        </p:spPr>
      </p:pic>
      <p:pic>
        <p:nvPicPr>
          <p:cNvPr id="1030" name="Picture 6" descr="C:\Users\user\YandexDisk\Скриншоты\depositphotos_1866078-Fruit-and-Vegetable-Illustratio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3068960"/>
            <a:ext cx="1207795" cy="1130448"/>
          </a:xfrm>
          <a:prstGeom prst="rect">
            <a:avLst/>
          </a:prstGeom>
          <a:noFill/>
        </p:spPr>
      </p:pic>
      <p:pic>
        <p:nvPicPr>
          <p:cNvPr id="1031" name="Picture 7" descr="C:\Users\user\YandexDisk\Скриншоты\qtvcilwlvr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759603">
            <a:off x="4554218" y="3395559"/>
            <a:ext cx="1587742" cy="643136"/>
          </a:xfrm>
          <a:prstGeom prst="rect">
            <a:avLst/>
          </a:prstGeom>
          <a:noFill/>
        </p:spPr>
      </p:pic>
      <p:pic>
        <p:nvPicPr>
          <p:cNvPr id="1032" name="Picture 8" descr="C:\Users\user\YandexDisk\Скриншоты\hello_html_m71d172d9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3608" y="3068960"/>
            <a:ext cx="1152128" cy="1229582"/>
          </a:xfrm>
          <a:prstGeom prst="rect">
            <a:avLst/>
          </a:prstGeom>
          <a:noFill/>
        </p:spPr>
      </p:pic>
      <p:pic>
        <p:nvPicPr>
          <p:cNvPr id="1033" name="Picture 9" descr="C:\Users\user\YandexDisk\Скриншоты\filebwmTGq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43608" y="4869160"/>
            <a:ext cx="1382931" cy="779909"/>
          </a:xfrm>
          <a:prstGeom prst="rect">
            <a:avLst/>
          </a:prstGeom>
          <a:noFill/>
        </p:spPr>
      </p:pic>
      <p:pic>
        <p:nvPicPr>
          <p:cNvPr id="1034" name="Picture 10" descr="C:\Users\user\YandexDisk\Скриншоты\filebwmTGq (2)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15816" y="4725144"/>
            <a:ext cx="1504950" cy="933450"/>
          </a:xfrm>
          <a:prstGeom prst="rect">
            <a:avLst/>
          </a:prstGeom>
          <a:noFill/>
        </p:spPr>
      </p:pic>
      <p:pic>
        <p:nvPicPr>
          <p:cNvPr id="1035" name="Picture 11" descr="C:\Users\user\YandexDisk\Скриншоты\filebwmTGq (3)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44008" y="4869160"/>
            <a:ext cx="1733936" cy="656084"/>
          </a:xfrm>
          <a:prstGeom prst="rect">
            <a:avLst/>
          </a:prstGeom>
          <a:noFill/>
        </p:spPr>
      </p:pic>
      <p:pic>
        <p:nvPicPr>
          <p:cNvPr id="1036" name="Picture 12" descr="C:\Users\user\YandexDisk\Скриншоты\filebwmTGq (4)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50673" y="4869160"/>
            <a:ext cx="1471946" cy="788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04664"/>
            <a:ext cx="5976664" cy="792088"/>
          </a:xfrm>
        </p:spPr>
        <p:txBody>
          <a:bodyPr>
            <a:normAutofit fontScale="90000"/>
          </a:bodyPr>
          <a:lstStyle/>
          <a:p>
            <a:r>
              <a:rPr lang="ru-RU" sz="2800" b="1" spc="50" dirty="0" smtClean="0">
                <a:ln w="11430">
                  <a:solidFill>
                    <a:srgbClr val="FF0000"/>
                  </a:solidFill>
                </a:ln>
                <a:solidFill>
                  <a:srgbClr val="00B050"/>
                </a:solidFill>
                <a:latin typeface="Constantia" pitchFamily="18" charset="0"/>
                <a:cs typeface="Vrinda" pitchFamily="2" charset="0"/>
              </a:rPr>
              <a:t/>
            </a:r>
            <a:br>
              <a:rPr lang="ru-RU" sz="2800" b="1" spc="50" dirty="0" smtClean="0">
                <a:ln w="11430">
                  <a:solidFill>
                    <a:srgbClr val="FF0000"/>
                  </a:solidFill>
                </a:ln>
                <a:solidFill>
                  <a:srgbClr val="00B050"/>
                </a:solidFill>
                <a:latin typeface="Constantia" pitchFamily="18" charset="0"/>
                <a:cs typeface="Vrinda" pitchFamily="2" charset="0"/>
              </a:rPr>
            </a:br>
            <a:r>
              <a:rPr lang="ru-RU" sz="3100" b="1" spc="50" dirty="0" smtClean="0">
                <a:ln w="11430">
                  <a:solidFill>
                    <a:srgbClr val="FF0000"/>
                  </a:solidFill>
                </a:ln>
                <a:solidFill>
                  <a:srgbClr val="00B050"/>
                </a:solidFill>
                <a:latin typeface="Constantia" pitchFamily="18" charset="0"/>
                <a:cs typeface="Vrinda" pitchFamily="2" charset="0"/>
              </a:rPr>
              <a:t>Какой </a:t>
            </a:r>
            <a:r>
              <a:rPr lang="ru-RU" sz="3100" b="1" spc="50" dirty="0" smtClean="0">
                <a:ln w="11430">
                  <a:solidFill>
                    <a:srgbClr val="FF0000"/>
                  </a:solidFill>
                </a:ln>
                <a:solidFill>
                  <a:srgbClr val="00B050"/>
                </a:solidFill>
                <a:latin typeface="Constantia" pitchFamily="18" charset="0"/>
                <a:cs typeface="Vrinda" pitchFamily="2" charset="0"/>
              </a:rPr>
              <a:t>предмет следующий?</a:t>
            </a:r>
            <a:br>
              <a:rPr lang="ru-RU" sz="3100" b="1" spc="50" dirty="0" smtClean="0">
                <a:ln w="11430">
                  <a:solidFill>
                    <a:srgbClr val="FF0000"/>
                  </a:solidFill>
                </a:ln>
                <a:solidFill>
                  <a:srgbClr val="00B050"/>
                </a:solidFill>
                <a:latin typeface="Constantia" pitchFamily="18" charset="0"/>
                <a:cs typeface="Vrinda" pitchFamily="2" charset="0"/>
              </a:rPr>
            </a:br>
            <a:endParaRPr lang="ru-RU" sz="3100" dirty="0">
              <a:ln w="11430">
                <a:solidFill>
                  <a:srgbClr val="FF0000"/>
                </a:solidFill>
              </a:ln>
              <a:solidFill>
                <a:srgbClr val="00B050"/>
              </a:solidFill>
              <a:latin typeface="Constantia" pitchFamily="18" charset="0"/>
            </a:endParaRPr>
          </a:p>
        </p:txBody>
      </p:sp>
      <p:pic>
        <p:nvPicPr>
          <p:cNvPr id="3" name="Picture 1" descr="F:\Мои рисунки\ананас проз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303" y="1844824"/>
            <a:ext cx="952922" cy="1736576"/>
          </a:xfrm>
          <a:prstGeom prst="rect">
            <a:avLst/>
          </a:prstGeom>
          <a:noFill/>
        </p:spPr>
      </p:pic>
      <p:pic>
        <p:nvPicPr>
          <p:cNvPr id="4" name="Picture 1" descr="F:\Мои рисунки\ананас проз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005064"/>
            <a:ext cx="822064" cy="1498104"/>
          </a:xfrm>
          <a:prstGeom prst="rect">
            <a:avLst/>
          </a:prstGeom>
          <a:noFill/>
        </p:spPr>
      </p:pic>
      <p:pic>
        <p:nvPicPr>
          <p:cNvPr id="5" name="Picture 3" descr="F:\Мои рисунки\груша проз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420888"/>
            <a:ext cx="1156320" cy="1156320"/>
          </a:xfrm>
          <a:prstGeom prst="rect">
            <a:avLst/>
          </a:prstGeom>
          <a:noFill/>
        </p:spPr>
      </p:pic>
      <p:pic>
        <p:nvPicPr>
          <p:cNvPr id="6" name="Picture 3" descr="F:\Мои рисунки\груша проз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5013176"/>
            <a:ext cx="1080120" cy="1080120"/>
          </a:xfrm>
          <a:prstGeom prst="rect">
            <a:avLst/>
          </a:prstGeom>
          <a:noFill/>
        </p:spPr>
      </p:pic>
      <p:pic>
        <p:nvPicPr>
          <p:cNvPr id="7" name="Picture 2" descr="F:\Мои рисунки\бананы проз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33181">
            <a:off x="3614784" y="2254440"/>
            <a:ext cx="1322472" cy="1328652"/>
          </a:xfrm>
          <a:prstGeom prst="rect">
            <a:avLst/>
          </a:prstGeom>
          <a:noFill/>
        </p:spPr>
      </p:pic>
      <p:pic>
        <p:nvPicPr>
          <p:cNvPr id="8" name="Picture 2" descr="F:\Мои рисунки\бананы проз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33181">
            <a:off x="4190463" y="5368941"/>
            <a:ext cx="1082824" cy="1087884"/>
          </a:xfrm>
          <a:prstGeom prst="rect">
            <a:avLst/>
          </a:prstGeom>
          <a:noFill/>
        </p:spPr>
      </p:pic>
      <p:pic>
        <p:nvPicPr>
          <p:cNvPr id="9" name="Picture 7" descr="000803_1060_2270_vnv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390693">
            <a:off x="5382828" y="2766975"/>
            <a:ext cx="1426673" cy="47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user\Desktop\bitesiz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2348880"/>
            <a:ext cx="959304" cy="1241688"/>
          </a:xfrm>
          <a:prstGeom prst="rect">
            <a:avLst/>
          </a:prstGeom>
          <a:noFill/>
        </p:spPr>
      </p:pic>
      <p:sp>
        <p:nvSpPr>
          <p:cNvPr id="13" name="Стрелка вправо 12"/>
          <p:cNvSpPr/>
          <p:nvPr/>
        </p:nvSpPr>
        <p:spPr>
          <a:xfrm>
            <a:off x="1259632" y="3068960"/>
            <a:ext cx="72008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987824" y="3068960"/>
            <a:ext cx="72008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5004048" y="3068960"/>
            <a:ext cx="76238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6372200" y="3068960"/>
            <a:ext cx="762384" cy="135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4067944" y="3501008"/>
            <a:ext cx="3096344" cy="1296144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7308304" y="3717032"/>
            <a:ext cx="432048" cy="115212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5292080" y="3645024"/>
            <a:ext cx="2160240" cy="1944216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0.47257 -0.2625 " pathEditMode="relative" ptsTypes="AA"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Расставь знаки &gt;, &lt;, =.</a:t>
            </a:r>
            <a:endParaRPr lang="ru-RU" sz="36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143000" y="1447800"/>
            <a:ext cx="1219200" cy="1905000"/>
          </a:xfrm>
          <a:prstGeom prst="rect">
            <a:avLst/>
          </a:prstGeom>
          <a:solidFill>
            <a:srgbClr val="CCFF99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971800" y="1447800"/>
            <a:ext cx="1219200" cy="1905000"/>
          </a:xfrm>
          <a:prstGeom prst="rect">
            <a:avLst/>
          </a:prstGeom>
          <a:solidFill>
            <a:srgbClr val="CCFF99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4953000" y="1447800"/>
            <a:ext cx="1219200" cy="1905000"/>
          </a:xfrm>
          <a:prstGeom prst="rect">
            <a:avLst/>
          </a:prstGeom>
          <a:solidFill>
            <a:srgbClr val="CCFF99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6781800" y="1447800"/>
            <a:ext cx="1219200" cy="1905000"/>
          </a:xfrm>
          <a:prstGeom prst="rect">
            <a:avLst/>
          </a:prstGeom>
          <a:solidFill>
            <a:srgbClr val="CCFF99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1143000" y="3886200"/>
            <a:ext cx="1219200" cy="1905000"/>
          </a:xfrm>
          <a:prstGeom prst="rect">
            <a:avLst/>
          </a:prstGeom>
          <a:solidFill>
            <a:srgbClr val="CCFF99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2971800" y="3886200"/>
            <a:ext cx="1219200" cy="1905000"/>
          </a:xfrm>
          <a:prstGeom prst="rect">
            <a:avLst/>
          </a:prstGeom>
          <a:solidFill>
            <a:srgbClr val="CCFF99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Rectangle 35"/>
          <p:cNvSpPr>
            <a:spLocks noChangeArrowheads="1"/>
          </p:cNvSpPr>
          <p:nvPr/>
        </p:nvSpPr>
        <p:spPr bwMode="auto">
          <a:xfrm>
            <a:off x="4953000" y="3886200"/>
            <a:ext cx="1219200" cy="1905000"/>
          </a:xfrm>
          <a:prstGeom prst="rect">
            <a:avLst/>
          </a:prstGeom>
          <a:solidFill>
            <a:srgbClr val="CCFF99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Rectangle 37"/>
          <p:cNvSpPr>
            <a:spLocks noChangeArrowheads="1"/>
          </p:cNvSpPr>
          <p:nvPr/>
        </p:nvSpPr>
        <p:spPr bwMode="auto">
          <a:xfrm>
            <a:off x="6781800" y="3886200"/>
            <a:ext cx="1219200" cy="1905000"/>
          </a:xfrm>
          <a:prstGeom prst="rect">
            <a:avLst/>
          </a:prstGeom>
          <a:solidFill>
            <a:srgbClr val="CCFF99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098" name="Picture 2" descr="C:\Users\user\YandexDisk\Скриншоты\zagadki-v-kartinkax-dlya-deyei-mini (3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0706" y="4221088"/>
            <a:ext cx="519811" cy="422150"/>
          </a:xfrm>
          <a:prstGeom prst="rect">
            <a:avLst/>
          </a:prstGeom>
          <a:noFill/>
        </p:spPr>
      </p:pic>
      <p:pic>
        <p:nvPicPr>
          <p:cNvPr id="16" name="Picture 2" descr="C:\Users\user\YandexDisk\Скриншоты\zagadki-v-kartinkax-dlya-deyei-mini (3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5462" y="5301208"/>
            <a:ext cx="519812" cy="422150"/>
          </a:xfrm>
          <a:prstGeom prst="rect">
            <a:avLst/>
          </a:prstGeom>
          <a:noFill/>
        </p:spPr>
      </p:pic>
      <p:pic>
        <p:nvPicPr>
          <p:cNvPr id="17" name="Picture 2" descr="C:\Users\user\YandexDisk\Скриншоты\zagadki-v-kartinkax-dlya-deyei-mini (3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5085184"/>
            <a:ext cx="464462" cy="377200"/>
          </a:xfrm>
          <a:prstGeom prst="rect">
            <a:avLst/>
          </a:prstGeom>
          <a:noFill/>
        </p:spPr>
      </p:pic>
      <p:pic>
        <p:nvPicPr>
          <p:cNvPr id="18" name="Picture 2" descr="C:\Users\user\YandexDisk\Скриншоты\zagadki-v-kartinkax-dlya-deyei-mini (3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594657"/>
            <a:ext cx="503153" cy="408621"/>
          </a:xfrm>
          <a:prstGeom prst="rect">
            <a:avLst/>
          </a:prstGeom>
          <a:noFill/>
        </p:spPr>
      </p:pic>
      <p:pic>
        <p:nvPicPr>
          <p:cNvPr id="4099" name="Picture 3" descr="C:\Users\user\YandexDisk\Скриншоты\zagadki-v-kartinkax-dlya-deyei-mini (4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5229200"/>
            <a:ext cx="368714" cy="541784"/>
          </a:xfrm>
          <a:prstGeom prst="rect">
            <a:avLst/>
          </a:prstGeom>
          <a:noFill/>
        </p:spPr>
      </p:pic>
      <p:pic>
        <p:nvPicPr>
          <p:cNvPr id="20" name="Picture 3" descr="C:\Users\user\YandexDisk\Скриншоты\zagadki-v-kartinkax-dlya-deyei-mini (4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5229200"/>
            <a:ext cx="368714" cy="541784"/>
          </a:xfrm>
          <a:prstGeom prst="rect">
            <a:avLst/>
          </a:prstGeom>
          <a:noFill/>
        </p:spPr>
      </p:pic>
      <p:pic>
        <p:nvPicPr>
          <p:cNvPr id="21" name="Picture 3" descr="C:\Users\user\YandexDisk\Скриншоты\zagadki-v-kartinkax-dlya-deyei-mini (4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4581128"/>
            <a:ext cx="417720" cy="613792"/>
          </a:xfrm>
          <a:prstGeom prst="rect">
            <a:avLst/>
          </a:prstGeom>
          <a:noFill/>
        </p:spPr>
      </p:pic>
      <p:pic>
        <p:nvPicPr>
          <p:cNvPr id="22" name="Picture 3" descr="C:\Users\user\YandexDisk\Скриншоты\zagadki-v-kartinkax-dlya-deyei-mini (4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581128"/>
            <a:ext cx="417720" cy="613792"/>
          </a:xfrm>
          <a:prstGeom prst="rect">
            <a:avLst/>
          </a:prstGeom>
          <a:noFill/>
        </p:spPr>
      </p:pic>
      <p:pic>
        <p:nvPicPr>
          <p:cNvPr id="23" name="Picture 3" descr="C:\Users\user\YandexDisk\Скриншоты\zagadki-v-kartinkax-dlya-deyei-mini (4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3933056"/>
            <a:ext cx="417720" cy="613792"/>
          </a:xfrm>
          <a:prstGeom prst="rect">
            <a:avLst/>
          </a:prstGeom>
          <a:noFill/>
        </p:spPr>
      </p:pic>
      <p:pic>
        <p:nvPicPr>
          <p:cNvPr id="24" name="Picture 3" descr="C:\Users\user\YandexDisk\Скриншоты\zagadki-v-kartinkax-dlya-deyei-mini (4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3933056"/>
            <a:ext cx="392043" cy="576064"/>
          </a:xfrm>
          <a:prstGeom prst="rect">
            <a:avLst/>
          </a:prstGeom>
          <a:noFill/>
        </p:spPr>
      </p:pic>
      <p:pic>
        <p:nvPicPr>
          <p:cNvPr id="4100" name="Picture 4" descr="C:\Users\user\YandexDisk\Скриншоты\zagadki-v-kartinkax-dlya-deyei-mini (5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4005064"/>
            <a:ext cx="804863" cy="762000"/>
          </a:xfrm>
          <a:prstGeom prst="rect">
            <a:avLst/>
          </a:prstGeom>
          <a:noFill/>
        </p:spPr>
      </p:pic>
      <p:pic>
        <p:nvPicPr>
          <p:cNvPr id="26" name="Picture 4" descr="C:\Users\user\YandexDisk\Скриншоты\zagadki-v-kartinkax-dlya-deyei-mini (5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4941168"/>
            <a:ext cx="804863" cy="762000"/>
          </a:xfrm>
          <a:prstGeom prst="rect">
            <a:avLst/>
          </a:prstGeom>
          <a:noFill/>
        </p:spPr>
      </p:pic>
      <p:pic>
        <p:nvPicPr>
          <p:cNvPr id="4101" name="Picture 5" descr="C:\Users\user\YandexDisk\Скриншоты\filebwmTGq (3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672" y="4077072"/>
            <a:ext cx="676661" cy="256034"/>
          </a:xfrm>
          <a:prstGeom prst="rect">
            <a:avLst/>
          </a:prstGeom>
          <a:noFill/>
        </p:spPr>
      </p:pic>
      <p:pic>
        <p:nvPicPr>
          <p:cNvPr id="28" name="Picture 5" descr="C:\Users\user\YandexDisk\Скриншоты\filebwmTGq (3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4509120"/>
            <a:ext cx="676661" cy="256034"/>
          </a:xfrm>
          <a:prstGeom prst="rect">
            <a:avLst/>
          </a:prstGeom>
          <a:noFill/>
        </p:spPr>
      </p:pic>
      <p:pic>
        <p:nvPicPr>
          <p:cNvPr id="29" name="Picture 5" descr="C:\Users\user\YandexDisk\Скриншоты\filebwmTGq (3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672" y="4941168"/>
            <a:ext cx="676661" cy="256034"/>
          </a:xfrm>
          <a:prstGeom prst="rect">
            <a:avLst/>
          </a:prstGeom>
          <a:noFill/>
        </p:spPr>
      </p:pic>
      <p:pic>
        <p:nvPicPr>
          <p:cNvPr id="30" name="Picture 5" descr="C:\Users\user\YandexDisk\Скриншоты\filebwmTGq (3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5373216"/>
            <a:ext cx="676661" cy="256034"/>
          </a:xfrm>
          <a:prstGeom prst="rect">
            <a:avLst/>
          </a:prstGeom>
          <a:noFill/>
        </p:spPr>
      </p:pic>
      <p:pic>
        <p:nvPicPr>
          <p:cNvPr id="4102" name="Picture 6" descr="C:\Users\user\YandexDisk\Скриншоты\filebwmTGq (8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1556792"/>
            <a:ext cx="739809" cy="511701"/>
          </a:xfrm>
          <a:prstGeom prst="rect">
            <a:avLst/>
          </a:prstGeom>
          <a:noFill/>
        </p:spPr>
      </p:pic>
      <p:pic>
        <p:nvPicPr>
          <p:cNvPr id="32" name="Picture 6" descr="C:\Users\user\YandexDisk\Скриншоты\filebwmTGq (8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2132856"/>
            <a:ext cx="675609" cy="467296"/>
          </a:xfrm>
          <a:prstGeom prst="rect">
            <a:avLst/>
          </a:prstGeom>
          <a:noFill/>
        </p:spPr>
      </p:pic>
      <p:pic>
        <p:nvPicPr>
          <p:cNvPr id="33" name="Picture 6" descr="C:\Users\user\YandexDisk\Скриншоты\filebwmTGq (8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8156" y="2780928"/>
            <a:ext cx="779717" cy="539304"/>
          </a:xfrm>
          <a:prstGeom prst="rect">
            <a:avLst/>
          </a:prstGeom>
          <a:noFill/>
        </p:spPr>
      </p:pic>
      <p:pic>
        <p:nvPicPr>
          <p:cNvPr id="4103" name="Picture 7" descr="C:\Users\user\YandexDisk\Скриншоты\filebwmTGq (9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0272" y="1571342"/>
            <a:ext cx="775147" cy="465891"/>
          </a:xfrm>
          <a:prstGeom prst="rect">
            <a:avLst/>
          </a:prstGeom>
          <a:noFill/>
        </p:spPr>
      </p:pic>
      <p:pic>
        <p:nvPicPr>
          <p:cNvPr id="35" name="Picture 7" descr="C:\Users\user\YandexDisk\Скриншоты\filebwmTGq (9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20272" y="2132856"/>
            <a:ext cx="720080" cy="432794"/>
          </a:xfrm>
          <a:prstGeom prst="rect">
            <a:avLst/>
          </a:prstGeom>
          <a:noFill/>
        </p:spPr>
      </p:pic>
      <p:pic>
        <p:nvPicPr>
          <p:cNvPr id="36" name="Picture 7" descr="C:\Users\user\YandexDisk\Скриншоты\filebwmTGq (9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0272" y="2708920"/>
            <a:ext cx="799357" cy="480442"/>
          </a:xfrm>
          <a:prstGeom prst="rect">
            <a:avLst/>
          </a:prstGeom>
          <a:noFill/>
        </p:spPr>
      </p:pic>
      <p:pic>
        <p:nvPicPr>
          <p:cNvPr id="4104" name="Picture 8" descr="C:\Users\user\YandexDisk\Скриншоты\filebwmTGq (7)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15192" y="1628800"/>
            <a:ext cx="571920" cy="432048"/>
          </a:xfrm>
          <a:prstGeom prst="rect">
            <a:avLst/>
          </a:prstGeom>
          <a:noFill/>
        </p:spPr>
      </p:pic>
      <p:pic>
        <p:nvPicPr>
          <p:cNvPr id="38" name="Picture 8" descr="C:\Users\user\YandexDisk\Скриншоты\filebwmTGq (7)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83144" y="2060848"/>
            <a:ext cx="516259" cy="390000"/>
          </a:xfrm>
          <a:prstGeom prst="rect">
            <a:avLst/>
          </a:prstGeom>
          <a:noFill/>
        </p:spPr>
      </p:pic>
      <p:pic>
        <p:nvPicPr>
          <p:cNvPr id="39" name="Picture 8" descr="C:\Users\user\YandexDisk\Скриншоты\filebwmTGq (7)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63888" y="2420887"/>
            <a:ext cx="576064" cy="435179"/>
          </a:xfrm>
          <a:prstGeom prst="rect">
            <a:avLst/>
          </a:prstGeom>
          <a:noFill/>
        </p:spPr>
      </p:pic>
      <p:pic>
        <p:nvPicPr>
          <p:cNvPr id="40" name="Picture 8" descr="C:\Users\user\YandexDisk\Скриншоты\filebwmTGq (7)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59832" y="2852936"/>
            <a:ext cx="611579" cy="462008"/>
          </a:xfrm>
          <a:prstGeom prst="rect">
            <a:avLst/>
          </a:prstGeom>
          <a:noFill/>
        </p:spPr>
      </p:pic>
      <p:pic>
        <p:nvPicPr>
          <p:cNvPr id="4105" name="Picture 9" descr="C:\Users\user\YandexDisk\Скриншоты\filebwmTGq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63688" y="2564904"/>
            <a:ext cx="563782" cy="317947"/>
          </a:xfrm>
          <a:prstGeom prst="rect">
            <a:avLst/>
          </a:prstGeom>
          <a:noFill/>
        </p:spPr>
      </p:pic>
      <p:pic>
        <p:nvPicPr>
          <p:cNvPr id="4106" name="Picture 10" descr="C:\Users\user\YandexDisk\Скриншоты\filebwmTGq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259632" y="2924944"/>
            <a:ext cx="616826" cy="347861"/>
          </a:xfrm>
          <a:prstGeom prst="rect">
            <a:avLst/>
          </a:prstGeom>
          <a:noFill/>
        </p:spPr>
      </p:pic>
      <p:pic>
        <p:nvPicPr>
          <p:cNvPr id="4107" name="Picture 11" descr="C:\Users\user\YandexDisk\Скриншоты\filebwmTGq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187624" y="2204864"/>
            <a:ext cx="586795" cy="330925"/>
          </a:xfrm>
          <a:prstGeom prst="rect">
            <a:avLst/>
          </a:prstGeom>
          <a:noFill/>
        </p:spPr>
      </p:pic>
      <p:pic>
        <p:nvPicPr>
          <p:cNvPr id="4108" name="Picture 12" descr="C:\Users\user\YandexDisk\Скриншоты\filebwmTGq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691680" y="1844824"/>
            <a:ext cx="570463" cy="321715"/>
          </a:xfrm>
          <a:prstGeom prst="rect">
            <a:avLst/>
          </a:prstGeom>
          <a:noFill/>
        </p:spPr>
      </p:pic>
      <p:pic>
        <p:nvPicPr>
          <p:cNvPr id="4109" name="Picture 13" descr="C:\Users\user\YandexDisk\Скриншоты\filebwmTGq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259632" y="1484784"/>
            <a:ext cx="563782" cy="317947"/>
          </a:xfrm>
          <a:prstGeom prst="rect">
            <a:avLst/>
          </a:prstGeom>
          <a:noFill/>
        </p:spPr>
      </p:pic>
      <p:sp>
        <p:nvSpPr>
          <p:cNvPr id="46" name="Rectangle 44"/>
          <p:cNvSpPr>
            <a:spLocks noChangeArrowheads="1"/>
          </p:cNvSpPr>
          <p:nvPr/>
        </p:nvSpPr>
        <p:spPr bwMode="auto">
          <a:xfrm>
            <a:off x="2339752" y="1484784"/>
            <a:ext cx="609600" cy="1905000"/>
          </a:xfrm>
          <a:prstGeom prst="rect">
            <a:avLst/>
          </a:prstGeom>
          <a:solidFill>
            <a:srgbClr val="FFFFCC"/>
          </a:solidFill>
          <a:ln w="28575">
            <a:solidFill>
              <a:srgbClr val="D8BB0E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>
                <a:latin typeface="Times New Roman" pitchFamily="18" charset="0"/>
              </a:rPr>
              <a:t>&gt;</a:t>
            </a:r>
            <a:endParaRPr lang="ru-RU" sz="3600" b="1" dirty="0">
              <a:latin typeface="Times New Roman" pitchFamily="18" charset="0"/>
            </a:endParaRPr>
          </a:p>
        </p:txBody>
      </p:sp>
      <p:sp>
        <p:nvSpPr>
          <p:cNvPr id="47" name="Rectangle 48"/>
          <p:cNvSpPr>
            <a:spLocks noChangeArrowheads="1"/>
          </p:cNvSpPr>
          <p:nvPr/>
        </p:nvSpPr>
        <p:spPr bwMode="auto">
          <a:xfrm>
            <a:off x="6156176" y="1412776"/>
            <a:ext cx="609600" cy="1905000"/>
          </a:xfrm>
          <a:prstGeom prst="rect">
            <a:avLst/>
          </a:prstGeom>
          <a:solidFill>
            <a:srgbClr val="FFFFCC"/>
          </a:solidFill>
          <a:ln w="28575">
            <a:solidFill>
              <a:srgbClr val="D8BB0E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 dirty="0">
                <a:latin typeface="Times New Roman" pitchFamily="18" charset="0"/>
              </a:rPr>
              <a:t>=</a:t>
            </a:r>
            <a:endParaRPr lang="ru-RU" sz="4000" b="1" dirty="0">
              <a:latin typeface="Times New Roman" pitchFamily="18" charset="0"/>
            </a:endParaRPr>
          </a:p>
        </p:txBody>
      </p:sp>
      <p:sp>
        <p:nvSpPr>
          <p:cNvPr id="48" name="Rectangle 46"/>
          <p:cNvSpPr>
            <a:spLocks noChangeArrowheads="1"/>
          </p:cNvSpPr>
          <p:nvPr/>
        </p:nvSpPr>
        <p:spPr bwMode="auto">
          <a:xfrm>
            <a:off x="2339752" y="3861048"/>
            <a:ext cx="609600" cy="1905000"/>
          </a:xfrm>
          <a:prstGeom prst="rect">
            <a:avLst/>
          </a:prstGeom>
          <a:solidFill>
            <a:srgbClr val="FFFFCC"/>
          </a:solidFill>
          <a:ln w="28575">
            <a:solidFill>
              <a:srgbClr val="D8BB0E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 dirty="0">
                <a:latin typeface="Times New Roman" pitchFamily="18" charset="0"/>
              </a:rPr>
              <a:t>&lt;</a:t>
            </a:r>
            <a:endParaRPr lang="ru-RU" sz="4000" b="1" dirty="0">
              <a:latin typeface="Times New Roman" pitchFamily="18" charset="0"/>
            </a:endParaRPr>
          </a:p>
        </p:txBody>
      </p:sp>
      <p:sp>
        <p:nvSpPr>
          <p:cNvPr id="49" name="Rectangle 50"/>
          <p:cNvSpPr>
            <a:spLocks noChangeArrowheads="1"/>
          </p:cNvSpPr>
          <p:nvPr/>
        </p:nvSpPr>
        <p:spPr bwMode="auto">
          <a:xfrm>
            <a:off x="6156176" y="3861048"/>
            <a:ext cx="609600" cy="1905000"/>
          </a:xfrm>
          <a:prstGeom prst="rect">
            <a:avLst/>
          </a:prstGeom>
          <a:solidFill>
            <a:srgbClr val="FFFFCC"/>
          </a:solidFill>
          <a:ln w="28575">
            <a:solidFill>
              <a:srgbClr val="D8BB0E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 dirty="0">
                <a:latin typeface="Times New Roman" pitchFamily="18" charset="0"/>
              </a:rPr>
              <a:t>&gt;</a:t>
            </a:r>
            <a:endParaRPr lang="ru-RU" sz="40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ngsuhChe" pitchFamily="49" charset="-127"/>
                <a:ea typeface="GungsuhChe" pitchFamily="49" charset="-127"/>
              </a:rPr>
              <a:t>МОЛОДЦЫ</a:t>
            </a:r>
            <a:r>
              <a:rPr lang="ru-RU" sz="4800" b="1" i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ungsuhChe" pitchFamily="49" charset="-127"/>
                <a:ea typeface="GungsuhChe" pitchFamily="49" charset="-127"/>
              </a:rPr>
              <a:t>! </a:t>
            </a:r>
            <a:endParaRPr lang="ru-RU" sz="4800" b="1" i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ungsuhChe" pitchFamily="49" charset="-127"/>
              <a:ea typeface="GungsuhChe" pitchFamily="49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75</Words>
  <Application>Microsoft Office PowerPoint</Application>
  <PresentationFormat>Экран (4:3)</PresentationFormat>
  <Paragraphs>32</Paragraphs>
  <Slides>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CorelDRAW</vt:lpstr>
      <vt:lpstr>МАТЕМАТИЧЕСКИЙ   ДОСУГ Подготовительная группа </vt:lpstr>
      <vt:lpstr>РАЗМИНКА</vt:lpstr>
      <vt:lpstr>Найди недостающие кораблики.</vt:lpstr>
      <vt:lpstr>Найди недостающий цветок</vt:lpstr>
      <vt:lpstr>Найди недостающего Смешарика</vt:lpstr>
      <vt:lpstr>Найди в каждом ряду «лишний» предмет.</vt:lpstr>
      <vt:lpstr> Какой предмет следующий? </vt:lpstr>
      <vt:lpstr>Расставь знаки &gt;, &lt;, =.</vt:lpstr>
      <vt:lpstr>МОЛОДЦЫ!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user</cp:lastModifiedBy>
  <cp:revision>46</cp:revision>
  <dcterms:created xsi:type="dcterms:W3CDTF">2015-08-19T01:25:17Z</dcterms:created>
  <dcterms:modified xsi:type="dcterms:W3CDTF">2015-11-11T18:32:47Z</dcterms:modified>
</cp:coreProperties>
</file>