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3" r:id="rId4"/>
    <p:sldId id="262" r:id="rId5"/>
    <p:sldId id="259" r:id="rId6"/>
    <p:sldId id="267" r:id="rId7"/>
    <p:sldId id="268" r:id="rId8"/>
    <p:sldId id="272" r:id="rId9"/>
    <p:sldId id="274" r:id="rId10"/>
    <p:sldId id="276" r:id="rId11"/>
    <p:sldId id="278" r:id="rId12"/>
    <p:sldId id="279" r:id="rId13"/>
    <p:sldId id="282" r:id="rId14"/>
    <p:sldId id="283" r:id="rId15"/>
    <p:sldId id="285" r:id="rId16"/>
    <p:sldId id="286" r:id="rId17"/>
    <p:sldId id="287" r:id="rId18"/>
    <p:sldId id="288" r:id="rId19"/>
    <p:sldId id="290" r:id="rId20"/>
    <p:sldId id="292" r:id="rId21"/>
    <p:sldId id="29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364" autoAdjust="0"/>
  </p:normalViewPr>
  <p:slideViewPr>
    <p:cSldViewPr snapToGrid="0">
      <p:cViewPr varScale="1">
        <p:scale>
          <a:sx n="101" d="100"/>
          <a:sy n="101" d="100"/>
        </p:scale>
        <p:origin x="-2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18"/>
    </p:cViewPr>
  </p:sorterViewPr>
  <p:notesViewPr>
    <p:cSldViewPr snapToGrid="0">
      <p:cViewPr varScale="1">
        <p:scale>
          <a:sx n="81" d="100"/>
          <a:sy n="81" d="100"/>
        </p:scale>
        <p:origin x="-204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0C00F-BBDD-43BA-80A7-84B0D098E95A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DF18-EB66-41CD-AD9A-55B36469A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ADF18-EB66-41CD-AD9A-55B36469AC0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B4A4-9363-4579-8CE3-A95D58F37921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AF57-84B5-4653-BD40-7CB2F6C3D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922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B4A4-9363-4579-8CE3-A95D58F37921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AF57-84B5-4653-BD40-7CB2F6C3D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478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B4A4-9363-4579-8CE3-A95D58F37921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AF57-84B5-4653-BD40-7CB2F6C3D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761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B4A4-9363-4579-8CE3-A95D58F37921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AF57-84B5-4653-BD40-7CB2F6C3D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649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B4A4-9363-4579-8CE3-A95D58F37921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AF57-84B5-4653-BD40-7CB2F6C3D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391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B4A4-9363-4579-8CE3-A95D58F37921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AF57-84B5-4653-BD40-7CB2F6C3D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801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B4A4-9363-4579-8CE3-A95D58F37921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AF57-84B5-4653-BD40-7CB2F6C3D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748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B4A4-9363-4579-8CE3-A95D58F37921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AF57-84B5-4653-BD40-7CB2F6C3D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435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B4A4-9363-4579-8CE3-A95D58F37921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AF57-84B5-4653-BD40-7CB2F6C3D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108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B4A4-9363-4579-8CE3-A95D58F37921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AF57-84B5-4653-BD40-7CB2F6C3D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34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B4A4-9363-4579-8CE3-A95D58F37921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AF57-84B5-4653-BD40-7CB2F6C3D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042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CB4A4-9363-4579-8CE3-A95D58F37921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8AF57-84B5-4653-BD40-7CB2F6C3D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391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66556" y="16395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Городской  Методический кабинет</a:t>
            </a:r>
            <a:b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Городское методическое объединение музыкальных руководителей</a:t>
            </a:r>
            <a:b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ru-RU" sz="140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35810" y="1815935"/>
            <a:ext cx="591200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Развитие эмоциональной сферы детей дошкольного возраста с ОВЗ </a:t>
            </a:r>
            <a:br>
              <a:rPr lang="ru-RU" altLang="ru-RU" sz="24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средствами театрально-игровой деятельности</a:t>
            </a:r>
            <a:r>
              <a:rPr lang="ru-RU" altLang="ru-RU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Опыт работы</a:t>
            </a:r>
            <a:endParaRPr lang="ru-RU" sz="16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8023" y="4249636"/>
            <a:ext cx="4572000" cy="2689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400" dirty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Подготовила: Анисимова Майя Алексеевна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84963" y="4456525"/>
            <a:ext cx="4759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Музыкальный руководитель высшей квалификационной категории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3423805" y="5304559"/>
            <a:ext cx="19223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35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5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5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5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5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Новочеркасск</a:t>
            </a:r>
          </a:p>
          <a:p>
            <a:pPr algn="ctr"/>
            <a:r>
              <a:rPr lang="ru-RU" sz="1400" dirty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dirty="0">
                <a:latin typeface="Arial Black" panose="020B0A040201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="" xmlns:p14="http://schemas.microsoft.com/office/powerpoint/2010/main" val="22049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8" y="0"/>
            <a:ext cx="9254837" cy="70519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8556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1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alt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«Коррекционная деятельность  состоит из трех частей</a:t>
            </a:r>
            <a:r>
              <a:rPr lang="ru-RU" alt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»</a:t>
            </a:r>
            <a:endParaRPr lang="ru-RU" alt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ru-RU" altLang="ru-RU" sz="1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altLang="ru-RU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 </a:t>
            </a:r>
            <a:r>
              <a:rPr lang="ru-RU" altLang="ru-RU" sz="1600" dirty="0">
                <a:solidFill>
                  <a:srgbClr val="FF0000"/>
                </a:solidFill>
                <a:latin typeface="Arial Black" panose="020B0A04020102020204" pitchFamily="34" charset="0"/>
              </a:rPr>
              <a:t>часть: развитие и коррекция эмоционально-личностной сферы психики – психогимнастика. </a:t>
            </a:r>
            <a:endParaRPr lang="ru-RU" sz="1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35381" y="1384995"/>
            <a:ext cx="641465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i="1" dirty="0" smtClean="0">
                <a:solidFill>
                  <a:srgbClr val="002060"/>
                </a:solidFill>
              </a:rPr>
              <a:t>1</a:t>
            </a:r>
            <a:r>
              <a:rPr lang="ru-RU" alt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 Знакомство с элементами выразительных движений: мимикой, жестом, позой, походкой.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2) Игры по обучению выразительным движениям. Например, показать жестом слова «маленький», «он», «высокий»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3) Игры по распознаванию выразительных движений. Дети отгадывают что хотел показать им другой ребенок.  </a:t>
            </a:r>
            <a:endParaRPr lang="ru-RU" altLang="ru-RU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946" y="4608237"/>
            <a:ext cx="3560618" cy="2443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116" y="2978727"/>
            <a:ext cx="3364222" cy="21415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0"/>
            <a:ext cx="9254837" cy="7051964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6496050" cy="1247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629891" y="2233854"/>
            <a:ext cx="530629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4) Знакомство детей с эмоциональными состояниями (радость, грусть, гнев, удивление, страх, с их схематичными изображениями. Обращается внимание детей на детали: какие глаза, рот, брови и т. д.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5) Этюды на развитие умения выражать интерес, внимание, удивление, радость, печаль, гнев, страх, вину, стыд. Детям предлагается ситуация, которую они должны показать, обыграть.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6) Игры на распознавание эмоциональных состояний: один ребенок показывает, остальные угадывают. </a:t>
            </a:r>
          </a:p>
        </p:txBody>
      </p:sp>
    </p:spTree>
    <p:extLst>
      <p:ext uri="{BB962C8B-B14F-4D97-AF65-F5344CB8AC3E}">
        <p14:creationId xmlns="" xmlns:p14="http://schemas.microsoft.com/office/powerpoint/2010/main" val="1124768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0"/>
            <a:ext cx="9254837" cy="70519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1273" y="292032"/>
            <a:ext cx="810490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6) Игры на распознавание эмоциональных состояний: один ребенок показывает, остальные угадывают.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963" y="3749806"/>
            <a:ext cx="3353037" cy="22353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0437" y="905454"/>
            <a:ext cx="83387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800" i="1" dirty="0">
                <a:solidFill>
                  <a:srgbClr val="002060"/>
                </a:solidFill>
              </a:rPr>
              <a:t>7</a:t>
            </a: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) Этюды и игры на сопоставление отдельных черт характера – отрицательных и положительных (например, «Грубый продавец», «Вежливый покупатель») 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982" y="4614651"/>
            <a:ext cx="3172638" cy="24373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37164" y="2104054"/>
            <a:ext cx="612197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8) Игры и этюды по развитию коммуникативных навыков, коррекции взаимоотношений детей (агрессивности). Здесь также используются упражнения на сплоченность группы, а также совместные работы детей – общий рисунок, аппликация. </a:t>
            </a:r>
          </a:p>
        </p:txBody>
      </p:sp>
    </p:spTree>
    <p:extLst>
      <p:ext uri="{BB962C8B-B14F-4D97-AF65-F5344CB8AC3E}">
        <p14:creationId xmlns="" xmlns:p14="http://schemas.microsoft.com/office/powerpoint/2010/main" val="3229059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19" y="0"/>
            <a:ext cx="9254837" cy="70519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4400" y="293602"/>
            <a:ext cx="7550727" cy="1279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9) Снятие мнимых неадекватных страхов, тревоги: разыгрывание этюдов на выражение страха, рисование на тему «Мои страхи» с последующим «избавлением» или </a:t>
            </a:r>
            <a:r>
              <a:rPr lang="ru-RU" altLang="ru-RU" sz="1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обесцениваием</a:t>
            </a: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страхов.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10) Обучение правилам этикета: этюды на выражение правил хорошего тона в различных ситуациях</a:t>
            </a:r>
            <a:r>
              <a:rPr lang="ru-RU" altLang="ru-RU" sz="1600" dirty="0">
                <a:latin typeface="Arial Black" panose="020B0A04020102020204" pitchFamily="34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4" y="2604655"/>
            <a:ext cx="5749635" cy="44473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2703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082"/>
            <a:ext cx="9254837" cy="70519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1673" y="-21425"/>
            <a:ext cx="8506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2 часть: развитие и коррекция эмоциональной и познавательной сферы дошкольников с ОВЗ. 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8145" y="1191491"/>
            <a:ext cx="7980219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Включает в себя развитие основных психических функций – восприятия, памяти, внимания, мышления, речи с </a:t>
            </a:r>
            <a:r>
              <a:rPr lang="ru-RU" altLang="ru-RU" sz="1600" i="1" dirty="0">
                <a:solidFill>
                  <a:srgbClr val="002060"/>
                </a:solidFill>
                <a:latin typeface="Arial Black" panose="020B0A04020102020204" pitchFamily="34" charset="0"/>
              </a:rPr>
              <a:t>использованием эмоциональной лексики и воображения средствами театрально-игровой деятельности.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89" y="4405745"/>
            <a:ext cx="4433455" cy="2768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64" y="2087080"/>
            <a:ext cx="4073236" cy="23186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3379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11682"/>
            <a:ext cx="9254837" cy="70519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94296" y="11682"/>
            <a:ext cx="7156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В </a:t>
            </a:r>
            <a:r>
              <a:rPr lang="ru-RU" alt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театрализованной игре </a:t>
            </a:r>
            <a:r>
              <a:rPr lang="ru-RU" alt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у детей с ОВЗ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26423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Развивается способность к успешному разрешению проблемных ситуаций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умения увидеть, проанализировать, </a:t>
            </a:r>
            <a:r>
              <a:rPr lang="ru-RU" altLang="ru-RU" sz="1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продраматизировать</a:t>
            </a: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ситуацию с позиций разных персонажей,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выделить новые свойства и условия ее разрешения,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повышает степень социальной и когнитивной компетентности ребенка.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43" y="4536023"/>
            <a:ext cx="3988356" cy="25541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63" y="1876462"/>
            <a:ext cx="3975573" cy="26595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6067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0"/>
            <a:ext cx="9254837" cy="70519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5963" y="182478"/>
            <a:ext cx="3634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Волевая регуляция 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6364" y="823380"/>
            <a:ext cx="468283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Р</a:t>
            </a:r>
            <a:r>
              <a:rPr lang="ru-RU" alt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аскрывается </a:t>
            </a: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в развитии чувства пространства (мизансцены), движений (жест, мимика, пантомима), когда необходимо выразить состояние души персонажа, ведет к гармонии души и тела.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7" y="2245308"/>
            <a:ext cx="4461163" cy="49183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3687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4837" cy="70519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" y="243227"/>
            <a:ext cx="919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3 часть: снятие </a:t>
            </a:r>
            <a:r>
              <a:rPr lang="ru-RU" alt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психомышечного</a:t>
            </a:r>
            <a:r>
              <a:rPr lang="ru-RU" alt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напряжения – обучение детей приемам релаксации. 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3200" y="1074224"/>
            <a:ext cx="5250873" cy="1082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Здесь используется  (музыка, формулы внушения, так и </a:t>
            </a:r>
            <a:r>
              <a:rPr lang="ru-RU" altLang="ru-RU" sz="1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психомышечные</a:t>
            </a: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тренировки, которые также являются элементами </a:t>
            </a:r>
            <a:r>
              <a:rPr lang="ru-RU" altLang="ru-RU" sz="1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психогимнастики</a:t>
            </a: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. </a:t>
            </a:r>
          </a:p>
          <a:p>
            <a:pPr>
              <a:lnSpc>
                <a:spcPct val="80000"/>
              </a:lnSpc>
              <a:defRPr/>
            </a:pPr>
            <a:endParaRPr lang="ru-RU" altLang="ru-RU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29" y="2584900"/>
            <a:ext cx="5484571" cy="35388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2128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0"/>
            <a:ext cx="9254837" cy="70519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4073" y="154818"/>
            <a:ext cx="8769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Театрально-игровая деятельность с детьми ОВЗ 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71301"/>
            <a:ext cx="80910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Развивает психические функции личности ребенка, </a:t>
            </a:r>
          </a:p>
          <a:p>
            <a:pPr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художественные способности,</a:t>
            </a:r>
          </a:p>
          <a:p>
            <a:pPr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общечеловеческую универсальную способность к межличностному взаимодействию,</a:t>
            </a:r>
          </a:p>
          <a:p>
            <a:pPr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творчество в любой области.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76" y="3604705"/>
            <a:ext cx="3456598" cy="19810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47" y="5112273"/>
            <a:ext cx="2984299" cy="19534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63597" y="224955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- это хорошая возможность хотя бы ненадолго стать героем,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поверить в себя,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услышать первые в своей жизни аплодисменты.</a:t>
            </a:r>
          </a:p>
        </p:txBody>
      </p:sp>
    </p:spTree>
    <p:extLst>
      <p:ext uri="{BB962C8B-B14F-4D97-AF65-F5344CB8AC3E}">
        <p14:creationId xmlns="" xmlns:p14="http://schemas.microsoft.com/office/powerpoint/2010/main" val="793928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0"/>
            <a:ext cx="9254837" cy="70519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45339" y="182480"/>
            <a:ext cx="1282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Театр 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528" y="644145"/>
            <a:ext cx="8137556" cy="2092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— один из самых демократичных и доступных видов искусства для детей, он позволяет решить многие актуальные проблемы современной коррекционной педагогики и коррекционной  психологии, связанные с созданием положительного эмоционального настроя, снятием напряженности, решением конфликтных ситуаций через игру.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Все это содержание составляет основу организации коррекционной помощи детям с ОВЗ.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45" y="3197921"/>
            <a:ext cx="5805055" cy="38540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917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57745" y="255156"/>
            <a:ext cx="5888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Нормативно-правовая база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69673" y="1271897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Конвенция о правах ребенка ООН;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Закон Российской Федерации "Об образовании";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 Федеральный государственный образовательный стандарт дошкольного образования;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Концепция организации образовательного процесса с детьми старшего дошкольного возраста;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Типовое положением о дошкольном образовательном учреждении;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Устав ДОУ;</a:t>
            </a:r>
            <a:endParaRPr lang="ru-RU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7005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4075" y="932767"/>
            <a:ext cx="87699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В результате систематической работы по театрализованной деятельности, достигнуты значительные успехи в развитии коммуникативных и речевых навыков детей.</a:t>
            </a:r>
          </a:p>
          <a:p>
            <a:pPr>
              <a:lnSpc>
                <a:spcPct val="90000"/>
              </a:lnSpc>
            </a:pPr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   Также , театрализованная деятельность позволила раскрыть творческие способности детей, которые ярко прослеживаются во время выступления на праздниках</a:t>
            </a: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41086" y="471102"/>
            <a:ext cx="4600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E33803"/>
                </a:solidFill>
                <a:latin typeface="Arial Black" panose="020B0A04020102020204" pitchFamily="34" charset="0"/>
                <a:cs typeface="Times New Roman" pitchFamily="18" charset="0"/>
              </a:rPr>
              <a:t>Планируемый результат</a:t>
            </a:r>
            <a:r>
              <a:rPr lang="ru-RU" sz="2400" dirty="0">
                <a:solidFill>
                  <a:srgbClr val="E33803"/>
                </a:solidFill>
                <a:latin typeface="Arial Black" panose="020B0A04020102020204" pitchFamily="34" charset="0"/>
              </a:rPr>
              <a:t>: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7" y="3429000"/>
            <a:ext cx="4156364" cy="2457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9693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4837" cy="70519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55818" y="95842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48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altLang="ru-RU" sz="48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 </a:t>
            </a:r>
          </a:p>
          <a:p>
            <a:pPr algn="ctr"/>
            <a:r>
              <a:rPr lang="ru-RU" altLang="ru-RU" sz="48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внимание !</a:t>
            </a:r>
          </a:p>
        </p:txBody>
      </p:sp>
    </p:spTree>
    <p:extLst>
      <p:ext uri="{BB962C8B-B14F-4D97-AF65-F5344CB8AC3E}">
        <p14:creationId xmlns="" xmlns:p14="http://schemas.microsoft.com/office/powerpoint/2010/main" val="126737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09366" y="277395"/>
            <a:ext cx="2661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Актуальность: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55075" y="874455"/>
            <a:ext cx="53438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Новизна моей работы заключается в том, что она нацелена не только на развитие речи, эмоций и чувств, но и на решение вопросов социализации детей: развитие </a:t>
            </a:r>
            <a:r>
              <a:rPr lang="ru-RU" sz="1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коммуникативности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, умение произвольно управлять своими чувствами и научить путем наглядности выходить из сложных ситуаций, выработать у ребенка способность продуктивно решать социальные проблемы.</a:t>
            </a:r>
          </a:p>
        </p:txBody>
      </p:sp>
    </p:spTree>
    <p:extLst>
      <p:ext uri="{BB962C8B-B14F-4D97-AF65-F5344CB8AC3E}">
        <p14:creationId xmlns="" xmlns:p14="http://schemas.microsoft.com/office/powerpoint/2010/main" val="2091766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132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2667253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35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218" y="1097593"/>
            <a:ext cx="78471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Создание условий для развития коммуникативных </a:t>
            </a:r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навыков, произвольности, эмоциональной сферы, речевой активности  </a:t>
            </a: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воспитанников, </a:t>
            </a:r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с</a:t>
            </a: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редствами театрализованной деятельности.</a:t>
            </a:r>
            <a:endParaRPr lang="ru-RU" sz="1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4829" y="571880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Цель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57748" y="2344123"/>
            <a:ext cx="1751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19055" y="2903930"/>
            <a:ext cx="56249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прививать навыки общения и коллективного творчества;</a:t>
            </a:r>
          </a:p>
          <a:p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развивать выразительность речи, расширять и активизировать словарный запас;</a:t>
            </a:r>
          </a:p>
          <a:p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развивать у детей сферу чувств, соучастия, сопереживания, умение управлять своими чувствами;</a:t>
            </a:r>
          </a:p>
          <a:p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создать условия для совместной деятельности воспитателей и детей.</a:t>
            </a:r>
          </a:p>
        </p:txBody>
      </p:sp>
    </p:spTree>
    <p:extLst>
      <p:ext uri="{BB962C8B-B14F-4D97-AF65-F5344CB8AC3E}">
        <p14:creationId xmlns="" xmlns:p14="http://schemas.microsoft.com/office/powerpoint/2010/main" val="446758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85" y="-47112"/>
            <a:ext cx="916249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8545" y="122842"/>
            <a:ext cx="8797637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Система работы по организации театрализованной деятельности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81725" y="2060521"/>
            <a:ext cx="208782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 b="1" dirty="0">
                <a:solidFill>
                  <a:srgbClr val="002060"/>
                </a:solidFill>
                <a:latin typeface="Arial Black" panose="020B0A04020102020204" pitchFamily="34" charset="0"/>
              </a:rPr>
              <a:t>Организация предметно-развивающей среды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545" y="1621229"/>
            <a:ext cx="2712997" cy="71558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 b="1" dirty="0">
                <a:solidFill>
                  <a:srgbClr val="002060"/>
                </a:solidFill>
                <a:latin typeface="Arial Black" panose="020B0A04020102020204" pitchFamily="34" charset="0"/>
              </a:rPr>
              <a:t>Диагностика уровня развития творческих способностей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62183" y="1891431"/>
            <a:ext cx="2093027" cy="71558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 b="1" dirty="0">
                <a:solidFill>
                  <a:srgbClr val="002060"/>
                </a:solidFill>
                <a:latin typeface="Arial Black" panose="020B0A04020102020204" pitchFamily="34" charset="0"/>
              </a:rPr>
              <a:t>Совместное творчество (взрослых и детей)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09728" y="5205129"/>
            <a:ext cx="1353978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 b="1" dirty="0">
                <a:solidFill>
                  <a:srgbClr val="002060"/>
                </a:solidFill>
                <a:latin typeface="Arial Black" panose="020B0A04020102020204" pitchFamily="34" charset="0"/>
              </a:rPr>
              <a:t>Театрализованные представления 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6350330" y="1801338"/>
            <a:ext cx="1191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трелка вниз 51"/>
          <p:cNvSpPr/>
          <p:nvPr/>
        </p:nvSpPr>
        <p:spPr>
          <a:xfrm>
            <a:off x="1571999" y="1003839"/>
            <a:ext cx="401783" cy="547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3" name="Стрелка вниз 52"/>
          <p:cNvSpPr/>
          <p:nvPr/>
        </p:nvSpPr>
        <p:spPr>
          <a:xfrm>
            <a:off x="5518128" y="1122073"/>
            <a:ext cx="363474" cy="19390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4" name="Стрелка вниз 53"/>
          <p:cNvSpPr/>
          <p:nvPr/>
        </p:nvSpPr>
        <p:spPr>
          <a:xfrm>
            <a:off x="3981428" y="1051911"/>
            <a:ext cx="391222" cy="10165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5" name="Стрелка вниз 54"/>
          <p:cNvSpPr/>
          <p:nvPr/>
        </p:nvSpPr>
        <p:spPr>
          <a:xfrm rot="21426960">
            <a:off x="7375191" y="904790"/>
            <a:ext cx="390657" cy="970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6" name="Стрелка вниз 55"/>
          <p:cNvSpPr/>
          <p:nvPr/>
        </p:nvSpPr>
        <p:spPr>
          <a:xfrm rot="2088517">
            <a:off x="4589305" y="3966340"/>
            <a:ext cx="363474" cy="11185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7" name="Стрелка вниз 56"/>
          <p:cNvSpPr/>
          <p:nvPr/>
        </p:nvSpPr>
        <p:spPr>
          <a:xfrm>
            <a:off x="5872744" y="4106765"/>
            <a:ext cx="363474" cy="916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8" name="Стрелка вниз 57"/>
          <p:cNvSpPr/>
          <p:nvPr/>
        </p:nvSpPr>
        <p:spPr>
          <a:xfrm rot="19230433">
            <a:off x="7226081" y="4025689"/>
            <a:ext cx="412679" cy="1113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Прямоугольник 11"/>
          <p:cNvSpPr/>
          <p:nvPr/>
        </p:nvSpPr>
        <p:spPr>
          <a:xfrm>
            <a:off x="3981428" y="3381888"/>
            <a:ext cx="3344883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Перспективное планирование и реализация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77491" y="5205129"/>
            <a:ext cx="1792054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Игры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театральные,</a:t>
            </a:r>
            <a:endParaRPr lang="en-US" b="1" dirty="0">
              <a:solidFill>
                <a:srgbClr val="002060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Развивающи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е)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26279" y="5222095"/>
            <a:ext cx="1848101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Занятия с элементами драматизации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86545" y="48490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325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20" y="0"/>
            <a:ext cx="919928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4593" y="1614302"/>
            <a:ext cx="15051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50" dirty="0"/>
          </a:p>
        </p:txBody>
      </p:sp>
      <p:sp>
        <p:nvSpPr>
          <p:cNvPr id="6" name="Овал 5"/>
          <p:cNvSpPr/>
          <p:nvPr/>
        </p:nvSpPr>
        <p:spPr>
          <a:xfrm>
            <a:off x="3946035" y="2134486"/>
            <a:ext cx="2072053" cy="202719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rgbClr val="C00000"/>
                </a:solidFill>
                <a:latin typeface="Arial Narrow" pitchFamily="34" charset="0"/>
              </a:rPr>
              <a:t>Участие  </a:t>
            </a:r>
          </a:p>
          <a:p>
            <a:pPr algn="ctr"/>
            <a:r>
              <a:rPr lang="ru-RU" sz="2700" b="1" dirty="0">
                <a:solidFill>
                  <a:srgbClr val="C00000"/>
                </a:solidFill>
                <a:latin typeface="Arial Narrow" pitchFamily="34" charset="0"/>
              </a:rPr>
              <a:t>детей</a:t>
            </a:r>
            <a:endParaRPr lang="ru-RU" sz="2700" dirty="0"/>
          </a:p>
        </p:txBody>
      </p:sp>
      <p:sp>
        <p:nvSpPr>
          <p:cNvPr id="3" name="Выноска-облако 2"/>
          <p:cNvSpPr/>
          <p:nvPr/>
        </p:nvSpPr>
        <p:spPr>
          <a:xfrm>
            <a:off x="215082" y="3541016"/>
            <a:ext cx="2417076" cy="1272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FFFF00"/>
                </a:solidFill>
                <a:latin typeface="Arial Black" panose="020B0A04020102020204" pitchFamily="34" charset="0"/>
              </a:rPr>
              <a:t>Разнообразие видов театров</a:t>
            </a:r>
          </a:p>
        </p:txBody>
      </p:sp>
      <p:sp>
        <p:nvSpPr>
          <p:cNvPr id="13" name="Выноска-облако 12"/>
          <p:cNvSpPr/>
          <p:nvPr/>
        </p:nvSpPr>
        <p:spPr>
          <a:xfrm>
            <a:off x="589488" y="1338692"/>
            <a:ext cx="2154729" cy="102699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Arial Black" panose="020B0A04020102020204" pitchFamily="34" charset="0"/>
              </a:rPr>
              <a:t>Стихи</a:t>
            </a:r>
          </a:p>
        </p:txBody>
      </p:sp>
      <p:sp>
        <p:nvSpPr>
          <p:cNvPr id="14" name="Выноска-облако 13"/>
          <p:cNvSpPr/>
          <p:nvPr/>
        </p:nvSpPr>
        <p:spPr>
          <a:xfrm>
            <a:off x="6633505" y="3790466"/>
            <a:ext cx="2394222" cy="93752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Arial Black" panose="020B0A04020102020204" pitchFamily="34" charset="0"/>
              </a:rPr>
              <a:t>Мини -  сценки</a:t>
            </a:r>
          </a:p>
        </p:txBody>
      </p:sp>
      <p:sp>
        <p:nvSpPr>
          <p:cNvPr id="15" name="Выноска-облако 14"/>
          <p:cNvSpPr/>
          <p:nvPr/>
        </p:nvSpPr>
        <p:spPr>
          <a:xfrm>
            <a:off x="2666448" y="135920"/>
            <a:ext cx="2988912" cy="97421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FFFF00"/>
                </a:solidFill>
                <a:latin typeface="Arial Black" panose="020B0A04020102020204" pitchFamily="34" charset="0"/>
              </a:rPr>
              <a:t>Разыгрывание</a:t>
            </a:r>
          </a:p>
          <a:p>
            <a:r>
              <a:rPr lang="ru-RU" sz="1600" b="1" dirty="0">
                <a:solidFill>
                  <a:srgbClr val="FFFF00"/>
                </a:solidFill>
                <a:latin typeface="Arial Black" panose="020B0A04020102020204" pitchFamily="34" charset="0"/>
              </a:rPr>
              <a:t>сказок </a:t>
            </a:r>
          </a:p>
        </p:txBody>
      </p:sp>
      <p:sp>
        <p:nvSpPr>
          <p:cNvPr id="16" name="Выноска-облако 15"/>
          <p:cNvSpPr/>
          <p:nvPr/>
        </p:nvSpPr>
        <p:spPr>
          <a:xfrm>
            <a:off x="6368288" y="648985"/>
            <a:ext cx="2688740" cy="82768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Arial Black" panose="020B0A04020102020204" pitchFamily="34" charset="0"/>
              </a:rPr>
              <a:t>Владение куклой</a:t>
            </a:r>
          </a:p>
        </p:txBody>
      </p:sp>
      <p:sp>
        <p:nvSpPr>
          <p:cNvPr id="24" name="Выноска-облако 23"/>
          <p:cNvSpPr/>
          <p:nvPr/>
        </p:nvSpPr>
        <p:spPr>
          <a:xfrm>
            <a:off x="1945050" y="5656499"/>
            <a:ext cx="2571670" cy="87995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Arial Black" panose="020B0A04020102020204" pitchFamily="34" charset="0"/>
              </a:rPr>
              <a:t>Песни</a:t>
            </a:r>
          </a:p>
        </p:txBody>
      </p:sp>
      <p:sp>
        <p:nvSpPr>
          <p:cNvPr id="25" name="Выноска-облако 24"/>
          <p:cNvSpPr/>
          <p:nvPr/>
        </p:nvSpPr>
        <p:spPr>
          <a:xfrm>
            <a:off x="5317894" y="5513399"/>
            <a:ext cx="2407033" cy="120150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FFFF00"/>
                </a:solidFill>
                <a:latin typeface="Arial Black" panose="020B0A04020102020204" pitchFamily="34" charset="0"/>
              </a:rPr>
              <a:t>Потещки</a:t>
            </a:r>
          </a:p>
        </p:txBody>
      </p:sp>
      <p:sp>
        <p:nvSpPr>
          <p:cNvPr id="11" name="Стрелка вниз 10"/>
          <p:cNvSpPr/>
          <p:nvPr/>
        </p:nvSpPr>
        <p:spPr>
          <a:xfrm rot="8915906">
            <a:off x="3948560" y="1040818"/>
            <a:ext cx="692454" cy="1301596"/>
          </a:xfrm>
          <a:prstGeom prst="downArrow">
            <a:avLst>
              <a:gd name="adj1" fmla="val 4055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2119310">
            <a:off x="3605322" y="3764489"/>
            <a:ext cx="468850" cy="1936253"/>
          </a:xfrm>
          <a:prstGeom prst="downArrow">
            <a:avLst>
              <a:gd name="adj1" fmla="val 64705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9910787">
            <a:off x="5714423" y="3841321"/>
            <a:ext cx="484632" cy="177333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6922582">
            <a:off x="2998460" y="1540159"/>
            <a:ext cx="484632" cy="177736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13942767">
            <a:off x="6458060" y="1151235"/>
            <a:ext cx="508451" cy="194660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4045329">
            <a:off x="2998380" y="2824612"/>
            <a:ext cx="484632" cy="15739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17799771">
            <a:off x="6235157" y="3102955"/>
            <a:ext cx="481550" cy="107776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79371" y="328402"/>
            <a:ext cx="251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Дети с ОВЗ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9382" y="988806"/>
            <a:ext cx="82751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600" b="1" dirty="0">
                <a:latin typeface="Arial Black" panose="020B0A04020102020204" pitchFamily="34" charset="0"/>
              </a:rPr>
              <a:t>«</a:t>
            </a:r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Людьми с ограниченными возможностями» </a:t>
            </a: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в научной литературе принято понимать лиц (детей), которые имеют те или иные ограничения в повседневной жизнедеятельности, связанные с физическими, психическими или сенсорными дефектами.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84369" y="2080097"/>
            <a:ext cx="5559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Дошкольники с ОВЗ характеризуются 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03418" y="2566661"/>
            <a:ext cx="5943599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Эмоциональной неустойчивостью,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наличием импульсивных реакций,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неадекватной самооценкой,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преобладанием игровой мотивации.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Несформированностью</a:t>
            </a: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интеллектуальной и личностной готовности к школьному обучению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ослабленным общим физическим состоянием и функциональным состоянием их нервной системы,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низкой работоспособность,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быстрой утомляемостью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0983" cy="70658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5346" y="142651"/>
            <a:ext cx="7638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Для ребенка - дошкольника важнее всего 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673" y="604316"/>
            <a:ext cx="45630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р</a:t>
            </a: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азвитие своей внутренней жизни, питание эмоциональной сферы, чувств. </a:t>
            </a:r>
          </a:p>
          <a:p>
            <a:pPr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эмоции - главные регуляторы деятельности ребенка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082751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altLang="ru-RU" sz="13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082751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altLang="ru-RU" sz="1350" dirty="0"/>
          </a:p>
        </p:txBody>
      </p:sp>
      <p:pic>
        <p:nvPicPr>
          <p:cNvPr id="8" name="Picture 2" descr="C:\Users\Мамиа\Desktop\100NIKON\DSCN0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9196" y="604316"/>
            <a:ext cx="2970481" cy="1323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874076" y="2352979"/>
            <a:ext cx="5086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Эмоциональный интеллект 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1400" y="2939916"/>
            <a:ext cx="4572000" cy="2668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Способность правильно истолковывать обстановку и оказывать на неё влияние,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интуитивно улавливать то, чего хотят и в чём нуждаются другие люди,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знать их сильные и слабые стороны,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не поддаваться стрессу и быть обаятельным</a:t>
            </a:r>
            <a:r>
              <a:rPr lang="ru-RU" altLang="ru-RU" sz="2400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693" y="5511007"/>
            <a:ext cx="2808149" cy="15548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6936" y="274506"/>
            <a:ext cx="8650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Самый короткий путь раскрепощения </a:t>
            </a:r>
            <a:r>
              <a:rPr lang="ru-RU" alt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д-й</a:t>
            </a:r>
            <a:r>
              <a:rPr lang="ru-RU" alt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с ОВЗ 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0213" y="1090056"/>
            <a:ext cx="5887687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Снятия зажатости,  развитие чувств и художественного воображения – это путь через театрализованную игру.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Театрализованные </a:t>
            </a: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игры  являются  одним из ведущих видов деятельности в дошкольном возрасте, определяющим развитие всех сторон личности ребенка и создающим «зону ближайшего развития» </a:t>
            </a:r>
            <a:r>
              <a:rPr lang="ru-RU" altLang="ru-RU" sz="1600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36171"/>
            <a:ext cx="2651668" cy="164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18" y="3588326"/>
            <a:ext cx="5624946" cy="34021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333333"/>
      </a:dk1>
      <a:lt1>
        <a:sysClr val="window" lastClr="F0F0F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333333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</TotalTime>
  <Words>1018</Words>
  <Application>Microsoft Office PowerPoint</Application>
  <PresentationFormat>Экран (4:3)</PresentationFormat>
  <Paragraphs>113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Васильева</dc:creator>
  <cp:lastModifiedBy>Мамиа</cp:lastModifiedBy>
  <cp:revision>48</cp:revision>
  <dcterms:created xsi:type="dcterms:W3CDTF">2019-03-19T11:50:51Z</dcterms:created>
  <dcterms:modified xsi:type="dcterms:W3CDTF">2019-03-30T11:43:49Z</dcterms:modified>
</cp:coreProperties>
</file>