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gif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Autofit/>
          </a:bodyPr>
          <a:lstStyle/>
          <a:p>
            <a:r>
              <a:rPr lang="ru-RU" sz="2400" b="1" i="1" dirty="0"/>
              <a:t>Муниципальное бюджетное дошкольное образовательное учреждение </a:t>
            </a:r>
            <a:br>
              <a:rPr lang="ru-RU" sz="2400" b="1" i="1" dirty="0"/>
            </a:br>
            <a:r>
              <a:rPr lang="ru-RU" sz="2400" b="1" i="1" dirty="0" smtClean="0"/>
              <a:t>детский </a:t>
            </a:r>
            <a:r>
              <a:rPr lang="ru-RU" sz="2400" b="1" i="1" dirty="0"/>
              <a:t>сад общеразвивающего вида № 5 «Теремок</a:t>
            </a:r>
            <a:r>
              <a:rPr lang="ru-RU" sz="2400" b="1" i="1" dirty="0" smtClean="0"/>
              <a:t>»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                                                     Воспитатель Михайленко Д.С.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err="1" smtClean="0"/>
              <a:t>г.Долгопрудный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2016 год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312367"/>
          </a:xfrm>
        </p:spPr>
        <p:txBody>
          <a:bodyPr numCol="1">
            <a:prstTxWarp prst="textInflate">
              <a:avLst/>
            </a:prstTxWarp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b="1" spc="300" dirty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3600" b="1" spc="300" dirty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4400" b="1" spc="300" dirty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РОЛЬ СКАЗКИ </a:t>
            </a:r>
            <a:br>
              <a:rPr lang="ru-RU" sz="4400" b="1" spc="300" dirty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</a:br>
            <a:r>
              <a:rPr lang="ru-RU" sz="4400" b="1" spc="300" dirty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В ВОСПИТАНИИ ДЕТЕЙ</a:t>
            </a:r>
            <a:br>
              <a:rPr lang="ru-RU" sz="4400" b="1" spc="300" dirty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</a:br>
            <a:r>
              <a:rPr lang="ru-RU" sz="4400" b="1" spc="300" dirty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МЛАДШЕГО ДОШКОЛЬНОГО</a:t>
            </a:r>
            <a:br>
              <a:rPr lang="ru-RU" sz="4400" b="1" spc="300" dirty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</a:br>
            <a:r>
              <a:rPr lang="ru-RU" sz="4400" b="1" spc="300" dirty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ВОЗРАСТА</a:t>
            </a:r>
            <a:endParaRPr lang="ru-RU" sz="4400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В гостях у сказки - В гостя [pesnik.su]-0-13.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592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5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1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Решение социальных задач в областях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4040188" cy="6397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dirty="0"/>
              <a:t>Здоровье, физическая </a:t>
            </a:r>
            <a:r>
              <a:rPr lang="ru-RU" dirty="0" smtClean="0"/>
              <a:t>культура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dirty="0" smtClean="0">
                <a:latin typeface="Monotype Corsiva" panose="03010101010201010101" pitchFamily="66" charset="0"/>
              </a:rPr>
              <a:t>Обогащение </a:t>
            </a:r>
            <a:r>
              <a:rPr lang="ru-RU" dirty="0">
                <a:latin typeface="Monotype Corsiva" panose="03010101010201010101" pitchFamily="66" charset="0"/>
              </a:rPr>
              <a:t>двигательного опыта детей посредством имитации движения и жестов персонажей сказок.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196752"/>
            <a:ext cx="4041775" cy="6397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dirty="0"/>
              <a:t>Художественное</a:t>
            </a:r>
          </a:p>
          <a:p>
            <a:pPr algn="ctr">
              <a:defRPr/>
            </a:pPr>
            <a:r>
              <a:rPr lang="ru-RU" dirty="0"/>
              <a:t> </a:t>
            </a:r>
            <a:r>
              <a:rPr lang="ru-RU" dirty="0" smtClean="0"/>
              <a:t>творчество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Monotype Corsiva" panose="03010101010201010101" pitchFamily="66" charset="0"/>
              </a:rPr>
              <a:t>Развитие интереса к художественному творчеству посредством сказки;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Monotype Corsiva" panose="03010101010201010101" pitchFamily="66" charset="0"/>
              </a:rPr>
              <a:t>Воспитание и формирование эстетических вкусов.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Lenovo\Desktop\Gyfeu4bAW-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460851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ovo\Desktop\Новая папка (10)\nghVBzNRo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91339"/>
            <a:ext cx="1805812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enovo\Desktop\Новая папка (10)\SA30QnK3by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91339"/>
            <a:ext cx="1807407" cy="3215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68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Отношение к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миру и 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окружающим людям:</a:t>
            </a:r>
            <a:r>
              <a:rPr lang="ru-RU" b="1" i="1" dirty="0">
                <a:solidFill>
                  <a:srgbClr val="00B050"/>
                </a:solidFill>
              </a:rPr>
              <a:t/>
            </a:r>
            <a:br>
              <a:rPr lang="ru-RU" b="1" i="1" dirty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Monotype Corsiva" panose="03010101010201010101" pitchFamily="66" charset="0"/>
              </a:rPr>
              <a:t>Воспитание </a:t>
            </a:r>
            <a:r>
              <a:rPr lang="ru-RU" sz="2000" dirty="0">
                <a:latin typeface="Monotype Corsiva" panose="03010101010201010101" pitchFamily="66" charset="0"/>
              </a:rPr>
              <a:t>дружеских взаимоотношений («Зимовье», «Теремок»)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Monotype Corsiva" panose="03010101010201010101" pitchFamily="66" charset="0"/>
              </a:rPr>
              <a:t>Воспитание доброго и миролюбивого отношения друг к другу («</a:t>
            </a:r>
            <a:r>
              <a:rPr lang="ru-RU" sz="2000" dirty="0" err="1">
                <a:latin typeface="Monotype Corsiva" panose="03010101010201010101" pitchFamily="66" charset="0"/>
              </a:rPr>
              <a:t>Заюшкина</a:t>
            </a:r>
            <a:r>
              <a:rPr lang="ru-RU" sz="2000" dirty="0">
                <a:latin typeface="Monotype Corsiva" panose="03010101010201010101" pitchFamily="66" charset="0"/>
              </a:rPr>
              <a:t> избушка», «Волк и семеро козлят», «Сказка о глупом мышонке»)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Monotype Corsiva" panose="03010101010201010101" pitchFamily="66" charset="0"/>
              </a:rPr>
              <a:t>Воспитание послушания и уважения к </a:t>
            </a:r>
            <a:r>
              <a:rPr lang="ru-RU" sz="2000" dirty="0" smtClean="0">
                <a:latin typeface="Monotype Corsiva" panose="03010101010201010101" pitchFamily="66" charset="0"/>
              </a:rPr>
              <a:t>старшим.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Monotype Corsiva" panose="03010101010201010101" pitchFamily="66" charset="0"/>
              </a:rPr>
              <a:t>Забота о близких («Бобовое зернышко», «</a:t>
            </a:r>
            <a:r>
              <a:rPr lang="ru-RU" sz="2000" dirty="0" err="1">
                <a:latin typeface="Monotype Corsiva" panose="03010101010201010101" pitchFamily="66" charset="0"/>
              </a:rPr>
              <a:t>Федорино</a:t>
            </a:r>
            <a:r>
              <a:rPr lang="ru-RU" sz="2000" dirty="0">
                <a:latin typeface="Monotype Corsiva" panose="03010101010201010101" pitchFamily="66" charset="0"/>
              </a:rPr>
              <a:t> горе», «Муха Цокотуха»)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Monotype Corsiva" panose="03010101010201010101" pitchFamily="66" charset="0"/>
              </a:rPr>
              <a:t>Воспитание добрых чувств, эмоциональной отзывчивости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Monotype Corsiva" panose="03010101010201010101" pitchFamily="66" charset="0"/>
              </a:rPr>
              <a:t>Стремление оказать помощь нуждающимся  («Под грибом», «Палочка-выручалочка»)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Monotype Corsiva" panose="03010101010201010101" pitchFamily="66" charset="0"/>
              </a:rPr>
              <a:t>Воспитание навыков культуры поведения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Lenovo\Desktop\Новая папка (10)\rTLZvflR75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2222506" cy="2394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enovo\Desktop\Новая папка (10)\4YSEIoEUH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13" y="4653136"/>
            <a:ext cx="3616987" cy="2034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enovo\Desktop\Новая папка (10)\2PkP9x74jp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2088232" cy="280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31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Результатом работы со сказкой является: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2600" dirty="0">
                <a:latin typeface="Monotype Corsiva" panose="03010101010201010101" pitchFamily="66" charset="0"/>
                <a:cs typeface="Times New Roman" pitchFamily="18" charset="0"/>
              </a:rPr>
              <a:t>О</a:t>
            </a:r>
            <a:r>
              <a:rPr lang="ru-RU" sz="2600" dirty="0" smtClean="0">
                <a:latin typeface="Monotype Corsiva" panose="03010101010201010101" pitchFamily="66" charset="0"/>
                <a:cs typeface="Times New Roman" pitchFamily="18" charset="0"/>
              </a:rPr>
              <a:t>владение  </a:t>
            </a:r>
            <a:r>
              <a:rPr lang="ru-RU" sz="2600" dirty="0">
                <a:latin typeface="Monotype Corsiva" panose="03010101010201010101" pitchFamily="66" charset="0"/>
                <a:cs typeface="Times New Roman" pitchFamily="18" charset="0"/>
              </a:rPr>
              <a:t>детьми навыками взаимоотношения с </a:t>
            </a:r>
            <a:r>
              <a:rPr lang="ru-RU" sz="2600" dirty="0" smtClean="0">
                <a:latin typeface="Monotype Corsiva" panose="03010101010201010101" pitchFamily="66" charset="0"/>
                <a:cs typeface="Times New Roman" pitchFamily="18" charset="0"/>
              </a:rPr>
              <a:t>миром;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600" dirty="0">
                <a:latin typeface="Monotype Corsiva" panose="03010101010201010101" pitchFamily="66" charset="0"/>
                <a:cs typeface="Times New Roman" pitchFamily="18" charset="0"/>
              </a:rPr>
              <a:t>У</a:t>
            </a:r>
            <a:r>
              <a:rPr lang="ru-RU" sz="2600" dirty="0" smtClean="0">
                <a:latin typeface="Monotype Corsiva" panose="03010101010201010101" pitchFamily="66" charset="0"/>
                <a:cs typeface="Times New Roman" pitchFamily="18" charset="0"/>
              </a:rPr>
              <a:t>своение </a:t>
            </a:r>
            <a:r>
              <a:rPr lang="ru-RU" sz="2600" dirty="0">
                <a:latin typeface="Monotype Corsiva" panose="03010101010201010101" pitchFamily="66" charset="0"/>
                <a:cs typeface="Times New Roman" pitchFamily="18" charset="0"/>
              </a:rPr>
              <a:t>общечеловеческих ценностей и морально-нравственных ценностей </a:t>
            </a:r>
            <a:r>
              <a:rPr lang="ru-RU" sz="2600" dirty="0" smtClean="0">
                <a:latin typeface="Monotype Corsiva" panose="03010101010201010101" pitchFamily="66" charset="0"/>
                <a:cs typeface="Times New Roman" pitchFamily="18" charset="0"/>
              </a:rPr>
              <a:t>культуры;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600" dirty="0">
                <a:latin typeface="Monotype Corsiva" panose="03010101010201010101" pitchFamily="66" charset="0"/>
                <a:cs typeface="Times New Roman" pitchFamily="18" charset="0"/>
              </a:rPr>
              <a:t>Ф</a:t>
            </a:r>
            <a:r>
              <a:rPr lang="ru-RU" sz="2600" dirty="0" smtClean="0">
                <a:latin typeface="Monotype Corsiva" panose="03010101010201010101" pitchFamily="66" charset="0"/>
                <a:cs typeface="Times New Roman" pitchFamily="18" charset="0"/>
              </a:rPr>
              <a:t>ормирование </a:t>
            </a:r>
            <a:r>
              <a:rPr lang="ru-RU" sz="2600" dirty="0">
                <a:latin typeface="Monotype Corsiva" panose="03010101010201010101" pitchFamily="66" charset="0"/>
                <a:cs typeface="Times New Roman" pitchFamily="18" charset="0"/>
              </a:rPr>
              <a:t>активной жизненной </a:t>
            </a:r>
            <a:r>
              <a:rPr lang="ru-RU" sz="2600" dirty="0" smtClean="0">
                <a:latin typeface="Monotype Corsiva" panose="03010101010201010101" pitchFamily="66" charset="0"/>
                <a:cs typeface="Times New Roman" pitchFamily="18" charset="0"/>
              </a:rPr>
              <a:t>позиции;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600" dirty="0">
                <a:latin typeface="Monotype Corsiva" panose="03010101010201010101" pitchFamily="66" charset="0"/>
                <a:cs typeface="Times New Roman" pitchFamily="18" charset="0"/>
              </a:rPr>
              <a:t>Ф</a:t>
            </a:r>
            <a:r>
              <a:rPr lang="ru-RU" sz="2600" dirty="0" smtClean="0">
                <a:latin typeface="Monotype Corsiva" panose="03010101010201010101" pitchFamily="66" charset="0"/>
                <a:cs typeface="Times New Roman" pitchFamily="18" charset="0"/>
              </a:rPr>
              <a:t>ормирование </a:t>
            </a:r>
            <a:r>
              <a:rPr lang="ru-RU" sz="2600" dirty="0">
                <a:latin typeface="Monotype Corsiva" panose="03010101010201010101" pitchFamily="66" charset="0"/>
                <a:cs typeface="Times New Roman" pitchFamily="18" charset="0"/>
              </a:rPr>
              <a:t>у ребёнка позиции бережного отношения к окружающему миру; </a:t>
            </a:r>
            <a:endParaRPr lang="ru-RU" sz="2600" dirty="0" smtClean="0"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600" dirty="0">
                <a:latin typeface="Monotype Corsiva" panose="03010101010201010101" pitchFamily="66" charset="0"/>
                <a:cs typeface="Times New Roman" pitchFamily="18" charset="0"/>
              </a:rPr>
              <a:t>П</a:t>
            </a:r>
            <a:r>
              <a:rPr lang="ru-RU" sz="2600" dirty="0" smtClean="0">
                <a:latin typeface="Monotype Corsiva" panose="03010101010201010101" pitchFamily="66" charset="0"/>
                <a:cs typeface="Times New Roman" pitchFamily="18" charset="0"/>
              </a:rPr>
              <a:t>ривитие </a:t>
            </a:r>
            <a:r>
              <a:rPr lang="ru-RU" sz="2600" dirty="0">
                <a:latin typeface="Monotype Corsiva" panose="03010101010201010101" pitchFamily="66" charset="0"/>
                <a:cs typeface="Times New Roman" pitchFamily="18" charset="0"/>
              </a:rPr>
              <a:t>любви к своей истории, Родине; </a:t>
            </a:r>
            <a:endParaRPr lang="ru-RU" sz="2600" dirty="0" smtClean="0"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600" dirty="0">
                <a:latin typeface="Monotype Corsiva" panose="03010101010201010101" pitchFamily="66" charset="0"/>
                <a:cs typeface="Times New Roman" pitchFamily="18" charset="0"/>
              </a:rPr>
              <a:t>И</a:t>
            </a:r>
            <a:r>
              <a:rPr lang="ru-RU" sz="2600" dirty="0" smtClean="0">
                <a:latin typeface="Monotype Corsiva" panose="03010101010201010101" pitchFamily="66" charset="0"/>
                <a:cs typeface="Times New Roman" pitchFamily="18" charset="0"/>
              </a:rPr>
              <a:t>спользование </a:t>
            </a:r>
            <a:r>
              <a:rPr lang="ru-RU" sz="2600" dirty="0">
                <a:latin typeface="Monotype Corsiva" panose="03010101010201010101" pitchFamily="66" charset="0"/>
                <a:cs typeface="Times New Roman" pitchFamily="18" charset="0"/>
              </a:rPr>
              <a:t>сказочных ситуаций в свободной игровой деятельности; </a:t>
            </a:r>
            <a:endParaRPr lang="ru-RU" sz="2600" dirty="0" smtClean="0"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600" dirty="0">
                <a:latin typeface="Monotype Corsiva" panose="03010101010201010101" pitchFamily="66" charset="0"/>
                <a:cs typeface="Times New Roman" pitchFamily="18" charset="0"/>
              </a:rPr>
              <a:t>Воспитание  умения у  детей разрешать конфликтные </a:t>
            </a:r>
            <a:r>
              <a:rPr lang="ru-RU" sz="2600" dirty="0" smtClean="0">
                <a:latin typeface="Monotype Corsiva" panose="03010101010201010101" pitchFamily="66" charset="0"/>
                <a:cs typeface="Times New Roman" pitchFamily="18" charset="0"/>
              </a:rPr>
              <a:t>ситуации</a:t>
            </a:r>
            <a:r>
              <a:rPr lang="ru-RU" sz="2600" dirty="0">
                <a:latin typeface="Monotype Corsiva" panose="03010101010201010101" pitchFamily="66" charset="0"/>
                <a:cs typeface="Times New Roman" pitchFamily="18" charset="0"/>
              </a:rPr>
              <a:t>.</a:t>
            </a:r>
            <a:endParaRPr lang="ru-RU" sz="2600" dirty="0">
              <a:latin typeface="Monotype Corsiva" panose="03010101010201010101" pitchFamily="66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3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Взаимодействие 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Monotype Corsiva" panose="03010101010201010101" pitchFamily="66" charset="0"/>
              </a:rPr>
              <a:t>Консультация «Чем полезна сказка», «Воспитание сказкой», «</a:t>
            </a:r>
            <a:r>
              <a:rPr lang="ru-RU" sz="2000" dirty="0">
                <a:latin typeface="Monotype Corsiva" panose="03010101010201010101" pitchFamily="66" charset="0"/>
              </a:rPr>
              <a:t>Р</a:t>
            </a:r>
            <a:r>
              <a:rPr lang="ru-RU" sz="2000" dirty="0" smtClean="0">
                <a:latin typeface="Monotype Corsiva" panose="03010101010201010101" pitchFamily="66" charset="0"/>
              </a:rPr>
              <a:t>оль книги в жизни ребенка», «Игры для развития речи ребенка 3-4 лет на основе сказок».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000" dirty="0">
                <a:latin typeface="Monotype Corsiva" panose="03010101010201010101" pitchFamily="66" charset="0"/>
              </a:rPr>
              <a:t>Домашнее задание "Совместное рисование родителей и детей по </a:t>
            </a:r>
            <a:r>
              <a:rPr lang="ru-RU" sz="2000" dirty="0" smtClean="0">
                <a:latin typeface="Monotype Corsiva" panose="03010101010201010101" pitchFamily="66" charset="0"/>
              </a:rPr>
              <a:t>теме: </a:t>
            </a:r>
            <a:r>
              <a:rPr lang="ru-RU" sz="2000" dirty="0">
                <a:latin typeface="Monotype Corsiva" panose="03010101010201010101" pitchFamily="66" charset="0"/>
              </a:rPr>
              <a:t>"Мой любимый сказочный </a:t>
            </a:r>
            <a:r>
              <a:rPr lang="ru-RU" sz="2000" dirty="0" smtClean="0">
                <a:latin typeface="Monotype Corsiva" panose="03010101010201010101" pitchFamily="66" charset="0"/>
              </a:rPr>
              <a:t>герой».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Monotype Corsiva" panose="03010101010201010101" pitchFamily="66" charset="0"/>
              </a:rPr>
              <a:t>Папка – передвижка </a:t>
            </a:r>
          </a:p>
          <a:p>
            <a:endParaRPr lang="ru-RU" sz="2000" dirty="0" smtClean="0"/>
          </a:p>
          <a:p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</p:txBody>
      </p:sp>
      <p:pic>
        <p:nvPicPr>
          <p:cNvPr id="2050" name="Picture 2" descr="C:\Users\Lenovo\Desktop\LQi6Wu3ZT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05" y="2446040"/>
            <a:ext cx="2784723" cy="3940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novo\Desktop\sYzYJyu3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25" y="2446040"/>
            <a:ext cx="2784723" cy="3940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enovo\Desktop\iFxN-ZP5Y5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635" y="2427649"/>
            <a:ext cx="2784723" cy="3940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enovo\Desktop\rPyndRNhzQ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94210"/>
            <a:ext cx="2653321" cy="3797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enovo\Desktop\FcTtLpF8Nc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902" y="2894210"/>
            <a:ext cx="2642834" cy="3782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Lenovo\Desktop\P_nez2_QbK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18806"/>
            <a:ext cx="6456040" cy="3631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49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712968" cy="1800200"/>
          </a:xfrm>
        </p:spPr>
        <p:txBody>
          <a:bodyPr>
            <a:prstTxWarp prst="textCanDown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внимание! </a:t>
            </a:r>
            <a:endParaRPr lang="ru-RU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Цель работы 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   </a:t>
            </a:r>
            <a:r>
              <a:rPr lang="ru-RU" sz="2800" dirty="0" smtClean="0">
                <a:latin typeface="Monotype Corsiva" panose="03010101010201010101" pitchFamily="66" charset="0"/>
              </a:rPr>
              <a:t>Выявление  воспитательного воздействия </a:t>
            </a:r>
            <a:r>
              <a:rPr lang="ru-RU" sz="2800" dirty="0">
                <a:latin typeface="Monotype Corsiva" panose="03010101010201010101" pitchFamily="66" charset="0"/>
              </a:rPr>
              <a:t>русских народных и литературных сказок на детей дошкольного </a:t>
            </a:r>
            <a:r>
              <a:rPr lang="ru-RU" sz="2800" dirty="0" smtClean="0">
                <a:latin typeface="Monotype Corsiva" panose="03010101010201010101" pitchFamily="66" charset="0"/>
              </a:rPr>
              <a:t>возраста.</a:t>
            </a:r>
            <a:endParaRPr lang="ru-RU" sz="2800" dirty="0">
              <a:latin typeface="Monotype Corsiva" panose="03010101010201010101" pitchFamily="66" charset="0"/>
            </a:endParaRPr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8194" name="Picture 2" descr="C:\Users\Lenovo\Desktop\dfcqCClZ7s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49421"/>
            <a:ext cx="5879976" cy="3307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9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467544" y="1340768"/>
            <a:ext cx="8229600" cy="54006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200" b="1" dirty="0">
                <a:latin typeface="Monotype Corsiva" panose="03010101010201010101" pitchFamily="66" charset="0"/>
              </a:rPr>
              <a:t>Сказка</a:t>
            </a:r>
            <a:r>
              <a:rPr lang="ru-RU" sz="4200" dirty="0">
                <a:latin typeface="Monotype Corsiva" panose="03010101010201010101" pitchFamily="66" charset="0"/>
              </a:rPr>
              <a:t> входит в жизнь ребенка с самого раннего </a:t>
            </a:r>
            <a:r>
              <a:rPr lang="ru-RU" sz="4200" b="1" dirty="0">
                <a:latin typeface="Monotype Corsiva" panose="03010101010201010101" pitchFamily="66" charset="0"/>
              </a:rPr>
              <a:t>возраста</a:t>
            </a:r>
            <a:r>
              <a:rPr lang="ru-RU" sz="4200" dirty="0">
                <a:latin typeface="Monotype Corsiva" panose="03010101010201010101" pitchFamily="66" charset="0"/>
              </a:rPr>
              <a:t>, сопровождает его на протяжении всего </a:t>
            </a:r>
            <a:r>
              <a:rPr lang="ru-RU" sz="4200" b="1" dirty="0">
                <a:latin typeface="Monotype Corsiva" panose="03010101010201010101" pitchFamily="66" charset="0"/>
              </a:rPr>
              <a:t>дошкольного</a:t>
            </a:r>
            <a:r>
              <a:rPr lang="ru-RU" sz="4200" dirty="0">
                <a:latin typeface="Monotype Corsiva" panose="03010101010201010101" pitchFamily="66" charset="0"/>
              </a:rPr>
              <a:t> детства и остается с ним на всю жизнь. Со </a:t>
            </a:r>
            <a:r>
              <a:rPr lang="ru-RU" sz="4200" b="1" dirty="0">
                <a:latin typeface="Monotype Corsiva" panose="03010101010201010101" pitchFamily="66" charset="0"/>
              </a:rPr>
              <a:t>сказки</a:t>
            </a:r>
            <a:r>
              <a:rPr lang="ru-RU" sz="4200" dirty="0">
                <a:latin typeface="Monotype Corsiva" panose="03010101010201010101" pitchFamily="66" charset="0"/>
              </a:rPr>
              <a:t> начинается его знакомство с миром литературы, с миром человеческих </a:t>
            </a:r>
            <a:r>
              <a:rPr lang="ru-RU" sz="4200" dirty="0" smtClean="0">
                <a:latin typeface="Monotype Corsiva" panose="03010101010201010101" pitchFamily="66" charset="0"/>
              </a:rPr>
              <a:t>взаимоотношений, а так же со </a:t>
            </a:r>
            <a:r>
              <a:rPr lang="ru-RU" sz="4200" dirty="0">
                <a:latin typeface="Monotype Corsiva" panose="03010101010201010101" pitchFamily="66" charset="0"/>
              </a:rPr>
              <a:t>всем окружающим миром в </a:t>
            </a:r>
            <a:r>
              <a:rPr lang="ru-RU" sz="4200" dirty="0" smtClean="0">
                <a:latin typeface="Monotype Corsiva" panose="03010101010201010101" pitchFamily="66" charset="0"/>
              </a:rPr>
              <a:t>целом.</a:t>
            </a:r>
          </a:p>
          <a:p>
            <a:pPr marL="0" indent="0" algn="ctr">
              <a:buNone/>
            </a:pPr>
            <a:r>
              <a:rPr lang="ru-RU" sz="4200" dirty="0" smtClean="0">
                <a:latin typeface="Monotype Corsiva" panose="03010101010201010101" pitchFamily="66" charset="0"/>
              </a:rPr>
              <a:t>Читая сказку, дети обучаются  правильному звукопроизношению, расширяют свой словарный </a:t>
            </a:r>
            <a:r>
              <a:rPr lang="ru-RU" sz="4200" dirty="0">
                <a:latin typeface="Monotype Corsiva" panose="03010101010201010101" pitchFamily="66" charset="0"/>
              </a:rPr>
              <a:t>запас </a:t>
            </a:r>
            <a:r>
              <a:rPr lang="ru-RU" sz="4200" dirty="0" smtClean="0">
                <a:latin typeface="Monotype Corsiva" panose="03010101010201010101" pitchFamily="66" charset="0"/>
              </a:rPr>
              <a:t>и развивают речь. </a:t>
            </a:r>
            <a:r>
              <a:rPr lang="ru-RU" sz="4200" dirty="0">
                <a:latin typeface="Monotype Corsiva" panose="03010101010201010101" pitchFamily="66" charset="0"/>
              </a:rPr>
              <a:t>Слушая </a:t>
            </a:r>
            <a:r>
              <a:rPr lang="ru-RU" sz="4200" b="1" dirty="0">
                <a:latin typeface="Monotype Corsiva" panose="03010101010201010101" pitchFamily="66" charset="0"/>
              </a:rPr>
              <a:t>сказку</a:t>
            </a:r>
            <a:r>
              <a:rPr lang="ru-RU" sz="4200" dirty="0">
                <a:latin typeface="Monotype Corsiva" panose="03010101010201010101" pitchFamily="66" charset="0"/>
              </a:rPr>
              <a:t>, ребенок знакомится с народным фольклором, запоминает пословицы и поговорки. </a:t>
            </a:r>
            <a:r>
              <a:rPr lang="ru-RU" sz="4200" b="1" dirty="0">
                <a:latin typeface="Monotype Corsiva" panose="03010101010201010101" pitchFamily="66" charset="0"/>
              </a:rPr>
              <a:t>Сказка</a:t>
            </a:r>
            <a:r>
              <a:rPr lang="ru-RU" sz="4200" dirty="0">
                <a:latin typeface="Monotype Corsiva" panose="03010101010201010101" pitchFamily="66" charset="0"/>
              </a:rPr>
              <a:t> – это способ общения с ребёнком на понятном и доступном ему </a:t>
            </a:r>
            <a:r>
              <a:rPr lang="ru-RU" sz="4200" dirty="0" smtClean="0">
                <a:latin typeface="Monotype Corsiva" panose="03010101010201010101" pitchFamily="66" charset="0"/>
              </a:rPr>
              <a:t>языке.</a:t>
            </a:r>
          </a:p>
          <a:p>
            <a:pPr marL="0" indent="0" algn="ctr">
              <a:buNone/>
            </a:pPr>
            <a:r>
              <a:rPr lang="ru-RU" sz="4200" dirty="0" smtClean="0">
                <a:latin typeface="Monotype Corsiva" panose="03010101010201010101" pitchFamily="66" charset="0"/>
              </a:rPr>
              <a:t>Язык</a:t>
            </a:r>
            <a:r>
              <a:rPr lang="ru-RU" sz="4200" dirty="0">
                <a:latin typeface="Monotype Corsiva" panose="03010101010201010101" pitchFamily="66" charset="0"/>
              </a:rPr>
              <a:t> </a:t>
            </a:r>
            <a:r>
              <a:rPr lang="ru-RU" sz="4200" b="1" dirty="0">
                <a:latin typeface="Monotype Corsiva" panose="03010101010201010101" pitchFamily="66" charset="0"/>
              </a:rPr>
              <a:t>сказки</a:t>
            </a:r>
            <a:r>
              <a:rPr lang="ru-RU" sz="4200" dirty="0">
                <a:latin typeface="Monotype Corsiva" panose="03010101010201010101" pitchFamily="66" charset="0"/>
              </a:rPr>
              <a:t> прост и потому доступен детям </a:t>
            </a:r>
            <a:r>
              <a:rPr lang="ru-RU" sz="4200" b="1" dirty="0">
                <a:latin typeface="Monotype Corsiva" panose="03010101010201010101" pitchFamily="66" charset="0"/>
              </a:rPr>
              <a:t>дошкольного возраста</a:t>
            </a:r>
            <a:r>
              <a:rPr lang="ru-RU" sz="4200" dirty="0">
                <a:latin typeface="Monotype Corsiva" panose="03010101010201010101" pitchFamily="66" charset="0"/>
              </a:rPr>
              <a:t>. Сюжет загадочен, и тем самым способствует развитию детского воображения. </a:t>
            </a:r>
            <a:r>
              <a:rPr lang="ru-RU" sz="4200" dirty="0" smtClean="0">
                <a:latin typeface="Monotype Corsiva" panose="03010101010201010101" pitchFamily="66" charset="0"/>
              </a:rPr>
              <a:t>Кроме </a:t>
            </a:r>
            <a:r>
              <a:rPr lang="ru-RU" sz="4200" dirty="0">
                <a:latin typeface="Monotype Corsiva" panose="03010101010201010101" pitchFamily="66" charset="0"/>
              </a:rPr>
              <a:t>того, ни один ребёнок не любит наставлений, а </a:t>
            </a:r>
            <a:r>
              <a:rPr lang="ru-RU" sz="4200" b="1" dirty="0">
                <a:latin typeface="Monotype Corsiva" panose="03010101010201010101" pitchFamily="66" charset="0"/>
              </a:rPr>
              <a:t>сказка не учит напрямую</a:t>
            </a:r>
            <a:r>
              <a:rPr lang="ru-RU" sz="4200" dirty="0">
                <a:latin typeface="Monotype Corsiva" panose="03010101010201010101" pitchFamily="66" charset="0"/>
              </a:rPr>
              <a:t>. Она </a:t>
            </a:r>
            <a:r>
              <a:rPr lang="ru-RU" sz="4200" i="1" dirty="0">
                <a:latin typeface="Monotype Corsiva" panose="03010101010201010101" pitchFamily="66" charset="0"/>
              </a:rPr>
              <a:t>«позволяет себе»</a:t>
            </a:r>
            <a:r>
              <a:rPr lang="ru-RU" sz="4200" dirty="0">
                <a:latin typeface="Monotype Corsiva" panose="03010101010201010101" pitchFamily="66" charset="0"/>
              </a:rPr>
              <a:t> намекнуть на то, как лучше поступить в той или иной ситуации. </a:t>
            </a:r>
            <a:r>
              <a:rPr lang="ru-RU" sz="4200" b="1" dirty="0">
                <a:latin typeface="Monotype Corsiva" panose="03010101010201010101" pitchFamily="66" charset="0"/>
              </a:rPr>
              <a:t>Сказки хороши тем</a:t>
            </a:r>
            <a:r>
              <a:rPr lang="ru-RU" sz="4200" dirty="0">
                <a:latin typeface="Monotype Corsiva" panose="03010101010201010101" pitchFamily="66" charset="0"/>
              </a:rPr>
              <a:t>, что в них нет длинных и утомительных рассуждений. Разнообразие и напряжённость действия создают у </a:t>
            </a:r>
            <a:r>
              <a:rPr lang="ru-RU" sz="4200" b="1" dirty="0" smtClean="0">
                <a:latin typeface="Monotype Corsiva" panose="03010101010201010101" pitchFamily="66" charset="0"/>
              </a:rPr>
              <a:t>детей  </a:t>
            </a:r>
            <a:r>
              <a:rPr lang="ru-RU" sz="4200" dirty="0" smtClean="0">
                <a:latin typeface="Monotype Corsiva" panose="03010101010201010101" pitchFamily="66" charset="0"/>
              </a:rPr>
              <a:t>постоянный </a:t>
            </a:r>
            <a:r>
              <a:rPr lang="ru-RU" sz="4200" dirty="0">
                <a:latin typeface="Monotype Corsiva" panose="03010101010201010101" pitchFamily="66" charset="0"/>
              </a:rPr>
              <a:t>и неослабевающий интерес. </a:t>
            </a:r>
            <a:r>
              <a:rPr lang="ru-RU" sz="4200" b="1" dirty="0">
                <a:latin typeface="Monotype Corsiva" panose="03010101010201010101" pitchFamily="66" charset="0"/>
              </a:rPr>
              <a:t>Сказка</a:t>
            </a:r>
            <a:r>
              <a:rPr lang="ru-RU" sz="4200" dirty="0">
                <a:latin typeface="Monotype Corsiva" panose="03010101010201010101" pitchFamily="66" charset="0"/>
              </a:rPr>
              <a:t> способствует формированию у </a:t>
            </a:r>
            <a:r>
              <a:rPr lang="ru-RU" sz="4200" b="1" dirty="0" smtClean="0">
                <a:latin typeface="Monotype Corsiva" panose="03010101010201010101" pitchFamily="66" charset="0"/>
              </a:rPr>
              <a:t>детей </a:t>
            </a:r>
            <a:r>
              <a:rPr lang="ru-RU" sz="4200" dirty="0" smtClean="0">
                <a:latin typeface="Monotype Corsiva" panose="03010101010201010101" pitchFamily="66" charset="0"/>
              </a:rPr>
              <a:t>нравственных </a:t>
            </a:r>
            <a:r>
              <a:rPr lang="ru-RU" sz="4200" dirty="0">
                <a:latin typeface="Monotype Corsiva" panose="03010101010201010101" pitchFamily="66" charset="0"/>
              </a:rPr>
              <a:t>понятий, ведь почти все дети отождествляют себя с положительными героями, а </a:t>
            </a:r>
            <a:r>
              <a:rPr lang="ru-RU" sz="4200" b="1" dirty="0">
                <a:latin typeface="Monotype Corsiva" panose="03010101010201010101" pitchFamily="66" charset="0"/>
              </a:rPr>
              <a:t>сказка</a:t>
            </a:r>
            <a:r>
              <a:rPr lang="ru-RU" sz="4200" dirty="0">
                <a:latin typeface="Monotype Corsiva" panose="03010101010201010101" pitchFamily="66" charset="0"/>
              </a:rPr>
              <a:t> каждый раз показывает, что хорошим быть лучше, чем плохим, что надо стремиться делать добро людям.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Роль детских сказок  в воспитании   дошкольников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360563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Виды сказок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Литературные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4040188" cy="395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Ориентированное </a:t>
            </a:r>
            <a:r>
              <a:rPr lang="ru-RU" dirty="0">
                <a:latin typeface="Monotype Corsiva" panose="03010101010201010101" pitchFamily="66" charset="0"/>
              </a:rPr>
              <a:t>на вымысел произведение, тесно связанное с народной сказкой, но, в отличие от неё, принадлежащее конкретному автору, не бытовавшее до публикации в устной форме и не имевшее </a:t>
            </a:r>
            <a:r>
              <a:rPr lang="ru-RU" dirty="0" smtClean="0">
                <a:latin typeface="Monotype Corsiva" panose="03010101010201010101" pitchFamily="66" charset="0"/>
              </a:rPr>
              <a:t>вариантов. 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72000" y="836712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Русские народные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4008" y="1556792"/>
            <a:ext cx="4041775" cy="39512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Monotype Corsiva" panose="03010101010201010101" pitchFamily="66" charset="0"/>
              </a:rPr>
              <a:t> </a:t>
            </a:r>
            <a:r>
              <a:rPr lang="ru-RU" dirty="0" smtClean="0">
                <a:latin typeface="Monotype Corsiva" panose="03010101010201010101" pitchFamily="66" charset="0"/>
              </a:rPr>
              <a:t>Произведение </a:t>
            </a:r>
            <a:r>
              <a:rPr lang="ru-RU" dirty="0">
                <a:latin typeface="Monotype Corsiva" panose="03010101010201010101" pitchFamily="66" charset="0"/>
              </a:rPr>
              <a:t>устного творчества русского народа, один из видов фольклорной </a:t>
            </a:r>
            <a:r>
              <a:rPr lang="ru-RU" dirty="0" smtClean="0">
                <a:latin typeface="Monotype Corsiva" panose="03010101010201010101" pitchFamily="66" charset="0"/>
              </a:rPr>
              <a:t>прозы.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9218" name="Picture 2" descr="C:\Users\Lenovo\Desktop\0_1145ad_371f4cf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2127202" cy="23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enovo\Desktop\104164043____50___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5062"/>
            <a:ext cx="4424444" cy="40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11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Monotype Corsiva" panose="03010101010201010101" pitchFamily="66" charset="0"/>
              </a:rPr>
              <a:t>Русские народные сказки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b="0" dirty="0" smtClean="0">
                <a:latin typeface="Monotype Corsiva" panose="03010101010201010101" pitchFamily="66" charset="0"/>
              </a:rPr>
              <a:t>Младшая группа</a:t>
            </a:r>
            <a:r>
              <a:rPr lang="ru-RU" sz="2200" b="0" dirty="0" smtClean="0"/>
              <a:t/>
            </a:r>
            <a:br>
              <a:rPr lang="ru-RU" sz="2200" b="0" dirty="0" smtClean="0"/>
            </a:br>
            <a:endParaRPr lang="ru-RU" sz="2200" b="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0648"/>
            <a:ext cx="3324291" cy="2493218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07504" y="1391813"/>
            <a:ext cx="3008313" cy="4691063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latin typeface="Monotype Corsiva" panose="03010101010201010101" pitchFamily="66" charset="0"/>
              </a:rPr>
              <a:t>«</a:t>
            </a:r>
            <a:r>
              <a:rPr lang="ru-RU" sz="2800" dirty="0">
                <a:latin typeface="Monotype Corsiva" panose="03010101010201010101" pitchFamily="66" charset="0"/>
              </a:rPr>
              <a:t>Колобок»</a:t>
            </a:r>
          </a:p>
          <a:p>
            <a:pPr algn="ctr"/>
            <a:r>
              <a:rPr lang="ru-RU" sz="2800" dirty="0">
                <a:latin typeface="Monotype Corsiva" panose="03010101010201010101" pitchFamily="66" charset="0"/>
              </a:rPr>
              <a:t>«Теремок»</a:t>
            </a:r>
          </a:p>
          <a:p>
            <a:pPr algn="ctr"/>
            <a:r>
              <a:rPr lang="ru-RU" sz="2800" dirty="0">
                <a:latin typeface="Monotype Corsiva" panose="03010101010201010101" pitchFamily="66" charset="0"/>
              </a:rPr>
              <a:t>«Репка»</a:t>
            </a:r>
          </a:p>
          <a:p>
            <a:pPr algn="ctr"/>
            <a:r>
              <a:rPr lang="ru-RU" sz="2800" dirty="0">
                <a:latin typeface="Monotype Corsiva" panose="03010101010201010101" pitchFamily="66" charset="0"/>
              </a:rPr>
              <a:t>«</a:t>
            </a:r>
            <a:r>
              <a:rPr lang="ru-RU" sz="2800" dirty="0" err="1">
                <a:latin typeface="Monotype Corsiva" panose="03010101010201010101" pitchFamily="66" charset="0"/>
              </a:rPr>
              <a:t>Заюшкина</a:t>
            </a:r>
            <a:r>
              <a:rPr lang="ru-RU" sz="2800" dirty="0">
                <a:latin typeface="Monotype Corsiva" panose="03010101010201010101" pitchFamily="66" charset="0"/>
              </a:rPr>
              <a:t>  избушка»</a:t>
            </a:r>
          </a:p>
          <a:p>
            <a:pPr algn="ctr"/>
            <a:r>
              <a:rPr lang="ru-RU" sz="2800" dirty="0">
                <a:latin typeface="Monotype Corsiva" panose="03010101010201010101" pitchFamily="66" charset="0"/>
              </a:rPr>
              <a:t>«Волк и  козлята»</a:t>
            </a:r>
          </a:p>
          <a:p>
            <a:pPr algn="ctr"/>
            <a:r>
              <a:rPr lang="ru-RU" sz="2800" dirty="0">
                <a:latin typeface="Monotype Corsiva" panose="03010101010201010101" pitchFamily="66" charset="0"/>
              </a:rPr>
              <a:t>«Маша и медведь»</a:t>
            </a:r>
          </a:p>
          <a:p>
            <a:pPr algn="ctr"/>
            <a:r>
              <a:rPr lang="ru-RU" sz="2800" dirty="0">
                <a:latin typeface="Monotype Corsiva" panose="03010101010201010101" pitchFamily="66" charset="0"/>
              </a:rPr>
              <a:t>«Лисичка со скалочкой»</a:t>
            </a:r>
          </a:p>
          <a:p>
            <a:pPr algn="ctr"/>
            <a:r>
              <a:rPr lang="ru-RU" sz="2800" dirty="0">
                <a:latin typeface="Monotype Corsiva" panose="03010101010201010101" pitchFamily="66" charset="0"/>
              </a:rPr>
              <a:t>«</a:t>
            </a:r>
            <a:r>
              <a:rPr lang="ru-RU" sz="2800" dirty="0" err="1">
                <a:latin typeface="Monotype Corsiva" panose="03010101010201010101" pitchFamily="66" charset="0"/>
              </a:rPr>
              <a:t>Снегурушка</a:t>
            </a:r>
            <a:r>
              <a:rPr lang="ru-RU" sz="2800" dirty="0">
                <a:latin typeface="Monotype Corsiva" panose="03010101010201010101" pitchFamily="66" charset="0"/>
              </a:rPr>
              <a:t> и лиса»</a:t>
            </a:r>
          </a:p>
          <a:p>
            <a:pPr algn="ctr"/>
            <a:r>
              <a:rPr lang="ru-RU" sz="2800" dirty="0">
                <a:latin typeface="Monotype Corsiva" panose="03010101010201010101" pitchFamily="66" charset="0"/>
              </a:rPr>
              <a:t>«Кот, петух и лиса»</a:t>
            </a:r>
          </a:p>
          <a:p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Lenovo\Desktop\Сцена-08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0697"/>
            <a:ext cx="4021679" cy="284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Desktop\0b387c2bbd16e6a5e3cdd23a477a70d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4355"/>
            <a:ext cx="3903114" cy="361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novo\Desktop\a1a5ed22dd69b8fd5929f096fef1f9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75146"/>
            <a:ext cx="3882357" cy="371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enovo\Desktop\011220060233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166"/>
            <a:ext cx="4606677" cy="325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enovo\Desktop\masha-i-medv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30108"/>
            <a:ext cx="4048481" cy="411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enovo\Desktop\27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97" y="2348880"/>
            <a:ext cx="3418767" cy="401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enovo\Desktop\7ca72756f6-i-lis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95" y="2651166"/>
            <a:ext cx="3020319" cy="373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enovo\Desktop\Kot-petuh-i-lisa-0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70598"/>
            <a:ext cx="3455466" cy="345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5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60648"/>
            <a:ext cx="3008313" cy="1162050"/>
          </a:xfrm>
        </p:spPr>
        <p:txBody>
          <a:bodyPr/>
          <a:lstStyle/>
          <a:p>
            <a:pPr algn="ctr"/>
            <a:r>
              <a:rPr lang="ru-RU" sz="2400" dirty="0" smtClean="0">
                <a:latin typeface="Monotype Corsiva" panose="03010101010201010101" pitchFamily="66" charset="0"/>
              </a:rPr>
              <a:t>Русские народные сказки 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b="0" dirty="0" smtClean="0">
                <a:latin typeface="Monotype Corsiva" panose="03010101010201010101" pitchFamily="66" charset="0"/>
              </a:rPr>
              <a:t>Средняя группа </a:t>
            </a:r>
            <a:endParaRPr lang="ru-RU" b="0" dirty="0"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2160" y="1556792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Monotype Corsiva" panose="03010101010201010101" pitchFamily="66" charset="0"/>
              </a:rPr>
              <a:t>«Гуси-лебеди»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«Зимовье»</a:t>
            </a:r>
          </a:p>
          <a:p>
            <a:pPr algn="ctr"/>
            <a:r>
              <a:rPr lang="ru-RU" sz="2400" dirty="0" smtClean="0">
                <a:latin typeface="Monotype Corsiva" panose="03010101010201010101" pitchFamily="66" charset="0"/>
              </a:rPr>
              <a:t>«Петушок и Бобовое </a:t>
            </a:r>
            <a:r>
              <a:rPr lang="ru-RU" sz="2400" dirty="0">
                <a:latin typeface="Monotype Corsiva" panose="03010101010201010101" pitchFamily="66" charset="0"/>
              </a:rPr>
              <a:t>зернышко»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«Лиса и журавль»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«По щучьему велению»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«У страха глаза велики»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«Девочка Снегурочка»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«Петушок- золотой гребешок и чудо-</a:t>
            </a:r>
            <a:r>
              <a:rPr lang="ru-RU" sz="2400" dirty="0" err="1">
                <a:latin typeface="Monotype Corsiva" panose="03010101010201010101" pitchFamily="66" charset="0"/>
              </a:rPr>
              <a:t>меленка</a:t>
            </a:r>
            <a:r>
              <a:rPr lang="ru-RU" sz="2400" dirty="0">
                <a:latin typeface="Monotype Corsiva" panose="03010101010201010101" pitchFamily="66" charset="0"/>
              </a:rPr>
              <a:t>»</a:t>
            </a:r>
          </a:p>
          <a:p>
            <a:endParaRPr lang="ru-RU" sz="2000" dirty="0"/>
          </a:p>
        </p:txBody>
      </p:sp>
      <p:pic>
        <p:nvPicPr>
          <p:cNvPr id="2050" name="Picture 2" descr="C:\Users\Lenovo\Desktop\2501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novo\Desktop\Зимовье_зверей_(кадр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29613"/>
            <a:ext cx="3552304" cy="266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enovo\Desktop\3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6" y="1116268"/>
            <a:ext cx="40005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enovo\Desktop\f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4"/>
            <a:ext cx="5013606" cy="35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enovo\Desktop\kuukcu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31" y="2559512"/>
            <a:ext cx="4572000" cy="32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Lenovo\Desktop\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47625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enovo\Desktop\52932731_skazki013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43" y="2460672"/>
            <a:ext cx="3320399" cy="42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Desktop\Петушок — золотой гребешок и чудо-меленка (4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3548"/>
            <a:ext cx="2691275" cy="37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59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-387424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Литературные сказки </a:t>
            </a:r>
            <a:endParaRPr lang="ru-RU" sz="24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0" y="764704"/>
            <a:ext cx="3475857" cy="5832648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 sz="2400" dirty="0" err="1">
                <a:latin typeface="Monotype Corsiva" panose="03010101010201010101" pitchFamily="66" charset="0"/>
              </a:rPr>
              <a:t>С.Маршак</a:t>
            </a:r>
            <a:r>
              <a:rPr lang="ru-RU" sz="2400" dirty="0">
                <a:latin typeface="Monotype Corsiva" panose="03010101010201010101" pitchFamily="66" charset="0"/>
              </a:rPr>
              <a:t> «Сказка </a:t>
            </a:r>
            <a:r>
              <a:rPr lang="ru-RU" sz="2400" dirty="0" smtClean="0">
                <a:latin typeface="Monotype Corsiva" panose="03010101010201010101" pitchFamily="66" charset="0"/>
              </a:rPr>
              <a:t>о глупом                       </a:t>
            </a:r>
            <a:r>
              <a:rPr lang="ru-RU" sz="2400" dirty="0">
                <a:latin typeface="Monotype Corsiva" panose="03010101010201010101" pitchFamily="66" charset="0"/>
              </a:rPr>
              <a:t>мышонке</a:t>
            </a:r>
            <a:r>
              <a:rPr lang="ru-RU" sz="2400" dirty="0" smtClean="0">
                <a:latin typeface="Monotype Corsiva" panose="03010101010201010101" pitchFamily="66" charset="0"/>
              </a:rPr>
              <a:t>»,</a:t>
            </a:r>
          </a:p>
          <a:p>
            <a:pPr algn="ctr">
              <a:defRPr/>
            </a:pPr>
            <a:r>
              <a:rPr lang="ru-RU" sz="2400" dirty="0" smtClean="0">
                <a:latin typeface="Monotype Corsiva" panose="03010101010201010101" pitchFamily="66" charset="0"/>
              </a:rPr>
              <a:t>«</a:t>
            </a:r>
            <a:r>
              <a:rPr lang="ru-RU" sz="2400" dirty="0">
                <a:latin typeface="Monotype Corsiva" panose="03010101010201010101" pitchFamily="66" charset="0"/>
              </a:rPr>
              <a:t>Тихая сказка</a:t>
            </a:r>
            <a:r>
              <a:rPr lang="ru-RU" sz="2400" dirty="0" smtClean="0">
                <a:latin typeface="Monotype Corsiva" panose="03010101010201010101" pitchFamily="66" charset="0"/>
              </a:rPr>
              <a:t>».</a:t>
            </a:r>
            <a:endParaRPr lang="ru-RU" sz="2400" dirty="0">
              <a:latin typeface="Monotype Corsiva" panose="03010101010201010101" pitchFamily="66" charset="0"/>
            </a:endParaRPr>
          </a:p>
          <a:p>
            <a:pPr algn="ctr">
              <a:defRPr/>
            </a:pPr>
            <a:r>
              <a:rPr lang="ru-RU" sz="2400" dirty="0" err="1">
                <a:latin typeface="Monotype Corsiva" panose="03010101010201010101" pitchFamily="66" charset="0"/>
              </a:rPr>
              <a:t>К.Чуковский</a:t>
            </a:r>
            <a:r>
              <a:rPr lang="ru-RU" sz="2400" dirty="0">
                <a:latin typeface="Monotype Corsiva" panose="03010101010201010101" pitchFamily="66" charset="0"/>
              </a:rPr>
              <a:t> «</a:t>
            </a:r>
            <a:r>
              <a:rPr lang="ru-RU" sz="2400" dirty="0" err="1" smtClean="0">
                <a:latin typeface="Monotype Corsiva" panose="03010101010201010101" pitchFamily="66" charset="0"/>
              </a:rPr>
              <a:t>Мойдодыр</a:t>
            </a:r>
            <a:r>
              <a:rPr lang="ru-RU" sz="2400" dirty="0" smtClean="0">
                <a:latin typeface="Monotype Corsiva" panose="03010101010201010101" pitchFamily="66" charset="0"/>
              </a:rPr>
              <a:t>», </a:t>
            </a:r>
          </a:p>
          <a:p>
            <a:pPr algn="ctr">
              <a:defRPr/>
            </a:pPr>
            <a:r>
              <a:rPr lang="ru-RU" sz="2400" dirty="0" smtClean="0">
                <a:latin typeface="Monotype Corsiva" panose="03010101010201010101" pitchFamily="66" charset="0"/>
              </a:rPr>
              <a:t>«</a:t>
            </a:r>
            <a:r>
              <a:rPr lang="ru-RU" sz="2400" dirty="0" err="1" smtClean="0">
                <a:latin typeface="Monotype Corsiva" panose="03010101010201010101" pitchFamily="66" charset="0"/>
              </a:rPr>
              <a:t>Федорино</a:t>
            </a:r>
            <a:r>
              <a:rPr lang="ru-RU" sz="2400" dirty="0" smtClean="0">
                <a:latin typeface="Monotype Corsiva" panose="03010101010201010101" pitchFamily="66" charset="0"/>
              </a:rPr>
              <a:t> горе», </a:t>
            </a:r>
          </a:p>
          <a:p>
            <a:pPr algn="ctr">
              <a:defRPr/>
            </a:pPr>
            <a:r>
              <a:rPr lang="ru-RU" sz="2400" dirty="0" smtClean="0">
                <a:latin typeface="Monotype Corsiva" panose="03010101010201010101" pitchFamily="66" charset="0"/>
              </a:rPr>
              <a:t>«Муха-Цокотуха», </a:t>
            </a:r>
          </a:p>
          <a:p>
            <a:pPr algn="ctr">
              <a:defRPr/>
            </a:pPr>
            <a:r>
              <a:rPr lang="ru-RU" sz="2400" dirty="0" smtClean="0">
                <a:latin typeface="Monotype Corsiva" panose="03010101010201010101" pitchFamily="66" charset="0"/>
              </a:rPr>
              <a:t>«</a:t>
            </a:r>
            <a:r>
              <a:rPr lang="ru-RU" sz="2400" dirty="0" err="1" smtClean="0">
                <a:latin typeface="Monotype Corsiva" panose="03010101010201010101" pitchFamily="66" charset="0"/>
              </a:rPr>
              <a:t>Тараканище</a:t>
            </a:r>
            <a:r>
              <a:rPr lang="ru-RU" sz="2400" dirty="0" smtClean="0">
                <a:latin typeface="Monotype Corsiva" panose="03010101010201010101" pitchFamily="66" charset="0"/>
              </a:rPr>
              <a:t>».</a:t>
            </a:r>
            <a:endParaRPr lang="ru-RU" sz="2400" dirty="0">
              <a:latin typeface="Monotype Corsiva" panose="03010101010201010101" pitchFamily="66" charset="0"/>
            </a:endParaRPr>
          </a:p>
          <a:p>
            <a:pPr algn="ctr">
              <a:defRPr/>
            </a:pPr>
            <a:r>
              <a:rPr lang="ru-RU" sz="2400" dirty="0" err="1">
                <a:latin typeface="Monotype Corsiva" panose="03010101010201010101" pitchFamily="66" charset="0"/>
              </a:rPr>
              <a:t>Н.Сутеев</a:t>
            </a:r>
            <a:r>
              <a:rPr lang="ru-RU" sz="2400" dirty="0">
                <a:latin typeface="Monotype Corsiva" panose="03010101010201010101" pitchFamily="66" charset="0"/>
              </a:rPr>
              <a:t>  «Под грибом</a:t>
            </a:r>
            <a:r>
              <a:rPr lang="ru-RU" sz="2400" dirty="0" smtClean="0">
                <a:latin typeface="Monotype Corsiva" panose="03010101010201010101" pitchFamily="66" charset="0"/>
              </a:rPr>
              <a:t>»,</a:t>
            </a:r>
          </a:p>
          <a:p>
            <a:pPr algn="ctr">
              <a:defRPr/>
            </a:pPr>
            <a:r>
              <a:rPr lang="ru-RU" sz="2400" dirty="0" smtClean="0">
                <a:latin typeface="Monotype Corsiva" panose="03010101010201010101" pitchFamily="66" charset="0"/>
              </a:rPr>
              <a:t> </a:t>
            </a:r>
            <a:r>
              <a:rPr lang="ru-RU" sz="2400" dirty="0">
                <a:latin typeface="Monotype Corsiva" panose="03010101010201010101" pitchFamily="66" charset="0"/>
              </a:rPr>
              <a:t>«Палочка-выручалочка</a:t>
            </a:r>
            <a:r>
              <a:rPr lang="ru-RU" sz="2400" dirty="0" smtClean="0">
                <a:latin typeface="Monotype Corsiva" panose="03010101010201010101" pitchFamily="66" charset="0"/>
              </a:rPr>
              <a:t>»,</a:t>
            </a:r>
          </a:p>
          <a:p>
            <a:pPr algn="ctr">
              <a:defRPr/>
            </a:pPr>
            <a:r>
              <a:rPr lang="ru-RU" sz="2400" dirty="0" smtClean="0">
                <a:latin typeface="Monotype Corsiva" panose="03010101010201010101" pitchFamily="66" charset="0"/>
              </a:rPr>
              <a:t>«Мешок </a:t>
            </a:r>
            <a:r>
              <a:rPr lang="ru-RU" sz="2400" dirty="0">
                <a:latin typeface="Monotype Corsiva" panose="03010101010201010101" pitchFamily="66" charset="0"/>
              </a:rPr>
              <a:t>яблок</a:t>
            </a:r>
            <a:r>
              <a:rPr lang="ru-RU" sz="2400" dirty="0" smtClean="0">
                <a:latin typeface="Monotype Corsiva" panose="03010101010201010101" pitchFamily="66" charset="0"/>
              </a:rPr>
              <a:t>».</a:t>
            </a:r>
            <a:endParaRPr lang="ru-RU" sz="2400" dirty="0">
              <a:latin typeface="Monotype Corsiva" panose="03010101010201010101" pitchFamily="66" charset="0"/>
            </a:endParaRPr>
          </a:p>
          <a:p>
            <a:pPr algn="ctr">
              <a:defRPr/>
            </a:pPr>
            <a:r>
              <a:rPr lang="ru-RU" sz="2400" dirty="0" err="1">
                <a:latin typeface="Monotype Corsiva" panose="03010101010201010101" pitchFamily="66" charset="0"/>
              </a:rPr>
              <a:t>К.Д.Ушинского</a:t>
            </a:r>
            <a:r>
              <a:rPr lang="ru-RU" sz="2400" dirty="0">
                <a:latin typeface="Monotype Corsiva" panose="03010101010201010101" pitchFamily="66" charset="0"/>
              </a:rPr>
              <a:t> «</a:t>
            </a:r>
            <a:r>
              <a:rPr lang="ru-RU" sz="2400" dirty="0" smtClean="0">
                <a:latin typeface="Monotype Corsiva" panose="03010101010201010101" pitchFamily="66" charset="0"/>
              </a:rPr>
              <a:t>Мышки»,</a:t>
            </a:r>
          </a:p>
          <a:p>
            <a:pPr algn="ctr">
              <a:defRPr/>
            </a:pPr>
            <a:r>
              <a:rPr lang="ru-RU" sz="2400" dirty="0" smtClean="0">
                <a:latin typeface="Monotype Corsiva" panose="03010101010201010101" pitchFamily="66" charset="0"/>
              </a:rPr>
              <a:t> «Жалобы </a:t>
            </a:r>
            <a:r>
              <a:rPr lang="ru-RU" sz="2400" dirty="0">
                <a:latin typeface="Monotype Corsiva" panose="03010101010201010101" pitchFamily="66" charset="0"/>
              </a:rPr>
              <a:t>зайки</a:t>
            </a:r>
            <a:r>
              <a:rPr lang="ru-RU" sz="2400" dirty="0" smtClean="0">
                <a:latin typeface="Monotype Corsiva" panose="03010101010201010101" pitchFamily="66" charset="0"/>
              </a:rPr>
              <a:t>»,</a:t>
            </a:r>
          </a:p>
          <a:p>
            <a:pPr algn="ctr">
              <a:defRPr/>
            </a:pPr>
            <a:r>
              <a:rPr lang="ru-RU" sz="2400" dirty="0" smtClean="0">
                <a:latin typeface="Monotype Corsiva" panose="03010101010201010101" pitchFamily="66" charset="0"/>
              </a:rPr>
              <a:t>«</a:t>
            </a:r>
            <a:r>
              <a:rPr lang="ru-RU" sz="2400" dirty="0">
                <a:latin typeface="Monotype Corsiva" panose="03010101010201010101" pitchFamily="66" charset="0"/>
              </a:rPr>
              <a:t>Петушок с семьей</a:t>
            </a:r>
            <a:r>
              <a:rPr lang="ru-RU" sz="2400" dirty="0" smtClean="0">
                <a:latin typeface="Monotype Corsiva" panose="03010101010201010101" pitchFamily="66" charset="0"/>
              </a:rPr>
              <a:t>»,</a:t>
            </a:r>
            <a:endParaRPr lang="ru-RU" sz="2400" dirty="0">
              <a:latin typeface="Monotype Corsiva" panose="03010101010201010101" pitchFamily="66" charset="0"/>
            </a:endParaRPr>
          </a:p>
          <a:p>
            <a:pPr algn="ctr">
              <a:defRPr/>
            </a:pPr>
            <a:r>
              <a:rPr lang="ru-RU" sz="2400" dirty="0">
                <a:latin typeface="Monotype Corsiva" panose="03010101010201010101" pitchFamily="66" charset="0"/>
              </a:rPr>
              <a:t>«Лиса Патрикеевна</a:t>
            </a:r>
            <a:r>
              <a:rPr lang="ru-RU" sz="2400" dirty="0" smtClean="0">
                <a:latin typeface="Monotype Corsiva" panose="03010101010201010101" pitchFamily="66" charset="0"/>
              </a:rPr>
              <a:t>».</a:t>
            </a:r>
            <a:endParaRPr lang="ru-RU" sz="2400" dirty="0">
              <a:latin typeface="Monotype Corsiva" panose="03010101010201010101" pitchFamily="66" charset="0"/>
            </a:endParaRPr>
          </a:p>
          <a:p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C:\Users\Lenovo\Desktop\сказка-о-глупом-мышонк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397" y="34774"/>
            <a:ext cx="5111750" cy="34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novo\Desktop\Tihaya-skaz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645" y="119658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enovo\Desktop\86_728x0_7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47" y="756295"/>
            <a:ext cx="4617823" cy="26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enovo\Desktop\b_1668_i_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09" y="1364940"/>
            <a:ext cx="2988078" cy="39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Desktop\cokotuha-0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005" y="1556395"/>
            <a:ext cx="4391700" cy="360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novo\Desktop\09_chukovsky-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1669152"/>
            <a:ext cx="47625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enovo\Desktop\1294075382_pod-gribom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731" y="1900853"/>
            <a:ext cx="3179528" cy="296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enovo\Desktop\skazki-suteeva--palochka-vyruchalochka--1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74" y="2094754"/>
            <a:ext cx="3899592" cy="31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Lenovo\Desktop\1353404215_meshok-yablok-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24410"/>
            <a:ext cx="4155559" cy="312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Lenovo\Desktop\i_01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58" y="1669152"/>
            <a:ext cx="5999509" cy="438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Lenovo\Desktop\zhaloby_zajki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8" y="2426530"/>
            <a:ext cx="3353884" cy="318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enovo\Desktop\img_1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69" y="3180500"/>
            <a:ext cx="5180023" cy="298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enovo\Desktop\_125be31a3de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87" y="1196752"/>
            <a:ext cx="3870146" cy="466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03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02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Решение социальных задач в областях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Познание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253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Monotype Corsiva" panose="03010101010201010101" pitchFamily="66" charset="0"/>
              </a:rPr>
              <a:t>Формирование целостной картины мира, расширение кругозора детей;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Monotype Corsiva" panose="03010101010201010101" pitchFamily="66" charset="0"/>
              </a:rPr>
              <a:t>Формирование элементарных математических представлений;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Monotype Corsiva" panose="03010101010201010101" pitchFamily="66" charset="0"/>
              </a:rPr>
              <a:t>Развитие сенсорной культуры.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4008" y="1052736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Коммуникация 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253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Monotype Corsiva" panose="03010101010201010101" pitchFamily="66" charset="0"/>
              </a:rPr>
              <a:t>Воспитание навыков правильной устной речи;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Monotype Corsiva" panose="03010101010201010101" pitchFamily="66" charset="0"/>
              </a:rPr>
              <a:t>Формирование навыков общения в различных ситуациях;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Monotype Corsiva" panose="03010101010201010101" pitchFamily="66" charset="0"/>
              </a:rPr>
              <a:t>Активизация словарного запаса детей.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Lenovo\Desktop\Новая папка (10)\dlOG4CD8t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22" y="3429000"/>
            <a:ext cx="4224469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Новая папка (10)\j7h8jiZQ-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12" y="3861048"/>
            <a:ext cx="4315972" cy="2427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07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Решение социальных задач в областях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4040188" cy="639762"/>
          </a:xfrm>
        </p:spPr>
        <p:txBody>
          <a:bodyPr/>
          <a:lstStyle/>
          <a:p>
            <a:pPr algn="ctr"/>
            <a:r>
              <a:rPr lang="ru-RU" dirty="0"/>
              <a:t>Безопасность</a:t>
            </a:r>
            <a:r>
              <a:rPr lang="ru-RU" b="0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Monotype Corsiva" panose="03010101010201010101" pitchFamily="66" charset="0"/>
              </a:rPr>
              <a:t>Воспитание правил безопасного поведения в различных ситуациях («Колобок», «Сказка о глупом мышонке», «</a:t>
            </a:r>
            <a:r>
              <a:rPr lang="ru-RU" sz="2000" dirty="0" smtClean="0">
                <a:latin typeface="Monotype Corsiva" panose="03010101010201010101" pitchFamily="66" charset="0"/>
              </a:rPr>
              <a:t>Муха-цокотуха</a:t>
            </a:r>
            <a:r>
              <a:rPr lang="ru-RU" sz="2000" dirty="0">
                <a:latin typeface="Monotype Corsiva" panose="03010101010201010101" pitchFamily="66" charset="0"/>
              </a:rPr>
              <a:t>» и другие</a:t>
            </a:r>
            <a:r>
              <a:rPr lang="ru-RU" sz="2000" dirty="0" smtClean="0">
                <a:latin typeface="Monotype Corsiva" panose="03010101010201010101" pitchFamily="66" charset="0"/>
              </a:rPr>
              <a:t>)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41775" cy="639762"/>
          </a:xfrm>
        </p:spPr>
        <p:txBody>
          <a:bodyPr/>
          <a:lstStyle/>
          <a:p>
            <a:pPr algn="ctr"/>
            <a:r>
              <a:rPr lang="ru-RU" dirty="0"/>
              <a:t>Труд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>
            <a:normAutofit/>
          </a:bodyPr>
          <a:lstStyle/>
          <a:p>
            <a:pPr marL="0" lvl="2" indent="0" algn="ctr">
              <a:buNone/>
            </a:pPr>
            <a:r>
              <a:rPr lang="ru-RU" sz="2000" dirty="0">
                <a:latin typeface="Monotype Corsiva" panose="03010101010201010101" pitchFamily="66" charset="0"/>
              </a:rPr>
              <a:t>Воспитание уважительного отношения к труду как жизненной ценности</a:t>
            </a:r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5122" name="Picture 2" descr="C:\Users\Lenovo\Desktop\Новая папка (10)\OSSvl_iLaK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2957075" cy="3682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enovo\Desktop\Новая папка (10)\KiVUDv6Hyd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7" t="27529"/>
          <a:stretch/>
        </p:blipFill>
        <p:spPr bwMode="auto">
          <a:xfrm>
            <a:off x="5220072" y="2708920"/>
            <a:ext cx="3005007" cy="3697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93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528</Words>
  <Application>Microsoft Office PowerPoint</Application>
  <PresentationFormat>Экран (4:3)</PresentationFormat>
  <Paragraphs>89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бюджетное дошкольное образовательное учреждение  детский сад общеразвивающего вида № 5 «Теремок»                                                                 Воспитатель Михайленко Д.С.  г.Долгопрудный 2016 год </vt:lpstr>
      <vt:lpstr>Цель работы </vt:lpstr>
      <vt:lpstr>Роль детских сказок  в воспитании   дошкольников</vt:lpstr>
      <vt:lpstr>Виды сказок</vt:lpstr>
      <vt:lpstr>Русские народные сказки  Младшая группа </vt:lpstr>
      <vt:lpstr>Русские народные сказки  Средняя группа </vt:lpstr>
      <vt:lpstr>Литературные сказки </vt:lpstr>
      <vt:lpstr>Решение социальных задач в областях</vt:lpstr>
      <vt:lpstr>Решение социальных задач в областях</vt:lpstr>
      <vt:lpstr>Решение социальных задач в областях</vt:lpstr>
      <vt:lpstr>Отношение к миру и окружающим людям: </vt:lpstr>
      <vt:lpstr>Результатом работы со сказкой является:</vt:lpstr>
      <vt:lpstr>Взаимодействие с родителями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общеразвивающего вида № 5 «Теремок»  </dc:title>
  <dc:creator>Lenovo</dc:creator>
  <cp:lastModifiedBy>777</cp:lastModifiedBy>
  <cp:revision>35</cp:revision>
  <dcterms:created xsi:type="dcterms:W3CDTF">2016-12-06T13:36:21Z</dcterms:created>
  <dcterms:modified xsi:type="dcterms:W3CDTF">2016-12-08T09:28:10Z</dcterms:modified>
</cp:coreProperties>
</file>