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3" r:id="rId4"/>
    <p:sldId id="264" r:id="rId5"/>
    <p:sldId id="258" r:id="rId6"/>
    <p:sldId id="259" r:id="rId7"/>
    <p:sldId id="257" r:id="rId8"/>
    <p:sldId id="276" r:id="rId9"/>
    <p:sldId id="269" r:id="rId10"/>
    <p:sldId id="270" r:id="rId11"/>
    <p:sldId id="262" r:id="rId12"/>
    <p:sldId id="265" r:id="rId13"/>
    <p:sldId id="271" r:id="rId14"/>
    <p:sldId id="273" r:id="rId15"/>
    <p:sldId id="272" r:id="rId16"/>
    <p:sldId id="274" r:id="rId17"/>
    <p:sldId id="275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8" r:id="rId28"/>
    <p:sldId id="286" r:id="rId29"/>
    <p:sldId id="289" r:id="rId30"/>
    <p:sldId id="287" r:id="rId31"/>
    <p:sldId id="290" r:id="rId32"/>
  </p:sldIdLst>
  <p:sldSz cx="9144000" cy="5715000" type="screen16x1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294" y="-450"/>
      </p:cViewPr>
      <p:guideLst>
        <p:guide orient="horz" pos="180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28865"/>
            <a:ext cx="2057400" cy="4876271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28865"/>
            <a:ext cx="6019800" cy="487627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672417"/>
            <a:ext cx="7772400" cy="1135063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63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27542"/>
            <a:ext cx="5111750" cy="487759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195917"/>
            <a:ext cx="3008313" cy="390921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61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333500"/>
            <a:ext cx="8229600" cy="377163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7C6CA4-D076-41F4-93C8-D51563D94EF5}" type="datetimeFigureOut">
              <a:rPr lang="ru-RU" smtClean="0"/>
              <a:t>25.01.2021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5296959"/>
            <a:ext cx="2895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5296959"/>
            <a:ext cx="2133600" cy="304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223B35-2892-467A-9D4E-66146ABC673D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22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5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7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0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53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59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68671" y="637254"/>
            <a:ext cx="7772400" cy="2762269"/>
          </a:xfrm>
        </p:spPr>
        <p:txBody>
          <a:bodyPr>
            <a:normAutofit fontScale="90000"/>
          </a:bodyPr>
          <a:lstStyle/>
          <a:p>
            <a:r>
              <a:rPr lang="ru-RU" b="1" i="1" dirty="0" smtClean="0"/>
              <a:t>УГОЛОК </a:t>
            </a:r>
            <a:r>
              <a:rPr lang="ru-RU" b="1" i="1" smtClean="0"/>
              <a:t/>
            </a:r>
            <a:br>
              <a:rPr lang="ru-RU" b="1" i="1" smtClean="0"/>
            </a:br>
            <a:r>
              <a:rPr lang="ru-RU" b="1" i="1" smtClean="0"/>
              <a:t>ЭКСПЕРИМЕНТИРОВАНИЯ </a:t>
            </a:r>
            <a:r>
              <a:rPr lang="ru-RU" b="1" i="1" dirty="0" smtClean="0"/>
              <a:t>В ПОДГОТОВИТЕЛЬНОЙ К ШКОЛЕ ГРУППЕ </a:t>
            </a:r>
            <a:endParaRPr lang="ru-RU" b="1" i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300193" y="4597694"/>
            <a:ext cx="2700773" cy="863016"/>
          </a:xfrm>
        </p:spPr>
        <p:txBody>
          <a:bodyPr>
            <a:normAutofit fontScale="62500" lnSpcReduction="20000"/>
          </a:bodyPr>
          <a:lstStyle/>
          <a:p>
            <a:r>
              <a:rPr lang="ru-RU" sz="2000" b="1" dirty="0" smtClean="0">
                <a:solidFill>
                  <a:schemeClr val="tx1"/>
                </a:solidFill>
              </a:rPr>
              <a:t>ВЫПОЛНИЛА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 ВОСПИТАТЕЛЬ 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ГРУППЫ № 3</a:t>
            </a:r>
          </a:p>
          <a:p>
            <a:r>
              <a:rPr lang="ru-RU" sz="2000" b="1" dirty="0" smtClean="0">
                <a:solidFill>
                  <a:schemeClr val="tx1"/>
                </a:solidFill>
              </a:rPr>
              <a:t>        ФОМОВСКАЯ Н.А.</a:t>
            </a:r>
            <a:endParaRPr lang="ru-RU" sz="2000" b="1" dirty="0">
              <a:solidFill>
                <a:schemeClr val="tx1"/>
              </a:solidFill>
            </a:endParaRPr>
          </a:p>
        </p:txBody>
      </p:sp>
      <p:pic>
        <p:nvPicPr>
          <p:cNvPr id="12292" name="Picture 4" descr="Вопросительный Знак, Концепция, Уайт, Войдите, Символ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02981">
            <a:off x="497330" y="81239"/>
            <a:ext cx="665967" cy="703487"/>
          </a:xfrm>
          <a:prstGeom prst="rect">
            <a:avLst/>
          </a:prstGeom>
          <a:noFill/>
        </p:spPr>
      </p:pic>
      <p:pic>
        <p:nvPicPr>
          <p:cNvPr id="6" name="Picture 4" descr="Вопросительный Знак, Концепция, Уайт, Войдите, Симво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789712">
            <a:off x="253276" y="1513554"/>
            <a:ext cx="695260" cy="734429"/>
          </a:xfrm>
          <a:prstGeom prst="rect">
            <a:avLst/>
          </a:prstGeom>
          <a:noFill/>
        </p:spPr>
      </p:pic>
      <p:pic>
        <p:nvPicPr>
          <p:cNvPr id="7" name="Picture 4" descr="Вопросительный Знак, Концепция, Уайт, Войдите, Символ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402981">
            <a:off x="374464" y="2831274"/>
            <a:ext cx="761039" cy="803914"/>
          </a:xfrm>
          <a:prstGeom prst="rect">
            <a:avLst/>
          </a:prstGeom>
          <a:noFill/>
        </p:spPr>
      </p:pic>
      <p:pic>
        <p:nvPicPr>
          <p:cNvPr id="8" name="Picture 4" descr="Вопросительный Знак, Концепция, Уайт, Войдите, Символ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 rot="19789712">
            <a:off x="174376" y="4024919"/>
            <a:ext cx="695260" cy="734429"/>
          </a:xfrm>
          <a:prstGeom prst="rect">
            <a:avLst/>
          </a:prstGeom>
          <a:noFill/>
        </p:spPr>
      </p:pic>
      <p:pic>
        <p:nvPicPr>
          <p:cNvPr id="1026" name="Picture 2" descr="C:\Users\Asus\Desktop\hello_html_d736ec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0650" y="3637587"/>
            <a:ext cx="3576944" cy="1984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15616" y="193204"/>
            <a:ext cx="64807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u="sng" dirty="0" smtClean="0"/>
              <a:t>мир материалов </a:t>
            </a:r>
            <a:r>
              <a:rPr lang="ru-RU" dirty="0" smtClean="0"/>
              <a:t>(виды бумаги, виды ткани, пластмассовые предметы, деревянные предметы, металлические предметы); </a:t>
            </a:r>
            <a:endParaRPr lang="ru-RU" dirty="0"/>
          </a:p>
        </p:txBody>
      </p:sp>
      <p:pic>
        <p:nvPicPr>
          <p:cNvPr id="6146" name="Picture 2" descr="C:\Users\Asus\Desktop\image-2021-01-18 22_11_5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023" y="3419656"/>
            <a:ext cx="3494205" cy="2189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6" name="Picture 2" descr="D:\Загрузки\image-2021-01-20 17_09_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680" y="982905"/>
            <a:ext cx="3888432" cy="2436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D:\Загрузки\image-2021-01-20 17_11_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1268" y="982906"/>
            <a:ext cx="3803712" cy="2383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3" name="TextBox 2"/>
          <p:cNvSpPr txBox="1"/>
          <p:nvPr/>
        </p:nvSpPr>
        <p:spPr>
          <a:xfrm>
            <a:off x="1253784" y="3537813"/>
            <a:ext cx="2016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    ВИДЫ ТКАНИ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3214505" y="5137754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dirty="0" smtClean="0"/>
              <a:t>ВИДЫ БУМАГИ</a:t>
            </a:r>
            <a:endParaRPr lang="ru-RU" sz="1600" dirty="0"/>
          </a:p>
        </p:txBody>
      </p:sp>
      <p:pic>
        <p:nvPicPr>
          <p:cNvPr id="9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398333">
            <a:off x="438251" y="3821537"/>
            <a:ext cx="1492899" cy="17119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7544664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7378352" y="3757600"/>
            <a:ext cx="1636771" cy="1725945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69694" y="97193"/>
            <a:ext cx="469558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>
                <a:latin typeface="+mj-lt"/>
              </a:rPr>
              <a:t>Компонент  </a:t>
            </a:r>
            <a:r>
              <a:rPr lang="ru-RU" sz="2800" b="1" dirty="0" smtClean="0">
                <a:latin typeface="+mj-lt"/>
              </a:rPr>
              <a:t>стимулирующий</a:t>
            </a:r>
            <a:endParaRPr lang="ru-RU" sz="2800" b="1" dirty="0">
              <a:latin typeface="+mj-lt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1520" y="619478"/>
            <a:ext cx="8424936" cy="44319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defRPr/>
            </a:pPr>
            <a:r>
              <a:rPr lang="ru-RU" altLang="ru-RU" sz="2200" dirty="0" smtClean="0">
                <a:cs typeface="Times New Roman" panose="02020603050405020304" pitchFamily="18" charset="0"/>
              </a:rPr>
              <a:t>Это </a:t>
            </a:r>
            <a:r>
              <a:rPr lang="ru-RU" altLang="ru-RU" sz="2200" b="1" dirty="0" smtClean="0">
                <a:cs typeface="Times New Roman" panose="02020603050405020304" pitchFamily="18" charset="0"/>
              </a:rPr>
              <a:t>разнообразные </a:t>
            </a:r>
            <a:r>
              <a:rPr lang="ru-RU" altLang="ru-RU" sz="2200" b="1" dirty="0">
                <a:cs typeface="Times New Roman" panose="02020603050405020304" pitchFamily="18" charset="0"/>
              </a:rPr>
              <a:t>сосуды </a:t>
            </a:r>
            <a:r>
              <a:rPr lang="ru-RU" altLang="ru-RU" sz="2200" dirty="0">
                <a:cs typeface="Times New Roman" panose="02020603050405020304" pitchFamily="18" charset="0"/>
              </a:rPr>
              <a:t>из различных материалов (пластмасса</a:t>
            </a:r>
            <a:r>
              <a:rPr lang="ru-RU" altLang="ru-RU" sz="2200" dirty="0" smtClean="0">
                <a:cs typeface="Times New Roman" panose="02020603050405020304" pitchFamily="18" charset="0"/>
              </a:rPr>
              <a:t>,    стекло</a:t>
            </a:r>
            <a:r>
              <a:rPr lang="ru-RU" altLang="ru-RU" sz="2200" dirty="0">
                <a:cs typeface="Times New Roman" panose="02020603050405020304" pitchFamily="18" charset="0"/>
              </a:rPr>
              <a:t>, металл, керамика) разной конфигурации и объема;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200" dirty="0" smtClean="0">
                <a:cs typeface="Times New Roman" panose="02020603050405020304" pitchFamily="18" charset="0"/>
              </a:rPr>
              <a:t>сита</a:t>
            </a:r>
            <a:r>
              <a:rPr lang="ru-RU" altLang="ru-RU" sz="2200" dirty="0">
                <a:cs typeface="Times New Roman" panose="02020603050405020304" pitchFamily="18" charset="0"/>
              </a:rPr>
              <a:t>, воронки разного размера и материала;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200" b="1" dirty="0">
                <a:cs typeface="Times New Roman" panose="02020603050405020304" pitchFamily="18" charset="0"/>
              </a:rPr>
              <a:t>природный материал</a:t>
            </a:r>
            <a:r>
              <a:rPr lang="ru-RU" altLang="ru-RU" sz="2200" dirty="0">
                <a:cs typeface="Times New Roman" panose="02020603050405020304" pitchFamily="18" charset="0"/>
              </a:rPr>
              <a:t>: камешки, глина, песок, ракушки</a:t>
            </a:r>
            <a:r>
              <a:rPr lang="ru-RU" altLang="ru-RU" sz="2200" dirty="0" smtClean="0">
                <a:cs typeface="Times New Roman" panose="02020603050405020304" pitchFamily="18" charset="0"/>
              </a:rPr>
              <a:t>,  </a:t>
            </a:r>
            <a:r>
              <a:rPr lang="ru-RU" altLang="ru-RU" sz="2200" dirty="0">
                <a:cs typeface="Times New Roman" panose="02020603050405020304" pitchFamily="18" charset="0"/>
              </a:rPr>
              <a:t>шишки, перья, мох, листья и др.;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200" b="1" dirty="0">
                <a:cs typeface="Times New Roman" panose="02020603050405020304" pitchFamily="18" charset="0"/>
              </a:rPr>
              <a:t>утилизированный материал</a:t>
            </a:r>
            <a:r>
              <a:rPr lang="ru-RU" altLang="ru-RU" sz="2200" dirty="0">
                <a:cs typeface="Times New Roman" panose="02020603050405020304" pitchFamily="18" charset="0"/>
              </a:rPr>
              <a:t>: проволока, кусочки кожи, </a:t>
            </a:r>
            <a:r>
              <a:rPr lang="ru-RU" altLang="ru-RU" sz="2200" dirty="0" smtClean="0">
                <a:cs typeface="Times New Roman" panose="02020603050405020304" pitchFamily="18" charset="0"/>
              </a:rPr>
              <a:t>меха</a:t>
            </a:r>
            <a:r>
              <a:rPr lang="ru-RU" altLang="ru-RU" sz="2200" dirty="0">
                <a:cs typeface="Times New Roman" panose="02020603050405020304" pitchFamily="18" charset="0"/>
              </a:rPr>
              <a:t>, ткани, пластмассы, пробки и др.;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200" b="1" dirty="0">
                <a:cs typeface="Times New Roman" panose="02020603050405020304" pitchFamily="18" charset="0"/>
              </a:rPr>
              <a:t>технические материалы</a:t>
            </a:r>
            <a:r>
              <a:rPr lang="ru-RU" altLang="ru-RU" sz="2200" dirty="0">
                <a:cs typeface="Times New Roman" panose="02020603050405020304" pitchFamily="18" charset="0"/>
              </a:rPr>
              <a:t>: гайки, скрепки, болты, гвоздики и др</a:t>
            </a:r>
            <a:r>
              <a:rPr lang="ru-RU" altLang="ru-RU" sz="2200" i="1" dirty="0">
                <a:cs typeface="Times New Roman" panose="02020603050405020304" pitchFamily="18" charset="0"/>
              </a:rPr>
              <a:t>.; </a:t>
            </a:r>
            <a:endParaRPr lang="ru-RU" altLang="ru-RU" sz="2200" dirty="0"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altLang="ru-RU" sz="2200" dirty="0">
                <a:cs typeface="Times New Roman" panose="02020603050405020304" pitchFamily="18" charset="0"/>
              </a:rPr>
              <a:t>разные виды бумаги: обычная, картон, наждачная, копировальная и др.;</a:t>
            </a:r>
            <a:endParaRPr lang="en-US" altLang="ru-RU" sz="2200" dirty="0">
              <a:cs typeface="Times New Roman" panose="02020603050405020304" pitchFamily="18" charset="0"/>
            </a:endParaRPr>
          </a:p>
          <a:p>
            <a:pPr>
              <a:lnSpc>
                <a:spcPct val="80000"/>
              </a:lnSpc>
              <a:defRPr/>
            </a:pPr>
            <a:r>
              <a:rPr lang="ru-RU" altLang="ru-RU" sz="2200" dirty="0">
                <a:cs typeface="Times New Roman" panose="02020603050405020304" pitchFamily="18" charset="0"/>
              </a:rPr>
              <a:t> красители: пищевые и непищевые (гуашь, акварельные краски );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200" dirty="0">
                <a:cs typeface="Times New Roman" panose="02020603050405020304" pitchFamily="18" charset="0"/>
              </a:rPr>
              <a:t> </a:t>
            </a:r>
            <a:r>
              <a:rPr lang="ru-RU" altLang="ru-RU" sz="2200" b="1" dirty="0">
                <a:cs typeface="Times New Roman" panose="02020603050405020304" pitchFamily="18" charset="0"/>
              </a:rPr>
              <a:t>медицинские материалы</a:t>
            </a:r>
            <a:r>
              <a:rPr lang="ru-RU" altLang="ru-RU" sz="2200" dirty="0">
                <a:cs typeface="Times New Roman" panose="02020603050405020304" pitchFamily="18" charset="0"/>
              </a:rPr>
              <a:t>: пипетки, колбы, деревянные палочки, шприцы (без игл), мерные ложки мензурки, резиновые груши и др.;</a:t>
            </a:r>
          </a:p>
          <a:p>
            <a:pPr>
              <a:lnSpc>
                <a:spcPct val="80000"/>
              </a:lnSpc>
              <a:defRPr/>
            </a:pPr>
            <a:r>
              <a:rPr lang="ru-RU" altLang="ru-RU" sz="2200" b="1" dirty="0">
                <a:cs typeface="Times New Roman" panose="02020603050405020304" pitchFamily="18" charset="0"/>
              </a:rPr>
              <a:t>прочие материалы: </a:t>
            </a:r>
            <a:r>
              <a:rPr lang="ru-RU" altLang="ru-RU" sz="2200" dirty="0">
                <a:cs typeface="Times New Roman" panose="02020603050405020304" pitchFamily="18" charset="0"/>
              </a:rPr>
              <a:t>зеркала, воздушные шары, масло, мука, соль, сахар, цветные и прозрачные стекла,  и др.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79541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398333">
            <a:off x="330748" y="3646125"/>
            <a:ext cx="1492899" cy="171191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547664" y="217207"/>
            <a:ext cx="46805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u="sng" dirty="0" smtClean="0"/>
              <a:t>технический материал </a:t>
            </a:r>
            <a:r>
              <a:rPr lang="ru-RU" dirty="0" smtClean="0"/>
              <a:t>(гвозди, шурупы, болты, скрепки, </a:t>
            </a:r>
            <a:endParaRPr lang="ru-RU" dirty="0"/>
          </a:p>
        </p:txBody>
      </p:sp>
      <p:pic>
        <p:nvPicPr>
          <p:cNvPr id="7170" name="Picture 2" descr="C:\Users\Asus\Desktop\image-2021-01-18 22_11_4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746521"/>
            <a:ext cx="4103060" cy="25712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0" name="Picture 2" descr="D:\Загрузки\image-2021-01-20 17_09_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936315"/>
            <a:ext cx="4032448" cy="2527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01848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398333">
            <a:off x="330748" y="3818434"/>
            <a:ext cx="1492899" cy="171191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827584" y="217207"/>
            <a:ext cx="73448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u="sng" dirty="0" smtClean="0"/>
              <a:t>природный материал </a:t>
            </a:r>
            <a:r>
              <a:rPr lang="ru-RU" dirty="0" smtClean="0"/>
              <a:t>(камешки, песок, семена, ракушки, шишки, мох, кора дерева, сухоцветы, ветки деревьев и т.д.)</a:t>
            </a:r>
            <a:endParaRPr lang="ru-RU" dirty="0"/>
          </a:p>
        </p:txBody>
      </p:sp>
      <p:pic>
        <p:nvPicPr>
          <p:cNvPr id="3074" name="Picture 2" descr="C:\Users\Asus\Desktop\image-2021-01-18 22_11_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984075"/>
            <a:ext cx="4464496" cy="2797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Users\Asus\Desktop\image-2021-01-18 22_11_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4744" y="2857500"/>
            <a:ext cx="4137794" cy="25930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7524136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7308305" y="3697593"/>
            <a:ext cx="1636771" cy="1725945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827584" y="265212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- </a:t>
            </a:r>
            <a:r>
              <a:rPr lang="ru-RU" u="sng" dirty="0" smtClean="0"/>
              <a:t>специальная посуда </a:t>
            </a:r>
            <a:r>
              <a:rPr lang="ru-RU" dirty="0" smtClean="0"/>
              <a:t>(разнообразные емкости, подносы, мерные ложки, стаканчики, трубочки, воронки, тарелки, ситечки); </a:t>
            </a:r>
            <a:endParaRPr lang="ru-RU" dirty="0"/>
          </a:p>
        </p:txBody>
      </p:sp>
      <p:pic>
        <p:nvPicPr>
          <p:cNvPr id="2051" name="Picture 3" descr="C:\Users\Asus\Desktop\image-2021-01-18 22_11_5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1" y="1117307"/>
            <a:ext cx="3955077" cy="247851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2" descr="D:\Загрузки\image-2021-01-20 17_10_2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434093"/>
            <a:ext cx="4032448" cy="25270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717361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187624" y="157200"/>
            <a:ext cx="64807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ru-RU" u="sng" dirty="0" smtClean="0"/>
              <a:t>утилизированный материал</a:t>
            </a:r>
            <a:r>
              <a:rPr lang="ru-RU" dirty="0" smtClean="0"/>
              <a:t>   (проволока, фантики, пенопласт, пробки, нитки и др.) </a:t>
            </a:r>
          </a:p>
          <a:p>
            <a:endParaRPr lang="ru-RU" dirty="0"/>
          </a:p>
        </p:txBody>
      </p:sp>
      <p:pic>
        <p:nvPicPr>
          <p:cNvPr id="4098" name="Picture 2" descr="C:\Users\Asus\Desktop\image-2021-01-18 22_12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569468"/>
            <a:ext cx="4248472" cy="26623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98333">
            <a:off x="510260" y="3701524"/>
            <a:ext cx="1492899" cy="1711914"/>
          </a:xfrm>
          <a:prstGeom prst="rect">
            <a:avLst/>
          </a:prstGeom>
          <a:noFill/>
        </p:spPr>
      </p:pic>
      <p:pic>
        <p:nvPicPr>
          <p:cNvPr id="3074" name="Picture 2" descr="D:\Загрузки\image-2021-01-25 20_09_5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5" y="905035"/>
            <a:ext cx="3579215" cy="26915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88853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61095" y="167604"/>
            <a:ext cx="4415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 smtClean="0"/>
              <a:t>Дидактический компонент</a:t>
            </a:r>
            <a:endParaRPr lang="ru-RU" sz="2800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51520" y="877280"/>
            <a:ext cx="8208912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Ø"/>
              <a:defRPr/>
            </a:pPr>
            <a:r>
              <a:rPr lang="ru-RU" altLang="ru-RU" sz="2200" b="1" dirty="0" smtClean="0">
                <a:cs typeface="Times New Roman" panose="02020603050405020304" pitchFamily="18" charset="0"/>
              </a:rPr>
              <a:t>познавательные книги;</a:t>
            </a:r>
            <a:endParaRPr lang="ru-RU" altLang="ru-RU" sz="2200" b="1" dirty="0"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ru-RU" altLang="ru-RU" sz="2200" b="1" dirty="0">
                <a:cs typeface="Times New Roman" panose="02020603050405020304" pitchFamily="18" charset="0"/>
              </a:rPr>
              <a:t> </a:t>
            </a:r>
            <a:r>
              <a:rPr lang="ru-RU" altLang="ru-RU" sz="2200" b="1" dirty="0" smtClean="0">
                <a:cs typeface="Times New Roman" panose="02020603050405020304" pitchFamily="18" charset="0"/>
              </a:rPr>
              <a:t>атласы;</a:t>
            </a:r>
            <a:endParaRPr lang="ru-RU" altLang="ru-RU" sz="2200" b="1" dirty="0"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ru-RU" altLang="ru-RU" sz="2200" b="1" dirty="0" smtClean="0">
                <a:cs typeface="Times New Roman" panose="02020603050405020304" pitchFamily="18" charset="0"/>
              </a:rPr>
              <a:t>тематические альбомы;</a:t>
            </a:r>
            <a:endParaRPr lang="ru-RU" altLang="ru-RU" sz="2200" b="1" dirty="0"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ru-RU" altLang="ru-RU" sz="2200" b="1" dirty="0" smtClean="0">
                <a:cs typeface="Times New Roman" panose="02020603050405020304" pitchFamily="18" charset="0"/>
              </a:rPr>
              <a:t>серии </a:t>
            </a:r>
            <a:r>
              <a:rPr lang="ru-RU" altLang="ru-RU" sz="2200" b="1" dirty="0">
                <a:cs typeface="Times New Roman" panose="02020603050405020304" pitchFamily="18" charset="0"/>
              </a:rPr>
              <a:t>картин с изображением природных </a:t>
            </a:r>
            <a:r>
              <a:rPr lang="ru-RU" altLang="ru-RU" sz="2200" b="1" dirty="0" smtClean="0">
                <a:cs typeface="Times New Roman" panose="02020603050405020304" pitchFamily="18" charset="0"/>
              </a:rPr>
              <a:t>сообществ;</a:t>
            </a:r>
            <a:endParaRPr lang="ru-RU" altLang="ru-RU" sz="2200" b="1" dirty="0">
              <a:cs typeface="Times New Roman" panose="02020603050405020304" pitchFamily="18" charset="0"/>
            </a:endParaRPr>
          </a:p>
          <a:p>
            <a:pPr marL="342900" indent="-342900">
              <a:buFont typeface="Wingdings" pitchFamily="2" charset="2"/>
              <a:buChar char="Ø"/>
              <a:defRPr/>
            </a:pPr>
            <a:r>
              <a:rPr lang="ru-RU" altLang="ru-RU" sz="2200" b="1" dirty="0" smtClean="0">
                <a:cs typeface="Times New Roman" panose="02020603050405020304" pitchFamily="18" charset="0"/>
              </a:rPr>
              <a:t>схемы</a:t>
            </a:r>
            <a:r>
              <a:rPr lang="ru-RU" altLang="ru-RU" sz="2200" b="1" dirty="0">
                <a:cs typeface="Times New Roman" panose="02020603050405020304" pitchFamily="18" charset="0"/>
              </a:rPr>
              <a:t>, таблицы, модели с </a:t>
            </a:r>
            <a:r>
              <a:rPr lang="ru-RU" altLang="ru-RU" sz="2200" b="1" dirty="0" smtClean="0">
                <a:cs typeface="Times New Roman" panose="02020603050405020304" pitchFamily="18" charset="0"/>
              </a:rPr>
              <a:t>алгоритмами </a:t>
            </a:r>
            <a:r>
              <a:rPr lang="ru-RU" altLang="ru-RU" sz="2200" b="1" dirty="0">
                <a:cs typeface="Times New Roman" panose="02020603050405020304" pitchFamily="18" charset="0"/>
              </a:rPr>
              <a:t>выполнения опытов</a:t>
            </a:r>
          </a:p>
        </p:txBody>
      </p:sp>
      <p:pic>
        <p:nvPicPr>
          <p:cNvPr id="2050" name="Picture 2" descr="D:\Загрузки\image-2021-01-20 17_10_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873303"/>
            <a:ext cx="3724299" cy="2333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D:\Загрузки\image-2021-01-20 17_09_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2873303"/>
            <a:ext cx="3724298" cy="23338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415435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7295168" y="3586831"/>
            <a:ext cx="1636771" cy="1725945"/>
          </a:xfrm>
          <a:prstGeom prst="rect">
            <a:avLst/>
          </a:prstGeom>
          <a:noFill/>
        </p:spPr>
      </p:pic>
      <p:pic>
        <p:nvPicPr>
          <p:cNvPr id="3074" name="Picture 2" descr="D:\Загрузки\image-2021-01-20 17_09_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9" y="159047"/>
            <a:ext cx="2808312" cy="3112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D:\Загрузки\image-2021-01-20 17_10_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3532" y="159047"/>
            <a:ext cx="2808311" cy="3112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6" name="Picture 4" descr="D:\Загрузки\image-2021-01-20 17_10_1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56994" y="3040596"/>
            <a:ext cx="3643199" cy="22830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544298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517240"/>
            <a:ext cx="8568952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Наш центр экспериментирования состоит из нескольких зон:</a:t>
            </a:r>
          </a:p>
          <a:p>
            <a:r>
              <a:rPr lang="ru-RU" b="1" dirty="0" smtClean="0"/>
              <a:t>1- </a:t>
            </a:r>
            <a:r>
              <a:rPr lang="ru-RU" b="1" dirty="0" err="1" smtClean="0"/>
              <a:t>ая</a:t>
            </a:r>
            <a:r>
              <a:rPr lang="ru-RU" b="1" dirty="0" smtClean="0"/>
              <a:t> зона – мини-лаборатория. </a:t>
            </a:r>
            <a:r>
              <a:rPr lang="ru-RU" dirty="0" smtClean="0"/>
              <a:t>В </a:t>
            </a:r>
            <a:r>
              <a:rPr lang="ru-RU" dirty="0"/>
              <a:t>мини – лаборатории хранятся оборудование и материалы, необходимые для проведения опытов, материалы, с помощью которых дети опытным путём познают  тайны  живой и неживой природы:</a:t>
            </a:r>
          </a:p>
          <a:p>
            <a:r>
              <a:rPr lang="ru-RU" dirty="0" smtClean="0"/>
              <a:t>-</a:t>
            </a:r>
            <a:r>
              <a:rPr lang="ru-RU" u="sng" dirty="0"/>
              <a:t>с</a:t>
            </a:r>
            <a:r>
              <a:rPr lang="ru-RU" u="sng" dirty="0" smtClean="0"/>
              <a:t>пециальная </a:t>
            </a:r>
            <a:r>
              <a:rPr lang="ru-RU" u="sng" dirty="0"/>
              <a:t>посуда </a:t>
            </a:r>
            <a:r>
              <a:rPr lang="ru-RU" dirty="0"/>
              <a:t>(разнообразные  ёмкости, подносы, мерные ложки, стаканчики, трубочки, воронки, тарелки, ситечки);</a:t>
            </a:r>
          </a:p>
          <a:p>
            <a:r>
              <a:rPr lang="ru-RU" dirty="0" smtClean="0"/>
              <a:t>-</a:t>
            </a:r>
            <a:r>
              <a:rPr lang="ru-RU" u="sng" dirty="0" smtClean="0"/>
              <a:t>природный </a:t>
            </a:r>
            <a:r>
              <a:rPr lang="ru-RU" u="sng" dirty="0"/>
              <a:t>материал </a:t>
            </a:r>
            <a:r>
              <a:rPr lang="ru-RU" dirty="0"/>
              <a:t>(камешки, песок, семена, ракушки, шишки, мох,</a:t>
            </a:r>
          </a:p>
          <a:p>
            <a:r>
              <a:rPr lang="ru-RU" dirty="0"/>
              <a:t>кора дерева, сухоцветы, ветки деревьев  и т.п.);</a:t>
            </a:r>
          </a:p>
          <a:p>
            <a:r>
              <a:rPr lang="ru-RU" dirty="0" smtClean="0"/>
              <a:t>-</a:t>
            </a:r>
            <a:r>
              <a:rPr lang="ru-RU" u="sng" dirty="0" smtClean="0"/>
              <a:t>утилизированный </a:t>
            </a:r>
            <a:r>
              <a:rPr lang="ru-RU" u="sng" dirty="0"/>
              <a:t>материал </a:t>
            </a:r>
            <a:r>
              <a:rPr lang="ru-RU" dirty="0"/>
              <a:t>(проволока, фантики, пенопласт, пробки, нитки и др.);</a:t>
            </a:r>
          </a:p>
          <a:p>
            <a:r>
              <a:rPr lang="ru-RU" dirty="0" smtClean="0"/>
              <a:t>-</a:t>
            </a:r>
            <a:r>
              <a:rPr lang="ru-RU" u="sng" dirty="0" smtClean="0"/>
              <a:t>приборы </a:t>
            </a:r>
            <a:r>
              <a:rPr lang="ru-RU" u="sng" dirty="0"/>
              <a:t>– помощники </a:t>
            </a:r>
            <a:r>
              <a:rPr lang="ru-RU" dirty="0"/>
              <a:t>(микроскоп, лупы, компас, зеркала, различные виды весов и др.);</a:t>
            </a:r>
          </a:p>
          <a:p>
            <a:r>
              <a:rPr lang="ru-RU" dirty="0" smtClean="0"/>
              <a:t>-</a:t>
            </a:r>
            <a:r>
              <a:rPr lang="ru-RU" u="sng" dirty="0" smtClean="0"/>
              <a:t>медицинский </a:t>
            </a:r>
            <a:r>
              <a:rPr lang="ru-RU" u="sng" dirty="0"/>
              <a:t>материал </a:t>
            </a:r>
            <a:r>
              <a:rPr lang="ru-RU" dirty="0"/>
              <a:t>(шприцы без иголок, груши, пипетки, ватные палочки, колбочки);</a:t>
            </a:r>
          </a:p>
          <a:p>
            <a:r>
              <a:rPr lang="ru-RU" dirty="0" smtClean="0"/>
              <a:t>-</a:t>
            </a:r>
            <a:r>
              <a:rPr lang="ru-RU" u="sng" dirty="0" smtClean="0"/>
              <a:t>мир </a:t>
            </a:r>
            <a:r>
              <a:rPr lang="ru-RU" u="sng" dirty="0"/>
              <a:t>материалов </a:t>
            </a:r>
            <a:r>
              <a:rPr lang="ru-RU" dirty="0"/>
              <a:t>(виды бумаги, виды ткани, пластмассовые предметы,  деревянные предметы, металлические предметы);</a:t>
            </a:r>
          </a:p>
          <a:p>
            <a:r>
              <a:rPr lang="ru-RU" dirty="0" smtClean="0"/>
              <a:t>-</a:t>
            </a:r>
            <a:r>
              <a:rPr lang="ru-RU" u="sng" dirty="0" smtClean="0"/>
              <a:t>технический </a:t>
            </a:r>
            <a:r>
              <a:rPr lang="ru-RU" u="sng" dirty="0"/>
              <a:t>материал </a:t>
            </a:r>
            <a:r>
              <a:rPr lang="ru-RU" dirty="0"/>
              <a:t>(гвозди, шурупы, болты и т.д</a:t>
            </a:r>
            <a:r>
              <a:rPr lang="ru-RU" dirty="0" smtClean="0"/>
              <a:t>.).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90272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23528" y="337220"/>
            <a:ext cx="864096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В нашей лаборатории есть материалы, которые распределены по </a:t>
            </a:r>
            <a:r>
              <a:rPr lang="ru-RU" b="1" dirty="0"/>
              <a:t>блокам:</a:t>
            </a:r>
            <a:endParaRPr lang="ru-RU" dirty="0"/>
          </a:p>
          <a:p>
            <a:r>
              <a:rPr lang="ru-RU" u="sng" dirty="0"/>
              <a:t>-«Волшебница-вода» </a:t>
            </a:r>
            <a:r>
              <a:rPr lang="ru-RU" dirty="0"/>
              <a:t>(пищевые и непищевые красители, соль, сахар, мука, крахмал, чай, масло, контейнеры для льда, т.е. материалы для изучения свойств воды</a:t>
            </a:r>
            <a:r>
              <a:rPr lang="ru-RU" dirty="0" smtClean="0"/>
              <a:t>);</a:t>
            </a:r>
          </a:p>
          <a:p>
            <a:r>
              <a:rPr lang="ru-RU" u="sng" dirty="0"/>
              <a:t>-«Невидимка – воздух» </a:t>
            </a:r>
            <a:r>
              <a:rPr lang="ru-RU" dirty="0"/>
              <a:t>(трубочки, мыльные пузыри, воздушные шары, вертушки и т.д., т. е. материалы для изучения свойств воздуха</a:t>
            </a:r>
            <a:r>
              <a:rPr lang="ru-RU" dirty="0" smtClean="0"/>
              <a:t>);</a:t>
            </a:r>
            <a:endParaRPr lang="ru-RU" dirty="0"/>
          </a:p>
        </p:txBody>
      </p:sp>
      <p:pic>
        <p:nvPicPr>
          <p:cNvPr id="3074" name="Picture 2" descr="D:\Загрузки\image-2021-01-20 17_09_35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912322"/>
            <a:ext cx="3466636" cy="21724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7422801" y="3817607"/>
            <a:ext cx="1522958" cy="1605932"/>
          </a:xfrm>
          <a:prstGeom prst="rect">
            <a:avLst/>
          </a:prstGeom>
          <a:noFill/>
        </p:spPr>
      </p:pic>
      <p:pic>
        <p:nvPicPr>
          <p:cNvPr id="3075" name="Picture 3" descr="D:\Загрузки\image-2021-01-24 22_52_0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912322"/>
            <a:ext cx="3181236" cy="35253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40685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157200"/>
            <a:ext cx="594015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«Усваивается всё крепко и надолго, когда ребёнок</a:t>
            </a:r>
          </a:p>
          <a:p>
            <a:r>
              <a:rPr lang="ru-RU" sz="2000" b="1" dirty="0"/>
              <a:t>слышит, видит и делает сам» ( </a:t>
            </a:r>
            <a:r>
              <a:rPr lang="ru-RU" sz="2000" b="1" dirty="0" smtClean="0"/>
              <a:t>Ральф </a:t>
            </a:r>
            <a:r>
              <a:rPr lang="ru-RU" sz="2000" b="1" dirty="0" err="1"/>
              <a:t>Эмерсон</a:t>
            </a:r>
            <a:r>
              <a:rPr lang="ru-RU" sz="2000" b="1" dirty="0"/>
              <a:t>)</a:t>
            </a:r>
            <a:endParaRPr lang="ru-RU" sz="20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5" y="157200"/>
            <a:ext cx="2076995" cy="18846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98333">
            <a:off x="330748" y="3646125"/>
            <a:ext cx="1492899" cy="1711914"/>
          </a:xfrm>
          <a:prstGeom prst="rect">
            <a:avLst/>
          </a:prstGeom>
          <a:noFill/>
        </p:spPr>
      </p:pic>
      <p:pic>
        <p:nvPicPr>
          <p:cNvPr id="1026" name="Picture 2" descr="D:\Загрузки\image-2021-01-25 20_09_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41198"/>
            <a:ext cx="3600401" cy="270750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8" name="Picture 4" descr="D:\Загрузки\image-2021-01-25 21_11_4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4628" y="2569468"/>
            <a:ext cx="3650391" cy="27450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53502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398333">
            <a:off x="287860" y="3898166"/>
            <a:ext cx="1492899" cy="1711914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23528" y="217207"/>
            <a:ext cx="842493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-«Свет и цвет" </a:t>
            </a:r>
            <a:r>
              <a:rPr lang="ru-RU" dirty="0"/>
              <a:t>(различные фонарики, зеркала, цветные стеклышки (вырезанные из пластиковых бутылок) ,т.е. материалы для изучения свойств света, цвета);</a:t>
            </a:r>
          </a:p>
          <a:p>
            <a:r>
              <a:rPr lang="ru-RU" u="sng" dirty="0"/>
              <a:t>-"Звук" </a:t>
            </a:r>
            <a:r>
              <a:rPr lang="ru-RU" dirty="0"/>
              <a:t>(киндер-сюрпризы с различными наполнителями (горох, гречка, пшено, манка и др.), колокольчики, дудочки, трещотки, наушники, т.е. материалы для изучения свойств звука);</a:t>
            </a:r>
          </a:p>
          <a:p>
            <a:endParaRPr lang="ru-RU" dirty="0"/>
          </a:p>
        </p:txBody>
      </p:sp>
      <p:pic>
        <p:nvPicPr>
          <p:cNvPr id="4098" name="Picture 2" descr="D:\Загрузки\image-2021-01-24 22_52_3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705372"/>
            <a:ext cx="3574534" cy="224004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3" descr="D:\Загрузки\image-2021-01-20 17_09_5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1500589"/>
            <a:ext cx="3504245" cy="38832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75170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7295167" y="3865612"/>
            <a:ext cx="1636771" cy="1725945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395536" y="277213"/>
            <a:ext cx="842493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u="sng" dirty="0"/>
              <a:t>-"Запах" </a:t>
            </a:r>
            <a:r>
              <a:rPr lang="ru-RU" dirty="0"/>
              <a:t>(мешочки с лавандой, с ромашкой, с сосной, освежители, ароматические масла, свечи, пробники духов, тестеры, т. е. материалы для изучения свойств и различения  запахов);</a:t>
            </a:r>
          </a:p>
          <a:p>
            <a:r>
              <a:rPr lang="ru-RU" u="sng" dirty="0"/>
              <a:t>-«Магнетизм» </a:t>
            </a:r>
            <a:r>
              <a:rPr lang="ru-RU" dirty="0"/>
              <a:t>(разные магниты,  скрепки, металлические предметы), т.е. материалы для изучения свойств магнита.</a:t>
            </a:r>
          </a:p>
        </p:txBody>
      </p:sp>
      <p:pic>
        <p:nvPicPr>
          <p:cNvPr id="5122" name="Picture 2" descr="D:\Загрузки\image-2021-01-24 22_52_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419" y="2352992"/>
            <a:ext cx="4277740" cy="268071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" name="Picture 2" descr="D:\Загрузки\image-2021-01-20 17_09_4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1608234"/>
            <a:ext cx="3487292" cy="218537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4105323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D:\Загрузки\image-2021-01-20 17_11_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1526" y="157200"/>
            <a:ext cx="2742075" cy="30386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98333">
            <a:off x="318934" y="3641517"/>
            <a:ext cx="1492899" cy="1711914"/>
          </a:xfrm>
          <a:prstGeom prst="rect">
            <a:avLst/>
          </a:prstGeom>
          <a:noFill/>
        </p:spPr>
      </p:pic>
      <p:pic>
        <p:nvPicPr>
          <p:cNvPr id="6147" name="Picture 3" descr="D:\Загрузки\image-2021-01-24 22_52_0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1" y="157200"/>
            <a:ext cx="2742075" cy="30386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8" name="Picture 4" descr="D:\Загрузки\image-2021-01-24 22_52_27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2617474"/>
            <a:ext cx="4129338" cy="258771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91496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us\Desktop\image-2021-01-18 22_11_1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46677" y="637254"/>
            <a:ext cx="4464496" cy="2797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7380312" y="3757600"/>
            <a:ext cx="1522958" cy="1605932"/>
          </a:xfrm>
          <a:prstGeom prst="rect">
            <a:avLst/>
          </a:prstGeom>
          <a:noFill/>
        </p:spPr>
      </p:pic>
      <p:pic>
        <p:nvPicPr>
          <p:cNvPr id="4" name="Picture 3" descr="D:\Загрузки\image-2021-01-20 17_11_1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7221"/>
            <a:ext cx="3803712" cy="23836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2" descr="D:\Загрузки\image-2021-01-20 17_09_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926781"/>
            <a:ext cx="3803712" cy="243675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010896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D:\Загрузки\image-2021-01-24 22_51_3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913284"/>
            <a:ext cx="3101549" cy="4124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3" descr="D:\Загрузки\image-2021-01-20 17_11_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37220"/>
            <a:ext cx="3024336" cy="40217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Picture 2" descr="D:\Загрузки\image-2021-01-20 17_10_5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407046"/>
            <a:ext cx="3047399" cy="4052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069167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47664" y="193204"/>
            <a:ext cx="56166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+mj-lt"/>
              </a:rPr>
              <a:t>     </a:t>
            </a:r>
            <a:r>
              <a:rPr lang="ru-RU" sz="2800" b="1" dirty="0" smtClean="0">
                <a:latin typeface="+mj-lt"/>
              </a:rPr>
              <a:t>2-ая зона-экологический центр</a:t>
            </a:r>
            <a:endParaRPr lang="ru-RU" sz="2800" b="1" dirty="0">
              <a:latin typeface="+mj-lt"/>
            </a:endParaRPr>
          </a:p>
        </p:txBody>
      </p:sp>
      <p:pic>
        <p:nvPicPr>
          <p:cNvPr id="5122" name="Picture 2" descr="D:\Загрузки\image-2021-01-24 22_52_3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841276"/>
            <a:ext cx="3372299" cy="44844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4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7422801" y="3817607"/>
            <a:ext cx="1522958" cy="1605932"/>
          </a:xfrm>
          <a:prstGeom prst="rect">
            <a:avLst/>
          </a:prstGeom>
          <a:noFill/>
        </p:spPr>
      </p:pic>
      <p:pic>
        <p:nvPicPr>
          <p:cNvPr id="5123" name="Picture 3" descr="D:\Загрузки\image-2021-01-24 22_52_1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864890"/>
            <a:ext cx="3359690" cy="44676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18733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691680" y="265212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3-ья зона-Наш методический центр</a:t>
            </a:r>
            <a:endParaRPr lang="ru-RU" sz="2400" b="1" dirty="0">
              <a:latin typeface="+mj-lt"/>
            </a:endParaRPr>
          </a:p>
        </p:txBody>
      </p:sp>
      <p:pic>
        <p:nvPicPr>
          <p:cNvPr id="6146" name="Picture 2" descr="D:\Загрузки\image-2021-01-20 17_10_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4277" y="726877"/>
            <a:ext cx="2896085" cy="3851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7" name="Picture 3" descr="D:\Загрузки\image-2021-01-20 17_11_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975" y="2043118"/>
            <a:ext cx="2592047" cy="34468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8" name="Picture 4" descr="D:\Загрузки\image-2021-01-20 17_11_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638" y="726877"/>
            <a:ext cx="2896084" cy="38511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120210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95736" y="193204"/>
            <a:ext cx="41044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4-ая зона-Наша игротека</a:t>
            </a:r>
            <a:endParaRPr lang="ru-RU" sz="2400" b="1" dirty="0">
              <a:latin typeface="+mj-lt"/>
            </a:endParaRPr>
          </a:p>
        </p:txBody>
      </p:sp>
      <p:pic>
        <p:nvPicPr>
          <p:cNvPr id="8194" name="Picture 2" descr="D:\Загрузки\image-2021-01-24 22_52_1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94470"/>
            <a:ext cx="3456384" cy="2599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8196" name="Picture 4" descr="D:\Загрузки\image-2021-01-24 22_51_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894470"/>
            <a:ext cx="3470060" cy="260948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3" descr="D:\Загрузки\image-2021-01-24 22_52_0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1849388"/>
            <a:ext cx="2696366" cy="358559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398333">
            <a:off x="294384" y="3898168"/>
            <a:ext cx="1492899" cy="171191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171465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265212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>
                <a:latin typeface="+mj-lt"/>
              </a:rPr>
              <a:t>5</a:t>
            </a:r>
            <a:r>
              <a:rPr lang="ru-RU" sz="2400" b="1" dirty="0" smtClean="0">
                <a:latin typeface="+mj-lt"/>
              </a:rPr>
              <a:t>-ая зона-  центр «Хочу все знать»</a:t>
            </a:r>
            <a:endParaRPr lang="ru-RU" sz="2400" b="1" dirty="0">
              <a:latin typeface="+mj-lt"/>
            </a:endParaRPr>
          </a:p>
        </p:txBody>
      </p:sp>
      <p:pic>
        <p:nvPicPr>
          <p:cNvPr id="7170" name="Picture 2" descr="D:\Загрузки\image-2021-01-20 17_10_0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878921"/>
            <a:ext cx="3875436" cy="29143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98333">
            <a:off x="294384" y="3898168"/>
            <a:ext cx="1492899" cy="1711914"/>
          </a:xfrm>
          <a:prstGeom prst="rect">
            <a:avLst/>
          </a:prstGeom>
          <a:noFill/>
        </p:spPr>
      </p:pic>
      <p:pic>
        <p:nvPicPr>
          <p:cNvPr id="7172" name="Picture 4" descr="D:\Загрузки\image-2021-01-20 17_09_2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80" y="753170"/>
            <a:ext cx="3487893" cy="463815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851052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35696" y="193204"/>
            <a:ext cx="532859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atin typeface="+mj-lt"/>
              </a:rPr>
              <a:t>6-ая зона-  Огород на окне</a:t>
            </a:r>
          </a:p>
          <a:p>
            <a:endParaRPr lang="ru-RU" dirty="0"/>
          </a:p>
        </p:txBody>
      </p:sp>
      <p:pic>
        <p:nvPicPr>
          <p:cNvPr id="9218" name="Picture 2" descr="D:\Загрузки\image-2021-01-20 17_11_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6687" y="692695"/>
            <a:ext cx="2921556" cy="3885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19" name="Picture 3" descr="D:\Загрузки\image-2021-01-24 22_51_2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0501" y="1386390"/>
            <a:ext cx="3055675" cy="406339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20" name="Picture 4" descr="D:\Загрузки\image-2021-01-24 22_51_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92695"/>
            <a:ext cx="2921555" cy="388504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189520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91831" y="157200"/>
            <a:ext cx="8064896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+mj-lt"/>
              </a:rPr>
              <a:t>Цель создания центра экспериментирования в подготовительной к школе группе:</a:t>
            </a:r>
          </a:p>
          <a:p>
            <a:r>
              <a:rPr lang="ru-RU" sz="1600" dirty="0"/>
              <a:t>п</a:t>
            </a:r>
            <a:r>
              <a:rPr lang="ru-RU" sz="1600" dirty="0" smtClean="0"/>
              <a:t>рактическое внедрение детского экспериментирования как средства развития познавательной активности.</a:t>
            </a:r>
          </a:p>
          <a:p>
            <a:endParaRPr lang="ru-RU" dirty="0" smtClean="0"/>
          </a:p>
          <a:p>
            <a:r>
              <a:rPr lang="ru-RU" b="1" dirty="0" smtClean="0">
                <a:latin typeface="+mj-lt"/>
              </a:rPr>
              <a:t>Задачи, решаемые в центре экспериментирования: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dirty="0" smtClean="0">
                <a:latin typeface="+mj-lt"/>
              </a:rPr>
              <a:t>формировать целостное восприятие и представление о различных предметах и явлениях окружающей действительности, позитивное отношения к миру на основе эмоционально-чувственного опыта;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dirty="0">
                <a:latin typeface="+mj-lt"/>
              </a:rPr>
              <a:t>ф</a:t>
            </a:r>
            <a:r>
              <a:rPr lang="ru-RU" sz="1600" dirty="0" smtClean="0">
                <a:latin typeface="+mj-lt"/>
              </a:rPr>
              <a:t>ормировать у детей дошкольного возраста диалектическое мышление;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dirty="0">
                <a:latin typeface="+mj-lt"/>
              </a:rPr>
              <a:t>р</a:t>
            </a:r>
            <a:r>
              <a:rPr lang="ru-RU" sz="1600" dirty="0" smtClean="0">
                <a:latin typeface="+mj-lt"/>
              </a:rPr>
              <a:t>азвивать поисково-познавательную, интеллектуальную активности детей путем включения их в мыслительные, моделирующие и преобразующие действия;</a:t>
            </a:r>
          </a:p>
          <a:p>
            <a:pPr marL="285750" indent="-285750">
              <a:buFont typeface="Wingdings" pitchFamily="2" charset="2"/>
              <a:buChar char="Ø"/>
            </a:pPr>
            <a:r>
              <a:rPr lang="ru-RU" sz="1600" dirty="0">
                <a:latin typeface="+mj-lt"/>
              </a:rPr>
              <a:t>р</a:t>
            </a:r>
            <a:r>
              <a:rPr lang="ru-RU" sz="1600" dirty="0" smtClean="0">
                <a:latin typeface="+mj-lt"/>
              </a:rPr>
              <a:t>азвивать собственный познавательный опыт в обобщённом виде с помощью наглядных средств.</a:t>
            </a:r>
          </a:p>
          <a:p>
            <a:endParaRPr lang="ru-RU" dirty="0" smtClean="0">
              <a:latin typeface="+mj-lt"/>
            </a:endParaRPr>
          </a:p>
          <a:p>
            <a:r>
              <a:rPr lang="ru-RU" b="1" dirty="0" smtClean="0">
                <a:latin typeface="+mj-lt"/>
              </a:rPr>
              <a:t>Актуальность:</a:t>
            </a:r>
            <a:r>
              <a:rPr lang="ru-RU" sz="2000" b="1" dirty="0" smtClean="0">
                <a:latin typeface="+mj-lt"/>
              </a:rPr>
              <a:t> </a:t>
            </a:r>
            <a:r>
              <a:rPr lang="ru-RU" sz="1600" dirty="0" smtClean="0"/>
              <a:t>ребенок дошкольник активно стремится узнать об окружающем его мире как можно больше. Потребность ребенка в новых впечатлениях лежит в основе возникновения и развития исследовательской (поисковой) деятельности, </a:t>
            </a:r>
          </a:p>
          <a:p>
            <a:r>
              <a:rPr lang="ru-RU" sz="1600" dirty="0" smtClean="0"/>
              <a:t>направленной на познание окружающего мира. В связи с этим особый интерес представляет </a:t>
            </a:r>
          </a:p>
          <a:p>
            <a:r>
              <a:rPr lang="ru-RU" sz="1600" dirty="0" smtClean="0"/>
              <a:t>детское экспериментирование материалами и оборудованием.</a:t>
            </a:r>
          </a:p>
          <a:p>
            <a:pPr marL="285750" indent="-285750">
              <a:buFont typeface="Wingdings" pitchFamily="2" charset="2"/>
              <a:buChar char="Ø"/>
            </a:pP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09325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03648" y="193204"/>
            <a:ext cx="61926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+mj-lt"/>
              </a:rPr>
              <a:t>7 зона – Мини - музей «Чудесная кладовая»</a:t>
            </a:r>
            <a:endParaRPr lang="ru-RU" sz="2000" dirty="0">
              <a:latin typeface="+mj-lt"/>
            </a:endParaRPr>
          </a:p>
        </p:txBody>
      </p:sp>
      <p:pic>
        <p:nvPicPr>
          <p:cNvPr id="10242" name="Picture 2" descr="D:\Загрузки\image-2021-01-24 22_51_5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697260"/>
            <a:ext cx="3600400" cy="27075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44" name="Picture 4" descr="D:\Загрузки\image-2021-01-20 17_11_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697260"/>
            <a:ext cx="3795437" cy="28541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3" descr="D:\Загрузки\image-2021-01-20 17_10_4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9265" y="2857500"/>
            <a:ext cx="3641454" cy="27383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5">
            <a:lum contrast="20000"/>
          </a:blip>
          <a:srcRect/>
          <a:stretch>
            <a:fillRect/>
          </a:stretch>
        </p:blipFill>
        <p:spPr bwMode="auto">
          <a:xfrm>
            <a:off x="7422801" y="3817607"/>
            <a:ext cx="1522958" cy="16059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00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Блок-схема: альтернативный процесс 1"/>
          <p:cNvSpPr/>
          <p:nvPr/>
        </p:nvSpPr>
        <p:spPr>
          <a:xfrm>
            <a:off x="1763688" y="1416596"/>
            <a:ext cx="5616624" cy="1368152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TextBox 2"/>
          <p:cNvSpPr txBox="1"/>
          <p:nvPr/>
        </p:nvSpPr>
        <p:spPr>
          <a:xfrm>
            <a:off x="1835696" y="1633364"/>
            <a:ext cx="49685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+mj-lt"/>
              </a:rPr>
              <a:t>Спасибо за внимание</a:t>
            </a:r>
            <a:endParaRPr lang="ru-RU" sz="4000" b="1" dirty="0">
              <a:latin typeface="+mj-lt"/>
            </a:endParaRPr>
          </a:p>
        </p:txBody>
      </p:sp>
      <p:pic>
        <p:nvPicPr>
          <p:cNvPr id="4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6948264" y="3367697"/>
            <a:ext cx="1949623" cy="2055842"/>
          </a:xfrm>
          <a:prstGeom prst="rect">
            <a:avLst/>
          </a:prstGeom>
          <a:noFill/>
        </p:spPr>
      </p:pic>
      <p:pic>
        <p:nvPicPr>
          <p:cNvPr id="5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398333">
            <a:off x="354885" y="3529554"/>
            <a:ext cx="1668385" cy="191314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733148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398333">
            <a:off x="7423027" y="3613196"/>
            <a:ext cx="1492899" cy="1711914"/>
          </a:xfrm>
          <a:prstGeom prst="rect">
            <a:avLst/>
          </a:prstGeom>
          <a:noFill/>
        </p:spPr>
      </p:pic>
      <p:pic>
        <p:nvPicPr>
          <p:cNvPr id="1026" name="Picture 2" descr="D:\Загрузки\image-2021-01-20 17_10_2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217207"/>
            <a:ext cx="4692010" cy="294032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7" name="Picture 3" descr="D:\Загрузки\image-2021-01-20 17_09_57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0490" y="1117307"/>
            <a:ext cx="3902948" cy="43250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598068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277213"/>
            <a:ext cx="8229600" cy="545027"/>
          </a:xfrm>
        </p:spPr>
        <p:txBody>
          <a:bodyPr>
            <a:noAutofit/>
          </a:bodyPr>
          <a:lstStyle/>
          <a:p>
            <a:r>
              <a:rPr lang="ru-RU" altLang="ru-RU" sz="2800" b="1" dirty="0" smtClean="0">
                <a:cs typeface="Times New Roman" panose="02020603050405020304" pitchFamily="18" charset="0"/>
              </a:rPr>
              <a:t>Требования </a:t>
            </a:r>
            <a:r>
              <a:rPr lang="ru-RU" altLang="ru-RU" sz="2800" b="1" dirty="0">
                <a:cs typeface="Times New Roman" panose="02020603050405020304" pitchFamily="18" charset="0"/>
              </a:rPr>
              <a:t>к оборудованию центра  экспериментирования в </a:t>
            </a:r>
            <a:r>
              <a:rPr lang="ru-RU" altLang="ru-RU" sz="2800" b="1" dirty="0" smtClean="0">
                <a:cs typeface="Times New Roman" panose="02020603050405020304" pitchFamily="18" charset="0"/>
              </a:rPr>
              <a:t>ДОУ:</a:t>
            </a:r>
            <a:endParaRPr lang="ru-RU" sz="2800" dirty="0"/>
          </a:p>
        </p:txBody>
      </p:sp>
      <p:pic>
        <p:nvPicPr>
          <p:cNvPr id="15362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107505" y="3757600"/>
            <a:ext cx="1636771" cy="1725945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395536" y="1057300"/>
            <a:ext cx="504056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/>
              <a:t>БЕЗОПАСНОСТЬ ДЛЯ ЖИЗНИ И ЗДОРОВЬЯ ДЕТЕЙ;</a:t>
            </a:r>
          </a:p>
          <a:p>
            <a:endParaRPr lang="ru-RU" b="1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/>
              <a:t>ДОСТАТОЧНОСТЬ;</a:t>
            </a:r>
          </a:p>
          <a:p>
            <a:endParaRPr lang="ru-RU" b="1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/>
              <a:t>НОВИЗНА;</a:t>
            </a:r>
          </a:p>
          <a:p>
            <a:endParaRPr lang="ru-RU" b="1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ru-RU" b="1" dirty="0" smtClean="0"/>
              <a:t>ДОСТУПНОСТЬ РАСПОЛОЖЕНИЯ</a:t>
            </a:r>
            <a:endParaRPr lang="ru-RU" b="1" dirty="0"/>
          </a:p>
        </p:txBody>
      </p:sp>
      <p:pic>
        <p:nvPicPr>
          <p:cNvPr id="2050" name="Picture 2" descr="D:\Загрузки\image-2021-01-24 22_53_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8162" y="1057300"/>
            <a:ext cx="3047399" cy="4052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7193"/>
            <a:ext cx="8229600" cy="952500"/>
          </a:xfrm>
        </p:spPr>
        <p:txBody>
          <a:bodyPr>
            <a:normAutofit/>
          </a:bodyPr>
          <a:lstStyle/>
          <a:p>
            <a:r>
              <a:rPr lang="ru-RU" altLang="ru-RU" sz="2800" b="1" dirty="0">
                <a:cs typeface="Times New Roman" panose="02020603050405020304" pitchFamily="18" charset="0"/>
              </a:rPr>
              <a:t>В центре экспериментальной деятельности  должны быть выделены:</a:t>
            </a:r>
            <a:endParaRPr lang="ru-RU" sz="2800" b="1" dirty="0"/>
          </a:p>
        </p:txBody>
      </p:sp>
      <p:pic>
        <p:nvPicPr>
          <p:cNvPr id="16386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398333">
            <a:off x="330749" y="3898167"/>
            <a:ext cx="1492899" cy="171191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467544" y="1117307"/>
            <a:ext cx="8136904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+mj-lt"/>
              <a:buAutoNum type="arabicParenR"/>
              <a:defRPr/>
            </a:pPr>
            <a:r>
              <a:rPr lang="ru-RU" altLang="ru-RU" sz="2000" b="1" dirty="0" smtClean="0">
                <a:cs typeface="Times New Roman" panose="02020603050405020304" pitchFamily="18" charset="0"/>
              </a:rPr>
              <a:t>место </a:t>
            </a:r>
            <a:r>
              <a:rPr lang="ru-RU" altLang="ru-RU" sz="2000" b="1" dirty="0">
                <a:cs typeface="Times New Roman" panose="02020603050405020304" pitchFamily="18" charset="0"/>
              </a:rPr>
              <a:t>для постоянной выставки, где размещают музей, различные </a:t>
            </a:r>
            <a:r>
              <a:rPr lang="ru-RU" altLang="ru-RU" sz="2000" b="1" dirty="0" smtClean="0">
                <a:cs typeface="Times New Roman" panose="02020603050405020304" pitchFamily="18" charset="0"/>
              </a:rPr>
              <a:t>коллекции, экспонаты</a:t>
            </a:r>
            <a:r>
              <a:rPr lang="ru-RU" altLang="ru-RU" sz="2000" b="1" dirty="0">
                <a:cs typeface="Times New Roman" panose="02020603050405020304" pitchFamily="18" charset="0"/>
              </a:rPr>
              <a:t>, редкие предметы (</a:t>
            </a:r>
            <a:r>
              <a:rPr lang="ru-RU" altLang="ru-RU" sz="2000" b="1" dirty="0" smtClean="0">
                <a:cs typeface="Times New Roman" panose="02020603050405020304" pitchFamily="18" charset="0"/>
              </a:rPr>
              <a:t>ракушки, </a:t>
            </a:r>
            <a:r>
              <a:rPr lang="ru-RU" altLang="ru-RU" sz="2000" b="1" dirty="0">
                <a:cs typeface="Times New Roman" panose="02020603050405020304" pitchFamily="18" charset="0"/>
              </a:rPr>
              <a:t>камни, кристаллы, перья и т. п.) </a:t>
            </a:r>
            <a:r>
              <a:rPr lang="ru-RU" altLang="ru-RU" sz="2000" b="1" dirty="0" smtClean="0">
                <a:cs typeface="Times New Roman" panose="02020603050405020304" pitchFamily="18" charset="0"/>
              </a:rPr>
              <a:t>;</a:t>
            </a:r>
            <a:endParaRPr lang="ru-RU" altLang="ru-RU" sz="2000" b="1" dirty="0"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arenR"/>
              <a:defRPr/>
            </a:pPr>
            <a:r>
              <a:rPr lang="ru-RU" altLang="ru-RU" sz="2000" b="1" dirty="0" smtClean="0">
                <a:cs typeface="Times New Roman" panose="02020603050405020304" pitchFamily="18" charset="0"/>
              </a:rPr>
              <a:t>место </a:t>
            </a:r>
            <a:r>
              <a:rPr lang="ru-RU" altLang="ru-RU" sz="2000" b="1" dirty="0">
                <a:cs typeface="Times New Roman" panose="02020603050405020304" pitchFamily="18" charset="0"/>
              </a:rPr>
              <a:t>для </a:t>
            </a:r>
            <a:r>
              <a:rPr lang="ru-RU" altLang="ru-RU" sz="2000" b="1" dirty="0" smtClean="0">
                <a:cs typeface="Times New Roman" panose="02020603050405020304" pitchFamily="18" charset="0"/>
              </a:rPr>
              <a:t>приборов;</a:t>
            </a:r>
            <a:endParaRPr lang="ru-RU" altLang="ru-RU" sz="2000" b="1" dirty="0"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arenR"/>
              <a:defRPr/>
            </a:pPr>
            <a:r>
              <a:rPr lang="ru-RU" altLang="ru-RU" sz="2000" b="1" dirty="0" smtClean="0">
                <a:cs typeface="Times New Roman" panose="02020603050405020304" pitchFamily="18" charset="0"/>
              </a:rPr>
              <a:t>место </a:t>
            </a:r>
            <a:r>
              <a:rPr lang="ru-RU" altLang="ru-RU" sz="2000" b="1" dirty="0">
                <a:cs typeface="Times New Roman" panose="02020603050405020304" pitchFamily="18" charset="0"/>
              </a:rPr>
              <a:t>для хранения материалов (природного, "</a:t>
            </a:r>
            <a:r>
              <a:rPr lang="ru-RU" altLang="ru-RU" sz="2000" b="1" dirty="0" smtClean="0">
                <a:cs typeface="Times New Roman" panose="02020603050405020304" pitchFamily="18" charset="0"/>
              </a:rPr>
              <a:t>бросового«, утилизированного, медицинского, технического и др.); </a:t>
            </a:r>
            <a:endParaRPr lang="ru-RU" altLang="ru-RU" sz="2000" b="1" dirty="0"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arenR"/>
              <a:defRPr/>
            </a:pPr>
            <a:r>
              <a:rPr lang="ru-RU" altLang="ru-RU" sz="2000" b="1" dirty="0" smtClean="0">
                <a:cs typeface="Times New Roman" panose="02020603050405020304" pitchFamily="18" charset="0"/>
              </a:rPr>
              <a:t>место </a:t>
            </a:r>
            <a:r>
              <a:rPr lang="ru-RU" altLang="ru-RU" sz="2000" b="1" dirty="0">
                <a:cs typeface="Times New Roman" panose="02020603050405020304" pitchFamily="18" charset="0"/>
              </a:rPr>
              <a:t>для проведения </a:t>
            </a:r>
            <a:r>
              <a:rPr lang="ru-RU" altLang="ru-RU" sz="2000" b="1" dirty="0" smtClean="0">
                <a:cs typeface="Times New Roman" panose="02020603050405020304" pitchFamily="18" charset="0"/>
              </a:rPr>
              <a:t>опытов;</a:t>
            </a:r>
            <a:endParaRPr lang="ru-RU" altLang="ru-RU" sz="2000" b="1" dirty="0">
              <a:cs typeface="Times New Roman" panose="02020603050405020304" pitchFamily="18" charset="0"/>
            </a:endParaRPr>
          </a:p>
          <a:p>
            <a:pPr marL="342900" indent="-342900">
              <a:buFont typeface="+mj-lt"/>
              <a:buAutoNum type="arabicParenR"/>
              <a:defRPr/>
            </a:pPr>
            <a:r>
              <a:rPr lang="ru-RU" altLang="ru-RU" sz="2000" b="1" dirty="0" smtClean="0">
                <a:cs typeface="Times New Roman" panose="02020603050405020304" pitchFamily="18" charset="0"/>
              </a:rPr>
              <a:t>место </a:t>
            </a:r>
            <a:r>
              <a:rPr lang="ru-RU" altLang="ru-RU" sz="2000" b="1" dirty="0">
                <a:cs typeface="Times New Roman" panose="02020603050405020304" pitchFamily="18" charset="0"/>
              </a:rPr>
              <a:t>для неструктурированных материалов (песок, вода, опилки, стружка, пенопласт и др.)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9552" y="97194"/>
            <a:ext cx="81369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/>
              <a:t>Центр </a:t>
            </a:r>
            <a:r>
              <a:rPr lang="ru-RU" sz="2400" b="1" dirty="0"/>
              <a:t>экспериментирования делится на следующие компоненты: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2806" y="997294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000" b="1" dirty="0" smtClean="0"/>
              <a:t>компонент оборудования;</a:t>
            </a:r>
            <a:r>
              <a:rPr lang="ru-RU" sz="2000" b="1" dirty="0"/>
              <a:t> 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000" b="1" dirty="0" smtClean="0"/>
              <a:t>компонент стимулирующий;</a:t>
            </a:r>
            <a:r>
              <a:rPr lang="ru-RU" sz="2000" b="1" dirty="0"/>
              <a:t>      </a:t>
            </a:r>
          </a:p>
          <a:p>
            <a:pPr marL="285750" indent="-285750">
              <a:buFont typeface="Wingdings" pitchFamily="2" charset="2"/>
              <a:buChar char="Ø"/>
              <a:defRPr/>
            </a:pPr>
            <a:r>
              <a:rPr lang="ru-RU" sz="2000" b="1" dirty="0" smtClean="0"/>
              <a:t>компонент дидактический</a:t>
            </a:r>
            <a:r>
              <a:rPr lang="ru-RU" b="1" dirty="0" smtClean="0"/>
              <a:t>.</a:t>
            </a:r>
            <a:endParaRPr lang="ru-RU" b="1" dirty="0"/>
          </a:p>
        </p:txBody>
      </p:sp>
      <p:pic>
        <p:nvPicPr>
          <p:cNvPr id="6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2">
            <a:lum contrast="20000"/>
          </a:blip>
          <a:srcRect/>
          <a:stretch>
            <a:fillRect/>
          </a:stretch>
        </p:blipFill>
        <p:spPr bwMode="auto">
          <a:xfrm>
            <a:off x="7380313" y="3577580"/>
            <a:ext cx="1636771" cy="1725945"/>
          </a:xfrm>
          <a:prstGeom prst="rect">
            <a:avLst/>
          </a:prstGeom>
          <a:noFill/>
        </p:spPr>
      </p:pic>
      <p:pic>
        <p:nvPicPr>
          <p:cNvPr id="2050" name="Picture 2" descr="C:\Users\Asus\Desktop\image-2021-01-18 22_12_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5" y="997294"/>
            <a:ext cx="3799927" cy="238128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D:\Загрузки\image-2021-01-20 17_10_2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5" y="2434072"/>
            <a:ext cx="2611733" cy="2894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2" name="Picture 4" descr="D:\Загрузки\image-2021-01-20 17_10_13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2218" y="2409317"/>
            <a:ext cx="2611732" cy="289420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Магнит, Подкова, Ногти, Магнитные, Металл, Зависание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4398333">
            <a:off x="281935" y="3898167"/>
            <a:ext cx="1492899" cy="1711914"/>
          </a:xfrm>
          <a:prstGeom prst="rect">
            <a:avLst/>
          </a:prstGeom>
          <a:noFill/>
        </p:spPr>
      </p:pic>
      <p:sp>
        <p:nvSpPr>
          <p:cNvPr id="4" name="TextBox 3"/>
          <p:cNvSpPr txBox="1"/>
          <p:nvPr/>
        </p:nvSpPr>
        <p:spPr>
          <a:xfrm>
            <a:off x="323528" y="337220"/>
            <a:ext cx="8208912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>
                <a:latin typeface="+mj-lt"/>
              </a:rPr>
              <a:t>Компонент оборудования</a:t>
            </a:r>
          </a:p>
          <a:p>
            <a:pPr marL="285750" indent="-285750">
              <a:buFontTx/>
              <a:buChar char="-"/>
            </a:pPr>
            <a:r>
              <a:rPr lang="ru-RU" u="sng" dirty="0" smtClean="0"/>
              <a:t>приборы </a:t>
            </a:r>
            <a:r>
              <a:rPr lang="ru-RU" u="sng" dirty="0"/>
              <a:t>– помощники </a:t>
            </a:r>
            <a:r>
              <a:rPr lang="ru-RU" dirty="0"/>
              <a:t>(микроскопы, пинцеты, лупы, увеличительные стекла, компас, зеркала с симметрией для исследования отражающего эффекта, различные виды весов, безмен, песочные (на разные отрезки времени), механические часы, магниты, портновский метр, линейки, треугольник) и др</a:t>
            </a:r>
            <a:r>
              <a:rPr lang="ru-RU" dirty="0" smtClean="0"/>
              <a:t>.);</a:t>
            </a:r>
            <a:endParaRPr lang="ru-RU" dirty="0"/>
          </a:p>
        </p:txBody>
      </p:sp>
      <p:pic>
        <p:nvPicPr>
          <p:cNvPr id="5" name="Picture 2" descr="C:\Users\Asus\Desktop\image-2021-01-18 22_11_3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7452" y="2065411"/>
            <a:ext cx="2978544" cy="330069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" name="Picture 3" descr="C:\Users\Asus\Desktop\image-2021-01-18 22_12_16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6717" y="2545625"/>
            <a:ext cx="3734458" cy="2340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4335021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259632" y="217207"/>
            <a:ext cx="619268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-</a:t>
            </a:r>
            <a:r>
              <a:rPr lang="ru-RU" u="sng" dirty="0" smtClean="0"/>
              <a:t>медицинский материал </a:t>
            </a:r>
            <a:r>
              <a:rPr lang="ru-RU" dirty="0" smtClean="0"/>
              <a:t>(шприцы без игл, груши, пипетки, ватные палочки, колбочки)</a:t>
            </a:r>
            <a:endParaRPr lang="ru-RU" dirty="0"/>
          </a:p>
        </p:txBody>
      </p:sp>
      <p:pic>
        <p:nvPicPr>
          <p:cNvPr id="5122" name="Picture 2" descr="C:\Users\Asus\Desktop\image-2021-01-18 22_11_4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201316"/>
            <a:ext cx="3453374" cy="38268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5" name="Picture 2" descr="Мальчиков, Наблюдаемая, Лупа, Обучение"/>
          <p:cNvPicPr>
            <a:picLocks noChangeAspect="1" noChangeArrowheads="1"/>
          </p:cNvPicPr>
          <p:nvPr/>
        </p:nvPicPr>
        <p:blipFill>
          <a:blip r:embed="rId3">
            <a:lum contrast="20000"/>
          </a:blip>
          <a:srcRect/>
          <a:stretch>
            <a:fillRect/>
          </a:stretch>
        </p:blipFill>
        <p:spPr bwMode="auto">
          <a:xfrm>
            <a:off x="7236297" y="3877613"/>
            <a:ext cx="1636771" cy="1725945"/>
          </a:xfrm>
          <a:prstGeom prst="rect">
            <a:avLst/>
          </a:prstGeom>
          <a:noFill/>
        </p:spPr>
      </p:pic>
      <p:pic>
        <p:nvPicPr>
          <p:cNvPr id="1027" name="Picture 3" descr="D:\Загрузки\image-2021-01-24 22_51_4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898" y="817273"/>
            <a:ext cx="3407439" cy="37759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873346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</TotalTime>
  <Words>914</Words>
  <Application>Microsoft Office PowerPoint</Application>
  <PresentationFormat>Экран (16:10)</PresentationFormat>
  <Paragraphs>87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Тема Office</vt:lpstr>
      <vt:lpstr>УГОЛОК  ЭКСПЕРИМЕНТИРОВАНИЯ В ПОДГОТОВИТЕЛЬНОЙ К ШКОЛЕ ГРУППЕ </vt:lpstr>
      <vt:lpstr>Презентация PowerPoint</vt:lpstr>
      <vt:lpstr>Презентация PowerPoint</vt:lpstr>
      <vt:lpstr>Презентация PowerPoint</vt:lpstr>
      <vt:lpstr>Требования к оборудованию центра  экспериментирования в ДОУ:</vt:lpstr>
      <vt:lpstr>В центре экспериментальной деятельности  должны быть выделены: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«ЭКСПЕРИМЕНТИРУЕМ ВМЕСТЕ С ДЕТЬМИ»</dc:title>
  <dc:creator>Татьяна</dc:creator>
  <cp:lastModifiedBy>Asus</cp:lastModifiedBy>
  <cp:revision>44</cp:revision>
  <dcterms:created xsi:type="dcterms:W3CDTF">2017-05-05T10:22:40Z</dcterms:created>
  <dcterms:modified xsi:type="dcterms:W3CDTF">2021-01-25T17:06:33Z</dcterms:modified>
</cp:coreProperties>
</file>