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  <p:sldMasterId id="2147484006" r:id="rId2"/>
  </p:sldMasterIdLst>
  <p:notesMasterIdLst>
    <p:notesMasterId r:id="rId29"/>
  </p:notesMasterIdLst>
  <p:sldIdLst>
    <p:sldId id="304" r:id="rId3"/>
    <p:sldId id="303" r:id="rId4"/>
    <p:sldId id="313" r:id="rId5"/>
    <p:sldId id="302" r:id="rId6"/>
    <p:sldId id="306" r:id="rId7"/>
    <p:sldId id="299" r:id="rId8"/>
    <p:sldId id="316" r:id="rId9"/>
    <p:sldId id="315" r:id="rId10"/>
    <p:sldId id="317" r:id="rId11"/>
    <p:sldId id="325" r:id="rId12"/>
    <p:sldId id="327" r:id="rId13"/>
    <p:sldId id="338" r:id="rId14"/>
    <p:sldId id="326" r:id="rId15"/>
    <p:sldId id="322" r:id="rId16"/>
    <p:sldId id="324" r:id="rId17"/>
    <p:sldId id="328" r:id="rId18"/>
    <p:sldId id="329" r:id="rId19"/>
    <p:sldId id="331" r:id="rId20"/>
    <p:sldId id="330" r:id="rId21"/>
    <p:sldId id="332" r:id="rId22"/>
    <p:sldId id="333" r:id="rId23"/>
    <p:sldId id="334" r:id="rId24"/>
    <p:sldId id="335" r:id="rId25"/>
    <p:sldId id="323" r:id="rId26"/>
    <p:sldId id="337" r:id="rId27"/>
    <p:sldId id="34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CFD6"/>
    <a:srgbClr val="3333FF"/>
    <a:srgbClr val="800080"/>
    <a:srgbClr val="0000FF"/>
    <a:srgbClr val="66FF66"/>
    <a:srgbClr val="E777D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8179" autoAdjust="0"/>
    <p:restoredTop sz="94255" autoAdjust="0"/>
  </p:normalViewPr>
  <p:slideViewPr>
    <p:cSldViewPr>
      <p:cViewPr>
        <p:scale>
          <a:sx n="66" d="100"/>
          <a:sy n="66" d="100"/>
        </p:scale>
        <p:origin x="-12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Начало</a:t>
            </a:r>
            <a:r>
              <a:rPr lang="ru-RU" baseline="0" dirty="0" smtClean="0"/>
              <a:t> года </a:t>
            </a:r>
            <a:endParaRPr lang="ru-RU" dirty="0"/>
          </a:p>
        </c:rich>
      </c:tx>
      <c:layout>
        <c:manualLayout>
          <c:xMode val="edge"/>
          <c:yMode val="edge"/>
          <c:x val="0.17845511452476151"/>
          <c:y val="1.68361996852824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08177497177686E-2"/>
          <c:y val="0.14891112634001891"/>
          <c:w val="0.81971071049947908"/>
          <c:h val="0.44383934288445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 уровень развития </c:v>
                </c:pt>
                <c:pt idx="1">
                  <c:v>средний уровень развития </c:v>
                </c:pt>
                <c:pt idx="2">
                  <c:v>нулевой уровень развития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 уровень развития </c:v>
                </c:pt>
                <c:pt idx="1">
                  <c:v>средний уровень развития </c:v>
                </c:pt>
                <c:pt idx="2">
                  <c:v>нулевой уровень развития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 уровень развития </c:v>
                </c:pt>
                <c:pt idx="1">
                  <c:v>средний уровень развития </c:v>
                </c:pt>
                <c:pt idx="2">
                  <c:v>нулевой уровень развития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587776"/>
        <c:axId val="36593664"/>
      </c:barChart>
      <c:catAx>
        <c:axId val="36587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36593664"/>
        <c:crosses val="autoZero"/>
        <c:auto val="1"/>
        <c:lblAlgn val="ctr"/>
        <c:lblOffset val="100"/>
        <c:noMultiLvlLbl val="0"/>
      </c:catAx>
      <c:valAx>
        <c:axId val="36593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6587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Конец</a:t>
            </a:r>
            <a:r>
              <a:rPr lang="ru-RU" baseline="0" dirty="0" smtClean="0"/>
              <a:t> года 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 уровень развития </c:v>
                </c:pt>
                <c:pt idx="1">
                  <c:v>средний уровень развития </c:v>
                </c:pt>
                <c:pt idx="2">
                  <c:v>нулевой уровень развитя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 уровень развития </c:v>
                </c:pt>
                <c:pt idx="1">
                  <c:v>средний уровень развития </c:v>
                </c:pt>
                <c:pt idx="2">
                  <c:v>нулевой уровень развитя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 уровень развития </c:v>
                </c:pt>
                <c:pt idx="1">
                  <c:v>средний уровень развития </c:v>
                </c:pt>
                <c:pt idx="2">
                  <c:v>нулевой уровень развитя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6641408"/>
        <c:axId val="36647296"/>
      </c:barChart>
      <c:catAx>
        <c:axId val="36641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36647296"/>
        <c:crosses val="autoZero"/>
        <c:auto val="1"/>
        <c:lblAlgn val="ctr"/>
        <c:lblOffset val="100"/>
        <c:noMultiLvlLbl val="0"/>
      </c:catAx>
      <c:valAx>
        <c:axId val="36647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664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EE4934-CDAF-4327-8BA3-D16C8386E522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FD311C-D351-4DD2-B266-92DD61657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118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9EAD-F83F-48B6-8059-0A2FA48ED62A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F340-F08C-45A7-A837-7470F6A16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DAF4C-9618-480F-9ACB-26A81C7AEFEF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829FC-D180-4B84-94CC-604DE78C3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E2017-573A-403B-8F2D-BFBBA2EC3AB7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D495-6B11-4E8C-8C85-41E060D9B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E0E94-6D00-4B86-9150-18D3274C0E9F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22FD-A6A2-432F-8665-4F4F067AC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3B9D-134C-4F22-843D-3A58AA58A628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FA6F-0116-4317-B9B3-327D9750B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98BBC-FCC9-42D7-A0F0-C97F4652DE2E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B6529-E155-428D-ADDD-CDCBE0B5E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722C-D14B-46E4-9A06-0B182E4333F5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CFEE-82CE-4249-AD9A-996D4BDED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741B1-BD6D-4299-942D-1360252789B4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E02D7-5CFC-4C5A-B2E9-F28B51064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DD848-C918-4EA4-9E65-33C58DFEB1AC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51D9-63B9-4632-AA8B-6CB28A8B8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FF91-8367-4A26-B353-BB583B8D01CD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5441-DC8D-4CED-95C2-4D915ACCE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2D847-0ED5-45BB-9852-5A2A87A33656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7AA2B-63F6-48B0-ADF4-25E0B9942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4B7CE-A927-4584-B0C5-D491C35149B3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FEE8-CC95-4D97-9E29-1D5A167D8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1092-2255-4E94-A246-ACEC0D84237A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8FFD-8850-4235-A906-BEAB963A7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14E3-BBAD-422A-92FF-387755A3F44C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D0F00-A019-490D-9937-20AC3BD39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9678-513C-46D6-826C-02190909F1DA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AEB9-3DBD-4090-AFCA-1946F995F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6C473-82F9-4E4A-9DCC-13BAE1E940E4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5334-6B65-42BE-A7DF-6DEA4BBE3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8B3DC-A61B-4697-A150-20E8B6A6FE59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DBDF-66BA-4A31-ACBC-1894C9AE4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7E97-BFB5-4BB3-9C1D-9ACFB28FEEA5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E5538-56F6-4213-B67C-003FBE434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F85AB-5363-44C0-B086-76A3E5E55C6E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F887-70A1-4C61-BDB6-49EF8BFAB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275DF-1DB4-4663-9086-5E688B60F3EA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621F3-33F3-469B-A940-BBD4B9257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906D6-0CE7-47F8-BCE8-40A25E9436EB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875AF-AC3C-4716-87E8-BC66B9B6E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28A09-EFAC-40C8-AEE0-E3E924B6FE29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4EB4-EE37-40F8-8205-299B70F93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F6AF59-61FC-49E6-87DE-E236C79FECBB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B0CEB8-A58A-47B8-BB63-EE0EA536F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FE17D5-7D55-49ED-AA42-8FC32B89CDE0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643DF0-AD24-4D65-995F-6F835E106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88" r:id="rId4"/>
    <p:sldLayoutId id="2147484097" r:id="rId5"/>
    <p:sldLayoutId id="2147484089" r:id="rId6"/>
    <p:sldLayoutId id="2147484090" r:id="rId7"/>
    <p:sldLayoutId id="2147484098" r:id="rId8"/>
    <p:sldLayoutId id="2147484091" r:id="rId9"/>
    <p:sldLayoutId id="2147484092" r:id="rId10"/>
    <p:sldLayoutId id="214748409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2400" b="1" dirty="0" smtClean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ОБОБЩЕНИЕ ПЕДАГОГИЧЕСКОГО ОПЫТА ПО ТЕМЕ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Роль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пластилинографии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в речевом развитие детей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MS Mincho" pitchFamily="49" charset="-128"/>
              <a:ea typeface="MS Mincho" pitchFamily="49" charset="-128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Воспитатель: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Дедюкина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Н. И.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г. Миасс, 2016г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Муниципальное бюджетное дошкольное  учреждение 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«детский сад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28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357422" y="357166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Нод</a:t>
            </a:r>
            <a:endParaRPr lang="ru-RU" b="1" dirty="0" smtClean="0">
              <a:solidFill>
                <a:srgbClr val="80008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80008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Дидактические </a:t>
            </a:r>
          </a:p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Игры</a:t>
            </a:r>
          </a:p>
          <a:p>
            <a:pPr>
              <a:buNone/>
            </a:pPr>
            <a:endParaRPr lang="ru-RU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Беседы</a:t>
            </a:r>
          </a:p>
          <a:p>
            <a:pPr>
              <a:buNone/>
            </a:pPr>
            <a:endParaRPr lang="ru-RU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Экскурсия</a:t>
            </a:r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285820" y="1142984"/>
            <a:ext cx="7429584" cy="1000132"/>
          </a:xfrm>
          <a:prstGeom prst="flowChartProcess">
            <a:avLst/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«Дары осени» «Безопасность на дорогах» «Строение человека» «Улицы нашего города» «Природа зимой»»Русские народные промыслы» «Этот загадочный космос» «Весенние цветы»»Цветущий луг»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357522" y="2285992"/>
            <a:ext cx="5786478" cy="1714512"/>
          </a:xfrm>
          <a:prstGeom prst="flowChartProcess">
            <a:avLst/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Семицветик» « Подбери краски для картинки»»Хоровод красок» «Выложи узор» «Правая – левая» «Осенняя политра» «Кто внимательный» «Колумбово  яйцо»  «Хоровод  красок»  «Узнай по силуэту»  «Собери открытку»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«Рисуем по образцу» «Дорисуй предмет»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500298" y="4286256"/>
            <a:ext cx="6215106" cy="969838"/>
          </a:xfrm>
          <a:prstGeom prst="flowChart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«Что нам осень подарила» «Безопасность на дорогах»  «Мой любимый город « «Пожарные на учениях» «Здравствуй Новый год!» «Космические  корабли»  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357422" y="5715016"/>
            <a:ext cx="6357982" cy="612648"/>
          </a:xfrm>
          <a:prstGeom prst="flowChart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Улицы нашего города»  «Наш огород» « Парк»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Наблюдение</a:t>
            </a: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Рассматривание</a:t>
            </a: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214678" y="285728"/>
            <a:ext cx="5357850" cy="1000132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Овощи на грядке,  деревья, листопад, здания, машины на улицы,  за птицами, за снегом,  цветы.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357554" y="1500174"/>
            <a:ext cx="5357850" cy="428628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Рассматривание репродукции картин  И.И. Левитана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. Рассматривание репродукции картин И.К. Айвазовская.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.Рассматривание репродукции картин И.И. Шишкина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.   Рассматривание открыток , иллюстраций, фотографий, альбомов: «Расписные матрёшки», «Росписи народных мастеров», .«Морозные узоры», «Птицы зимой», «Зимующие птицы», «Деревья зимой»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КРУЖКА  «ПЛАСТИЛИНОВАЯ  ФАТАЗИЯ»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415420"/>
          <a:ext cx="8715436" cy="54559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253992"/>
                <a:gridCol w="64614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700" b="1" u="sng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3333FF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МЕСЯЦЫ </a:t>
                      </a:r>
                      <a:endParaRPr lang="ru-RU" sz="17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3333FF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u="sng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ТЕМЫ</a:t>
                      </a:r>
                      <a:endParaRPr lang="ru-RU" sz="17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89590">
                <a:tc>
                  <a:txBody>
                    <a:bodyPr/>
                    <a:lstStyle/>
                    <a:p>
                      <a:r>
                        <a:rPr lang="ru-RU" sz="1700" b="1" u="sng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СЕНТЯБРЬ </a:t>
                      </a:r>
                      <a:endParaRPr lang="ru-RU" sz="17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7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Ваза с  фруктами и цветами. Петушок. Грибы в корзине.</a:t>
                      </a:r>
                    </a:p>
                    <a:p>
                      <a:pPr algn="just">
                        <a:buNone/>
                      </a:pPr>
                      <a:r>
                        <a:rPr lang="ru-RU" sz="17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Безопасная  дорога.</a:t>
                      </a:r>
                      <a:endParaRPr lang="ru-RU" sz="1700" b="1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u="sng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ОКТЯБРЬ</a:t>
                      </a:r>
                      <a:endParaRPr lang="ru-RU" sz="17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Весёлый клоун. Подарки осени. Чьи</a:t>
                      </a:r>
                      <a:r>
                        <a:rPr lang="ru-RU" sz="1700" b="1" cap="none" spc="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пятнышки красивее?</a:t>
                      </a:r>
                      <a:r>
                        <a:rPr lang="ru-RU" sz="17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.Деревья.</a:t>
                      </a:r>
                      <a:endParaRPr lang="ru-RU" sz="17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10236">
                <a:tc>
                  <a:txBody>
                    <a:bodyPr/>
                    <a:lstStyle/>
                    <a:p>
                      <a:r>
                        <a:rPr lang="ru-RU" sz="1700" b="1" u="sng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НОЯБРЬ</a:t>
                      </a:r>
                      <a:endParaRPr lang="ru-RU" sz="17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7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Сказочный  дворец. Машины на нашей улице .Все</a:t>
                      </a:r>
                      <a:r>
                        <a:rPr lang="ru-RU" sz="1700" b="1" cap="none" spc="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 спешат на помощь</a:t>
                      </a:r>
                      <a:r>
                        <a:rPr lang="ru-RU" sz="17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.   Букет для мамы.</a:t>
                      </a:r>
                    </a:p>
                    <a:p>
                      <a:endParaRPr lang="ru-RU" sz="17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700" b="1" u="sng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ДЕКАБРЬ </a:t>
                      </a:r>
                      <a:endParaRPr lang="ru-RU" sz="17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7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Зимушка  зима!  Снегурочка. Снеговик. Зверюшки на Новогодним    празднике                                                                 </a:t>
                      </a:r>
                      <a:endParaRPr lang="ru-RU" sz="17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u="sng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ЯНВАРЬ</a:t>
                      </a:r>
                      <a:endParaRPr lang="ru-RU" sz="17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Мы модельеры. Городец – удалец. Гжельская  роза.</a:t>
                      </a:r>
                      <a:endParaRPr lang="ru-RU" sz="17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u="sng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ФЕВРАЛЬ</a:t>
                      </a:r>
                      <a:r>
                        <a:rPr lang="ru-RU" sz="17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17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Кошечка – собачка. Снегири на ветки рябины. Корабли для</a:t>
                      </a:r>
                      <a:r>
                        <a:rPr lang="en-US" sz="1700" b="1" cap="none" spc="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7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папы</a:t>
                      </a:r>
                      <a:endParaRPr lang="ru-RU" sz="17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u="sng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МАРТ</a:t>
                      </a:r>
                      <a:r>
                        <a:rPr lang="ru-RU" sz="17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700" b="1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1700" b="1" u="sng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АПРЕЛЬ</a:t>
                      </a:r>
                      <a:endParaRPr lang="en-US" sz="1700" b="1" u="sng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  <a:p>
                      <a:endParaRPr lang="en-US" sz="1700" b="1" u="sng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  <a:p>
                      <a:endParaRPr lang="en-US" sz="1700" b="1" u="sng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1700" b="1" u="sng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МАЙ</a:t>
                      </a:r>
                      <a:r>
                        <a:rPr lang="ru-RU" sz="17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17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Сувенир для мамы. Первоцветы.  Матрёшка.</a:t>
                      </a:r>
                      <a:endParaRPr lang="en-US" sz="1700" b="1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  <a:p>
                      <a:pPr algn="just">
                        <a:buNone/>
                      </a:pPr>
                      <a:r>
                        <a:rPr lang="ru-RU" sz="17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Ранняя весна. Летающие тарелки.  Страна сказочных сно</a:t>
                      </a:r>
                      <a:r>
                        <a:rPr lang="ru-RU" sz="1700" b="1" u="sng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в.</a:t>
                      </a:r>
                      <a:r>
                        <a:rPr lang="ru-RU" sz="17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Яблони в цвету</a:t>
                      </a:r>
                      <a:endParaRPr lang="ru-RU" sz="1700" b="1" u="sng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  <a:p>
                      <a:pPr algn="l">
                        <a:buNone/>
                      </a:pPr>
                      <a:r>
                        <a:rPr lang="ru-RU" sz="17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                                                                  </a:t>
                      </a:r>
                      <a:endParaRPr lang="en-US" sz="1700" b="1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17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Салют над городом. Одуванчике в траве.  Ягоды. Бабочки на лугу.</a:t>
                      </a:r>
                      <a:endParaRPr lang="en-US" sz="1700" b="1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  <a:p>
                      <a:endParaRPr lang="ru-RU" sz="17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ФОРмЫ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РАБОТЫ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С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РОДИТЕЛЯМИ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None/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Консультации для родителей «Подарок ребенку – пластилин – развиваем творчество», «Роль совместного творчества в семье»,«Рисование пластилином», «Пластилинография  это – интересно!».   </a:t>
            </a:r>
          </a:p>
          <a:p>
            <a:pPr algn="just" eaLnBrk="1" hangingPunct="1">
              <a:buNone/>
              <a:defRPr/>
            </a:pP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1" hangingPunct="1">
              <a:buNone/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Родительское собрание на тему: «Развиваем  детское художественное творчество»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       </a:t>
            </a:r>
          </a:p>
          <a:p>
            <a:pPr algn="just" eaLnBrk="1" hangingPunct="1">
              <a:buNone/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Предложить родителям поучаствовать в о оформление творческих выставок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    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Дни общения (ответы воспитателя на интересующие родителей вопросы).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Результативность опыта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Дети овладевают нетрадиционными способами создания композиций  из пластилина, рисованием пластилином.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В  детских работах преобладать новизна и оригинальность.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У детей  развиты сенсорные способности, композиционные навыки, координация рук, мелкая моторика.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Дети могут  выполнять задания самостоятельно, без помощи педагога    (самостоятельно выбирают тему, умеют планировать)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Формируются личностные компетентности соответственно возрасту детей, повышенный интерес, творческая активность, самостоятельность, инициативность.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МЫ ВОЛШЕБНЫМ ПЛАСТИЛИНОМ СОЗДАЁМ СВОИ КАРТИНЫ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Чудо  - патиссон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3793" name="Picture 1" descr="G:\DCIM\102GEDSC\GEDC88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301" y="2635524"/>
            <a:ext cx="4039985" cy="3029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Какие спелые арбузы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3794" name="Picture 2" descr="G:\DCIM\102GEDSC\GEDC889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643182"/>
            <a:ext cx="371477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G:\DCIM\102GEDSC\GEDC88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52"/>
          <a:stretch>
            <a:fillRect/>
          </a:stretch>
        </p:blipFill>
        <p:spPr bwMode="auto">
          <a:xfrm>
            <a:off x="1428728" y="1928802"/>
            <a:ext cx="6500858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Segoe UI Symbol" pitchFamily="34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Безопасная дорога»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настольная игра)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" name="Picture 5" descr="G:\Марина\анимашки\1г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2286016" cy="226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:\Марина\анимашки\1е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0150" y="5643578"/>
            <a:ext cx="15938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G:\DCIM\102GEDSC\GEDC8826.JPG"/>
          <p:cNvPicPr>
            <a:picLocks noChangeAspect="1" noChangeArrowheads="1"/>
          </p:cNvPicPr>
          <p:nvPr/>
        </p:nvPicPr>
        <p:blipFill>
          <a:blip r:embed="rId2" cstate="print"/>
          <a:srcRect l="9239" t="11593"/>
          <a:stretch>
            <a:fillRect/>
          </a:stretch>
        </p:blipFill>
        <p:spPr bwMode="auto">
          <a:xfrm rot="16200000">
            <a:off x="-357219" y="2143115"/>
            <a:ext cx="4071968" cy="30718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3972" name="Picture 4" descr="G:\DCIM\102GEDSC\GEDC8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071678"/>
            <a:ext cx="478634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«Весёлый       «Чьи пятнышки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клоун»           красивее?»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«Все  спешат на помощь»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86018" name="Picture 2" descr="G:\DCIM\102GEDSC\GEDC8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7000924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5" descr="G:\Марина\анимашки\1г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202062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:\Марина\анимашки\1г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6215058"/>
            <a:ext cx="129897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«Сказочный   дворец»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84994" name="Picture 2" descr="G:\DCIM\102GEDSC\GEDC86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400049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4996" name="Picture 4" descr="G:\DCIM\102GEDSC\GEDC86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786058"/>
            <a:ext cx="4357718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86800" cy="452596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Дошкольное детство - это важный период в жизни ребёнка. Именно в этот  период идёт  разностороннее  развитие ребёнка, реализуются  его потенциальные возможности и первые проявление  творчества. В последние время всё больше внимание  уделяется изобразительной деятельности ,  как средству развития талантливой, творческой личности ребёнка с учётом его способностей. Новые пути в развитии изобразительной деятельности, которые позволяют отойти от традиционных штампов работы, направленной на овладение детьми только лишь определенных навыков в рисовании и лепке. Новые подходы позволяют разнообразить изобразительную деятельность через внедрение новых методов работы( пластилинографии), которые дают толчок развитию, как творческому потенциалу ребенка, так  и развитию личности ребенка в целом.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Маленькие птички ждут       « Снеговичок»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весны»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87042" name="Picture 2" descr="G:\DCIM\102GEDSC\GEDC88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7158" y="1428736"/>
            <a:ext cx="4191000" cy="3143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7043" name="Picture 3" descr="G:\DCIM\102GEDSC\GEDC88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4876" y="2643182"/>
            <a:ext cx="4071966" cy="3257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«СУВЕНИРЫ ДЛЯ МАМЫ»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88066" name="Picture 2" descr="G:\DCIM\102GEDSC\GEDC88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1625190"/>
            <a:ext cx="5929354" cy="4447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«ВЫСТАВКА  ЦВЕТОВ»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9090" name="Picture 2" descr="G:\DCIM\102GEDSC\GEDC88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2786082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9091" name="Picture 3" descr="G:\DCIM\102GEDSC\GEDC88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500174"/>
            <a:ext cx="3357586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9092" name="Picture 4" descr="G:\DCIM\102GEDSC\GEDC88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4143380"/>
            <a:ext cx="2714644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9093" name="Picture 5" descr="G:\DCIM\102GEDSC\GEDC88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43"/>
          <a:stretch>
            <a:fillRect/>
          </a:stretch>
        </p:blipFill>
        <p:spPr bwMode="auto">
          <a:xfrm>
            <a:off x="6143636" y="4286256"/>
            <a:ext cx="2857520" cy="2143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«салют над кремлём»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0114" name="Picture 2" descr="G:\DCIM\102GEDSC\GEDC88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27975" y="2244067"/>
            <a:ext cx="4107685" cy="4191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Диагностика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( авторы Г.Н. УРУНТАЕВА.</a:t>
            </a:r>
            <a:b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Ю.А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Афонькина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000240"/>
          <a:ext cx="433863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143472" y="1571612"/>
          <a:ext cx="400052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Продолжить работу по повышению уровня развития творческих способностей пластилинографии,  а именно развитие самостоятельности, креативности, инициативы  у детей  дошкольного возраста.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    Распространение опыта работы по развитию творческих способностей  детей  дошкольного среди коллег детского.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   Работа над использованием некоторых видов пластилинографии  начиная с младшего дошкольного возраста.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Разработать проект  пластилинографии через реализацию мини-проектов: «Чудеса из пластилина», «Чудесная мозаика», «Витражная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пластилинография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44534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Перспектива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ЛИТЕРАТУРА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Комарова Т.С. «Дети в мире творчества «-М  П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росвещение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,  1995.г.</a:t>
            </a:r>
          </a:p>
          <a:p>
            <a:pPr>
              <a:buNone/>
            </a:pP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Выготский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 Л.С «.Воображение и творчество  в детском возрасте»-М Просвещение 1995г.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Шумакова Н.Б. «Одарённый ребёнок, особенности обучения» -М  Просвещение 2006г.</a:t>
            </a:r>
          </a:p>
          <a:p>
            <a:pPr>
              <a:buNone/>
            </a:pP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Тюфанова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И.В. «Мастерская юных художников» С.П.Б. «Детство- Пресс», 2002г.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Рейд  Б. «Обыкновенный  пластилин» - М  1998Гг.</a:t>
            </a:r>
          </a:p>
          <a:p>
            <a:pPr>
              <a:buNone/>
            </a:pP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Халезова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Н.Б. «Декоративная лепка в детском саду» –М. Т.Ц- Сфера, 2010г.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Давыдова Г.Н. «Детский дизайн»  -М 2006г.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Давыдова Г.Н. «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Пластилинография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» –М 2008г.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Давыдова Г.Н. « 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Пластилинография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.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Аниматическая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 живопись» – М  2007г.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Давыдова Г.Н.  «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Пластилинография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.Цветочные фантазии» -М 2008г.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9163744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Проблема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новизна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42976" y="1214422"/>
            <a:ext cx="484632" cy="357190"/>
          </a:xfrm>
          <a:prstGeom prst="down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715008" y="1142984"/>
            <a:ext cx="484632" cy="428628"/>
          </a:xfrm>
          <a:prstGeom prst="down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0" y="1571612"/>
            <a:ext cx="4286248" cy="4643470"/>
          </a:xfrm>
          <a:prstGeom prst="verticalScroll">
            <a:avLst/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Реализация  задач по развитию фантазии, воображение и творческих способностей дошкольников находится в центре внимания реализации ФГОС в образовательной области художественно – эстетическое 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4286248" y="1571612"/>
            <a:ext cx="4857752" cy="4500594"/>
          </a:xfrm>
          <a:prstGeom prst="verticalScroll">
            <a:avLst/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У детей  при  использование  нетрадиционной техники – пластилинографии  формируются знания, умения и навыки :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выделять, оформлять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воплощать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различные образы окружающего мира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4287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цель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2844" y="1214422"/>
            <a:ext cx="8715436" cy="4214842"/>
          </a:xfrm>
          <a:prstGeom prst="horizontalScroll">
            <a:avLst/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Создание условий для  формирования и  развития творческих способностей дошкольников, через использования нетрадиционной техники  -пластилинографии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4525962"/>
          </a:xfrm>
        </p:spPr>
        <p:txBody>
          <a:bodyPr/>
          <a:lstStyle/>
          <a:p>
            <a:pPr marL="457200" indent="-457200" eaLnBrk="1" hangingPunct="1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Стимулировать развитие речи детей путём тренировки движений пальцев рук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.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Приобретать знания ,умения и навыки выполнения картины из пластилина. </a:t>
            </a:r>
          </a:p>
          <a:p>
            <a:pPr marL="457200" indent="-457200" eaLnBrk="1" hangingPunct="1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.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Развивать мелкую моторику, координацию движения рук, глазомер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457200" indent="-457200" eaLnBrk="1" hangingPunct="1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.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Развивать фантазию, воображение и творческое мышление.</a:t>
            </a:r>
          </a:p>
          <a:p>
            <a:pPr marL="457200" indent="-457200">
              <a:buClr>
                <a:srgbClr val="800080"/>
              </a:buClr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5.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Воспитывать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желание участвовать в создании индивидуальных и коллективных работах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 </a:t>
            </a:r>
          </a:p>
          <a:p>
            <a:pPr marL="457200" indent="-457200">
              <a:buClr>
                <a:srgbClr val="800080"/>
              </a:buClr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.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Воспитывать навыки аккуратной работы с пластилином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Методы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686800" cy="4525962"/>
          </a:xfrm>
        </p:spPr>
        <p:txBody>
          <a:bodyPr/>
          <a:lstStyle/>
          <a:p>
            <a:pPr>
              <a:buAutoNum type="arabicPeriod"/>
            </a:pP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428728" y="1285860"/>
            <a:ext cx="4071966" cy="5143536"/>
          </a:xfrm>
          <a:prstGeom prst="horizontalScroll">
            <a:avLst/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1. Наглядный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2.Словесный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3.Игровой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4. Практичный</a:t>
            </a: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L:\DCIM\102GEDSC\GEDC88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1857364"/>
            <a:ext cx="235745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Участники  опыта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Двойная волна 3"/>
          <p:cNvSpPr/>
          <p:nvPr/>
        </p:nvSpPr>
        <p:spPr>
          <a:xfrm>
            <a:off x="1357290" y="3571876"/>
            <a:ext cx="2928958" cy="2000264"/>
          </a:xfrm>
          <a:prstGeom prst="doubleWave">
            <a:avLst>
              <a:gd name="adj1" fmla="val 6250"/>
              <a:gd name="adj2" fmla="val 2626"/>
            </a:avLst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ДЕТИ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6286480" y="2357430"/>
            <a:ext cx="2857520" cy="1785950"/>
          </a:xfrm>
          <a:prstGeom prst="doubleWave">
            <a:avLst>
              <a:gd name="adj1" fmla="val 6250"/>
              <a:gd name="adj2" fmla="val -2232"/>
            </a:avLst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РОДИТЕЛИ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214678" y="1714488"/>
            <a:ext cx="2500330" cy="1571636"/>
          </a:xfrm>
          <a:prstGeom prst="flowChartPunchedTape">
            <a:avLst/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ВОСПИТАТЕЛЬ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3286116" y="3286124"/>
            <a:ext cx="428628" cy="3571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86314" y="2928934"/>
            <a:ext cx="1571636" cy="9286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286248" y="4071942"/>
            <a:ext cx="1857388" cy="85725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09" name="Picture 1" descr="G:\DCIM\102GEDSC\GEDC87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2857488" cy="2214554"/>
          </a:xfrm>
          <a:prstGeom prst="rect">
            <a:avLst/>
          </a:prstGeom>
          <a:noFill/>
        </p:spPr>
      </p:pic>
      <p:pic>
        <p:nvPicPr>
          <p:cNvPr id="43010" name="Picture 2" descr="G:\DCIM\100GEDSC\GEDC94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75693" y="4239820"/>
            <a:ext cx="2714621" cy="2521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ЭТАПЫ  РАБОТЫ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опыта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86800" cy="4525962"/>
          </a:xfrm>
        </p:spPr>
        <p:txBody>
          <a:bodyPr/>
          <a:lstStyle/>
          <a:p>
            <a:pPr eaLnBrk="1" fontAlgn="t" hangingPunct="1">
              <a:buNone/>
            </a:pPr>
            <a:r>
              <a:rPr lang="ru-RU" sz="17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Этап. Подготовительный</a:t>
            </a:r>
          </a:p>
          <a:p>
            <a:pPr eaLnBrk="1" fontAlgn="t" hangingPunct="1">
              <a:buNone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Изучить и проанализировать методическую литературу</a:t>
            </a:r>
          </a:p>
          <a:p>
            <a:pPr eaLnBrk="1" fontAlgn="t" hangingPunct="1">
              <a:buNone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Подбор материала для оснащения центра художественного  творчества.</a:t>
            </a:r>
          </a:p>
          <a:p>
            <a:pPr eaLnBrk="1" fontAlgn="t" hangingPunct="1">
              <a:buNone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Разработка календарно – тематического планирование по кружковой деятельности «Пластилиновые  фантазии».</a:t>
            </a:r>
          </a:p>
          <a:p>
            <a:pPr eaLnBrk="1" fontAlgn="t" hangingPunct="1">
              <a:buNone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Разработка картотеки дидактических развивающих  игр  и для развитие мелкой моторики  рук.                                                                                                                                                            </a:t>
            </a:r>
          </a:p>
          <a:p>
            <a:pPr eaLnBrk="1" fontAlgn="t" hangingPunct="1">
              <a:buNone/>
            </a:pPr>
            <a:r>
              <a:rPr lang="ru-RU" sz="17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II этап. Внедренческий</a:t>
            </a:r>
          </a:p>
          <a:p>
            <a:pPr eaLnBrk="1" fontAlgn="t" hangingPunct="1">
              <a:buNone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Реализация плана  по художественно-творческой  деятельности.</a:t>
            </a:r>
          </a:p>
          <a:p>
            <a:pPr eaLnBrk="1" fontAlgn="t" hangingPunct="1">
              <a:buNone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Реализация картотеки  дидактических игр  и  для развитие мелкой  моторики рук.</a:t>
            </a:r>
          </a:p>
          <a:p>
            <a:pPr eaLnBrk="1" fontAlgn="t" hangingPunct="1">
              <a:buNone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Взаимодействие с родителями по вопросам формирования художественно – творческих способностей детей с помощью пластилинографии. </a:t>
            </a:r>
          </a:p>
          <a:p>
            <a:pPr eaLnBrk="1" fontAlgn="t" hangingPunct="1">
              <a:buNone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Участие в творческих выставках.</a:t>
            </a:r>
          </a:p>
          <a:p>
            <a:pPr eaLnBrk="1" fontAlgn="t" hangingPunct="1">
              <a:buNone/>
            </a:pPr>
            <a:r>
              <a:rPr lang="ru-RU" sz="17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III этап. Обобщающий</a:t>
            </a:r>
          </a:p>
          <a:p>
            <a:pPr eaLnBrk="1" fontAlgn="t" hangingPunct="1">
              <a:buNone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Обобщение  результатов работы</a:t>
            </a:r>
          </a:p>
          <a:p>
            <a:pPr eaLnBrk="1" fontAlgn="t" hangingPunct="1">
              <a:buNone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Диагностика</a:t>
            </a:r>
          </a:p>
          <a:p>
            <a:pPr eaLnBrk="1" fontAlgn="t" hangingPunct="1">
              <a:buNone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Компьютерная презентация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РЕАЛИЗАЦИИ ОПЫТА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3428992" y="2643182"/>
            <a:ext cx="2286016" cy="642942"/>
          </a:xfrm>
          <a:prstGeom prst="flowChartTerminator">
            <a:avLst/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ВОСПИТАТЕЛЬ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85786" y="3143248"/>
            <a:ext cx="2143140" cy="571504"/>
          </a:xfrm>
          <a:prstGeom prst="flowChartTerminator">
            <a:avLst/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ДЕТИ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57224" y="4071942"/>
            <a:ext cx="4786346" cy="1643074"/>
          </a:xfrm>
          <a:prstGeom prst="flowChartProcess">
            <a:avLst/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НОД,</a:t>
            </a:r>
          </a:p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СОВМЕСТНАЯ  СО ВЗРОСЛЫМ  И САМОСТОЯТЕЛЬНАЯ ДЕЯТЕЛЬНОСТЬ</a:t>
            </a:r>
          </a:p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КРУЖОК «ПЛАСТИЛИНОВЫЕ  ФАНТАЗИИ»</a:t>
            </a:r>
          </a:p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ОФОРМЛЕНИЕ ТВОРЧЕСКИХ ВЫСТАВОК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500826" y="4214818"/>
            <a:ext cx="2357454" cy="1357322"/>
          </a:xfrm>
          <a:prstGeom prst="flowChartProcess">
            <a:avLst/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КОНСУЛЬТАЦИИ,  РОДИТЕЛЬСКИЕ СОБРАНИЕ,  БЕСЕДЫ,  РЕКОМЕНДАЦИИ  И ПРАКТИКУМ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857620" y="1714488"/>
            <a:ext cx="2000264" cy="755524"/>
          </a:xfrm>
          <a:prstGeom prst="flowChartProcess">
            <a:avLst/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МЕТОДИЧЕСКОЕ  СОПРОВОЖД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ЕНИЕ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4" idx="3"/>
          </p:cNvCxnSpPr>
          <p:nvPr/>
        </p:nvCxnSpPr>
        <p:spPr>
          <a:xfrm>
            <a:off x="5715008" y="2964653"/>
            <a:ext cx="1428760" cy="32147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1"/>
          </p:cNvCxnSpPr>
          <p:nvPr/>
        </p:nvCxnSpPr>
        <p:spPr>
          <a:xfrm rot="10800000" flipV="1">
            <a:off x="2643174" y="2964652"/>
            <a:ext cx="785818" cy="39290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1785918" y="3500438"/>
            <a:ext cx="35719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7608115" y="3750471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Блок-схема: знак завершения 25"/>
          <p:cNvSpPr/>
          <p:nvPr/>
        </p:nvSpPr>
        <p:spPr>
          <a:xfrm>
            <a:off x="7143768" y="2928934"/>
            <a:ext cx="1714512" cy="714380"/>
          </a:xfrm>
          <a:prstGeom prst="flowChartTerminator">
            <a:avLst/>
          </a:prstGeom>
          <a:gradFill>
            <a:gsLst>
              <a:gs pos="0">
                <a:srgbClr val="E777DA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РОДИТЕЛИ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endCxn id="11" idx="2"/>
          </p:cNvCxnSpPr>
          <p:nvPr/>
        </p:nvCxnSpPr>
        <p:spPr>
          <a:xfrm rot="5400000" flipH="1" flipV="1">
            <a:off x="4771167" y="2556597"/>
            <a:ext cx="1731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7" name="Picture 1" descr="G:\DCIM\102GEDSC\GEDC88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285860"/>
            <a:ext cx="2190766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2761</TotalTime>
  <Words>1186</Words>
  <Application>Microsoft Office PowerPoint</Application>
  <PresentationFormat>Экран (4:3)</PresentationFormat>
  <Paragraphs>161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1_Тема11</vt:lpstr>
      <vt:lpstr>Трек</vt:lpstr>
      <vt:lpstr>Муниципальное бюджетное дошкольное  учреждение  «детский сад №28» </vt:lpstr>
      <vt:lpstr>Актуальность</vt:lpstr>
      <vt:lpstr>Проблема                новизна</vt:lpstr>
      <vt:lpstr>цель</vt:lpstr>
      <vt:lpstr>задачи</vt:lpstr>
      <vt:lpstr>Методы</vt:lpstr>
      <vt:lpstr>Участники  опыта</vt:lpstr>
      <vt:lpstr>ЭТАПЫ  РАБОТЫ опыта</vt:lpstr>
      <vt:lpstr> МОДЕЛЬ РЕАЛИЗАЦИИ ОПЫТА</vt:lpstr>
      <vt:lpstr>Формы работы с детьми</vt:lpstr>
      <vt:lpstr>Презентация PowerPoint</vt:lpstr>
      <vt:lpstr>ПЛАН КРУЖКА  «ПЛАСТИЛИНОВАЯ  ФАТАЗИЯ»</vt:lpstr>
      <vt:lpstr>ФОРмЫ РАБОТЫ  С  РОДИТЕЛЯМИ</vt:lpstr>
      <vt:lpstr>Результативность опыта</vt:lpstr>
      <vt:lpstr>МЫ ВОЛШЕБНЫМ ПЛАСТИЛИНОМ СОЗДАЁМ СВОИ КАРТИНЫ</vt:lpstr>
      <vt:lpstr>«Безопасная дорога» (настольная игра)</vt:lpstr>
      <vt:lpstr>«Весёлый       «Чьи пятнышки    клоун»           красивее?»</vt:lpstr>
      <vt:lpstr>«Все  спешат на помощь»</vt:lpstr>
      <vt:lpstr>«Сказочный   дворец»</vt:lpstr>
      <vt:lpstr>«Маленькие птички ждут       « Снеговичок» весны»</vt:lpstr>
      <vt:lpstr>«СУВЕНИРЫ ДЛЯ МАМЫ»</vt:lpstr>
      <vt:lpstr>«ВЫСТАВКА  ЦВЕТОВ»</vt:lpstr>
      <vt:lpstr> «салют над кремлём»</vt:lpstr>
      <vt:lpstr>Диагностика ( авторы Г.Н. УРУНТАЕВА.                                                                                          Ю.А Афонькина )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казенное дошкольное учреждение Калужской области  «Калужский областной детский сад присмотра и оздоровления  «Здравушка»</dc:title>
  <dc:creator>Лена</dc:creator>
  <cp:lastModifiedBy>Outrageous</cp:lastModifiedBy>
  <cp:revision>290</cp:revision>
  <dcterms:created xsi:type="dcterms:W3CDTF">2013-03-31T17:22:58Z</dcterms:created>
  <dcterms:modified xsi:type="dcterms:W3CDTF">2016-04-13T16:40:00Z</dcterms:modified>
</cp:coreProperties>
</file>