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60" r:id="rId4"/>
    <p:sldId id="258" r:id="rId5"/>
    <p:sldId id="282" r:id="rId6"/>
    <p:sldId id="286" r:id="rId7"/>
    <p:sldId id="272" r:id="rId8"/>
    <p:sldId id="270" r:id="rId9"/>
    <p:sldId id="269" r:id="rId10"/>
    <p:sldId id="273" r:id="rId11"/>
    <p:sldId id="274" r:id="rId12"/>
    <p:sldId id="264" r:id="rId13"/>
    <p:sldId id="287" r:id="rId14"/>
    <p:sldId id="275" r:id="rId15"/>
    <p:sldId id="261" r:id="rId16"/>
    <p:sldId id="266" r:id="rId17"/>
    <p:sldId id="276" r:id="rId18"/>
    <p:sldId id="262" r:id="rId19"/>
    <p:sldId id="271" r:id="rId20"/>
    <p:sldId id="263" r:id="rId21"/>
    <p:sldId id="265" r:id="rId22"/>
    <p:sldId id="277" r:id="rId23"/>
    <p:sldId id="267" r:id="rId24"/>
    <p:sldId id="288" r:id="rId25"/>
    <p:sldId id="268" r:id="rId26"/>
    <p:sldId id="280" r:id="rId27"/>
    <p:sldId id="284" r:id="rId28"/>
    <p:sldId id="285" r:id="rId29"/>
    <p:sldId id="278" r:id="rId30"/>
    <p:sldId id="27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BFAFB8-C013-425A-A9D2-D473491DC14B}" type="doc">
      <dgm:prSet loTypeId="urn:microsoft.com/office/officeart/2005/8/layout/vList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AEE88A21-E868-4FDE-BD53-64A2369C3E7F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Тема:«Сохранение </a:t>
          </a:r>
          <a:r>
            <a:rPr lang="ru-RU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укрепление </a:t>
          </a:r>
          <a:r>
            <a:rPr lang="ru-RU" sz="4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здоровья воспитанников, профилактика травматизма»</a:t>
          </a:r>
          <a:endParaRPr lang="ru-RU" sz="4000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B825F9-29D4-46B6-AD01-1D573D6A6351}" type="parTrans" cxnId="{18472F04-0EB6-4368-8A06-315E1DC749CB}">
      <dgm:prSet/>
      <dgm:spPr/>
      <dgm:t>
        <a:bodyPr/>
        <a:lstStyle/>
        <a:p>
          <a:endParaRPr lang="ru-RU"/>
        </a:p>
      </dgm:t>
    </dgm:pt>
    <dgm:pt modelId="{259CE848-4E06-4F48-A5B6-24932A2E6308}" type="sibTrans" cxnId="{18472F04-0EB6-4368-8A06-315E1DC749CB}">
      <dgm:prSet/>
      <dgm:spPr/>
      <dgm:t>
        <a:bodyPr/>
        <a:lstStyle/>
        <a:p>
          <a:endParaRPr lang="ru-RU"/>
        </a:p>
      </dgm:t>
    </dgm:pt>
    <dgm:pt modelId="{B8D2BC9A-E782-468C-9C82-68B6F0617DBE}" type="pres">
      <dgm:prSet presAssocID="{45BFAFB8-C013-425A-A9D2-D473491DC1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E4A1BD-14F0-4749-AAFD-39271508A004}" type="pres">
      <dgm:prSet presAssocID="{AEE88A21-E868-4FDE-BD53-64A2369C3E7F}" presName="parentText" presStyleLbl="node1" presStyleIdx="0" presStyleCnt="1" custLinFactNeighborY="-415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472F04-0EB6-4368-8A06-315E1DC749CB}" srcId="{45BFAFB8-C013-425A-A9D2-D473491DC14B}" destId="{AEE88A21-E868-4FDE-BD53-64A2369C3E7F}" srcOrd="0" destOrd="0" parTransId="{28B825F9-29D4-46B6-AD01-1D573D6A6351}" sibTransId="{259CE848-4E06-4F48-A5B6-24932A2E6308}"/>
    <dgm:cxn modelId="{C82AD13B-DF12-43D5-8CCC-70F4CD28C622}" type="presOf" srcId="{AEE88A21-E868-4FDE-BD53-64A2369C3E7F}" destId="{2CE4A1BD-14F0-4749-AAFD-39271508A004}" srcOrd="0" destOrd="0" presId="urn:microsoft.com/office/officeart/2005/8/layout/vList2#1"/>
    <dgm:cxn modelId="{F29A239A-B32F-4B95-B504-10ECA3256573}" type="presOf" srcId="{45BFAFB8-C013-425A-A9D2-D473491DC14B}" destId="{B8D2BC9A-E782-468C-9C82-68B6F0617DBE}" srcOrd="0" destOrd="0" presId="urn:microsoft.com/office/officeart/2005/8/layout/vList2#1"/>
    <dgm:cxn modelId="{D5829732-96EE-426B-9250-277AD9642F2C}" type="presParOf" srcId="{B8D2BC9A-E782-468C-9C82-68B6F0617DBE}" destId="{2CE4A1BD-14F0-4749-AAFD-39271508A004}" srcOrd="0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BD0D8B-9700-44E3-BCAD-08128FADAF6F}" type="doc">
      <dgm:prSet loTypeId="urn:microsoft.com/office/officeart/2005/8/layout/vList2#7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7778102B-3D06-4C75-81B9-BD7EFEED4378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altLang="ru-RU" sz="4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Подвижные и спортивные игры </a:t>
          </a:r>
          <a:endParaRPr lang="ru-RU" sz="44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1A86F28-5EB2-4E47-92E8-8C3142E71E16}" type="parTrans" cxnId="{AC8C7DAE-4A21-4D7F-8F1A-4C47D305DC03}">
      <dgm:prSet/>
      <dgm:spPr/>
      <dgm:t>
        <a:bodyPr/>
        <a:lstStyle/>
        <a:p>
          <a:endParaRPr lang="ru-RU"/>
        </a:p>
      </dgm:t>
    </dgm:pt>
    <dgm:pt modelId="{32AFEAD8-927C-46D2-A142-B8DD33B74BBB}" type="sibTrans" cxnId="{AC8C7DAE-4A21-4D7F-8F1A-4C47D305DC03}">
      <dgm:prSet/>
      <dgm:spPr/>
      <dgm:t>
        <a:bodyPr/>
        <a:lstStyle/>
        <a:p>
          <a:endParaRPr lang="ru-RU"/>
        </a:p>
      </dgm:t>
    </dgm:pt>
    <dgm:pt modelId="{3FE0F872-7882-44C3-BB1E-25A33F120815}" type="pres">
      <dgm:prSet presAssocID="{73BD0D8B-9700-44E3-BCAD-08128FADAF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59C168-1B54-41EA-B355-676F92569962}" type="pres">
      <dgm:prSet presAssocID="{7778102B-3D06-4C75-81B9-BD7EFEED4378}" presName="parentText" presStyleLbl="node1" presStyleIdx="0" presStyleCnt="1" custLinFactNeighborX="-3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EBC23C-6750-4BAA-AA55-52E0E5986B65}" type="presOf" srcId="{7778102B-3D06-4C75-81B9-BD7EFEED4378}" destId="{B059C168-1B54-41EA-B355-676F92569962}" srcOrd="0" destOrd="0" presId="urn:microsoft.com/office/officeart/2005/8/layout/vList2#7"/>
    <dgm:cxn modelId="{A8060B7C-E320-4577-B5D0-3F9FDB88BDB3}" type="presOf" srcId="{73BD0D8B-9700-44E3-BCAD-08128FADAF6F}" destId="{3FE0F872-7882-44C3-BB1E-25A33F120815}" srcOrd="0" destOrd="0" presId="urn:microsoft.com/office/officeart/2005/8/layout/vList2#7"/>
    <dgm:cxn modelId="{AC8C7DAE-4A21-4D7F-8F1A-4C47D305DC03}" srcId="{73BD0D8B-9700-44E3-BCAD-08128FADAF6F}" destId="{7778102B-3D06-4C75-81B9-BD7EFEED4378}" srcOrd="0" destOrd="0" parTransId="{F1A86F28-5EB2-4E47-92E8-8C3142E71E16}" sibTransId="{32AFEAD8-927C-46D2-A142-B8DD33B74BBB}"/>
    <dgm:cxn modelId="{D7DBC89C-C71C-41F1-850B-74735014C2C1}" type="presParOf" srcId="{3FE0F872-7882-44C3-BB1E-25A33F120815}" destId="{B059C168-1B54-41EA-B355-676F92569962}" srcOrd="0" destOrd="0" presId="urn:microsoft.com/office/officeart/2005/8/layout/vList2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280814B-D09E-45F4-8193-20154B8D31BE}" type="doc">
      <dgm:prSet loTypeId="urn:microsoft.com/office/officeart/2005/8/layout/vList2#4" loCatId="list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62940209-E9CB-4148-828B-DEF12C180118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культурно – гигиенических навыков</a:t>
          </a:r>
          <a:endParaRPr lang="ru-RU" sz="4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653981-8378-41ED-862D-900FFA6B2749}" type="parTrans" cxnId="{29601E7C-3E8D-4292-B66F-76524F62C3F6}">
      <dgm:prSet/>
      <dgm:spPr/>
      <dgm:t>
        <a:bodyPr/>
        <a:lstStyle/>
        <a:p>
          <a:endParaRPr lang="ru-RU"/>
        </a:p>
      </dgm:t>
    </dgm:pt>
    <dgm:pt modelId="{6A5CB1FA-FF6B-4EF2-A7C4-C93EB01E7C50}" type="sibTrans" cxnId="{29601E7C-3E8D-4292-B66F-76524F62C3F6}">
      <dgm:prSet/>
      <dgm:spPr/>
      <dgm:t>
        <a:bodyPr/>
        <a:lstStyle/>
        <a:p>
          <a:endParaRPr lang="ru-RU"/>
        </a:p>
      </dgm:t>
    </dgm:pt>
    <dgm:pt modelId="{38A80FFC-90A2-429E-ABC5-8709FB767B96}" type="pres">
      <dgm:prSet presAssocID="{9280814B-D09E-45F4-8193-20154B8D31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E5FB97-AD6A-4C93-A814-28BF963BC64D}" type="pres">
      <dgm:prSet presAssocID="{62940209-E9CB-4148-828B-DEF12C180118}" presName="parentText" presStyleLbl="node1" presStyleIdx="0" presStyleCnt="1" custScaleY="85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05C3D7-1728-417B-8656-BDD16EFB6739}" type="presOf" srcId="{9280814B-D09E-45F4-8193-20154B8D31BE}" destId="{38A80FFC-90A2-429E-ABC5-8709FB767B96}" srcOrd="0" destOrd="0" presId="urn:microsoft.com/office/officeart/2005/8/layout/vList2#4"/>
    <dgm:cxn modelId="{29601E7C-3E8D-4292-B66F-76524F62C3F6}" srcId="{9280814B-D09E-45F4-8193-20154B8D31BE}" destId="{62940209-E9CB-4148-828B-DEF12C180118}" srcOrd="0" destOrd="0" parTransId="{14653981-8378-41ED-862D-900FFA6B2749}" sibTransId="{6A5CB1FA-FF6B-4EF2-A7C4-C93EB01E7C50}"/>
    <dgm:cxn modelId="{6E415170-BD8D-47D8-85C0-1D4FB26CD5FC}" type="presOf" srcId="{62940209-E9CB-4148-828B-DEF12C180118}" destId="{96E5FB97-AD6A-4C93-A814-28BF963BC64D}" srcOrd="0" destOrd="0" presId="urn:microsoft.com/office/officeart/2005/8/layout/vList2#4"/>
    <dgm:cxn modelId="{4F7BDC8F-D003-4D8A-AE1C-B04A82F5BDC9}" type="presParOf" srcId="{38A80FFC-90A2-429E-ABC5-8709FB767B96}" destId="{96E5FB97-AD6A-4C93-A814-28BF963BC64D}" srcOrd="0" destOrd="0" presId="urn:microsoft.com/office/officeart/2005/8/layout/vList2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DD2D145-27A9-4562-B517-C198CA989D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EF2FB4-4208-4138-9054-92682F6F4B0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Бодрящая</a:t>
          </a:r>
          <a:r>
            <a:rPr lang="ru-RU" sz="4400" b="1" baseline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гимнастика</a:t>
          </a:r>
          <a:endParaRPr lang="ru-RU" sz="44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FA34D54-C8BA-4A6B-8588-811D752B92AA}" type="sibTrans" cxnId="{35EC6C3A-99A8-4CC5-8923-DE10F6000F95}">
      <dgm:prSet/>
      <dgm:spPr/>
      <dgm:t>
        <a:bodyPr/>
        <a:lstStyle/>
        <a:p>
          <a:endParaRPr lang="ru-RU"/>
        </a:p>
      </dgm:t>
    </dgm:pt>
    <dgm:pt modelId="{5164F21D-DB21-4E74-869A-D328AD520BD3}" type="parTrans" cxnId="{35EC6C3A-99A8-4CC5-8923-DE10F6000F95}">
      <dgm:prSet/>
      <dgm:spPr/>
      <dgm:t>
        <a:bodyPr/>
        <a:lstStyle/>
        <a:p>
          <a:endParaRPr lang="ru-RU"/>
        </a:p>
      </dgm:t>
    </dgm:pt>
    <dgm:pt modelId="{A01ACB24-1F34-4480-850E-AAE3E70D9094}" type="pres">
      <dgm:prSet presAssocID="{8DD2D145-27A9-4562-B517-C198CA989D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B5760-6830-4792-B43D-ADA7ADDF7F93}" type="pres">
      <dgm:prSet presAssocID="{4DEF2FB4-4208-4138-9054-92682F6F4B0D}" presName="parentText" presStyleLbl="node1" presStyleIdx="0" presStyleCnt="1" custLinFactNeighborX="166" custLinFactNeighborY="-33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EC6C3A-99A8-4CC5-8923-DE10F6000F95}" srcId="{8DD2D145-27A9-4562-B517-C198CA989DB5}" destId="{4DEF2FB4-4208-4138-9054-92682F6F4B0D}" srcOrd="0" destOrd="0" parTransId="{5164F21D-DB21-4E74-869A-D328AD520BD3}" sibTransId="{FFA34D54-C8BA-4A6B-8588-811D752B92AA}"/>
    <dgm:cxn modelId="{2A92F0FE-B371-4FDA-B9CA-3B223C87ABFF}" type="presOf" srcId="{4DEF2FB4-4208-4138-9054-92682F6F4B0D}" destId="{4D9B5760-6830-4792-B43D-ADA7ADDF7F93}" srcOrd="0" destOrd="0" presId="urn:microsoft.com/office/officeart/2005/8/layout/vList2"/>
    <dgm:cxn modelId="{CA83E4BF-D645-4098-843D-CBEAC0BF4730}" type="presOf" srcId="{8DD2D145-27A9-4562-B517-C198CA989DB5}" destId="{A01ACB24-1F34-4480-850E-AAE3E70D9094}" srcOrd="0" destOrd="0" presId="urn:microsoft.com/office/officeart/2005/8/layout/vList2"/>
    <dgm:cxn modelId="{EACC5282-40E7-4128-B66B-1692A7F3D906}" type="presParOf" srcId="{A01ACB24-1F34-4480-850E-AAE3E70D9094}" destId="{4D9B5760-6830-4792-B43D-ADA7ADDF7F9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D605BFC-046A-485F-9101-15B2B1A13D8F}" type="doc">
      <dgm:prSet loTypeId="urn:microsoft.com/office/officeart/2005/8/layout/vList2#5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6DC53CBC-102B-4E95-91A3-68CF3F770B32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4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свободной деятельности использую игры: на развитие мелкой моторики, </a:t>
          </a:r>
          <a:r>
            <a:rPr lang="ru-RU" sz="4000" b="1" i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су-джок</a:t>
          </a:r>
          <a:endParaRPr lang="ru-RU" sz="4000" dirty="0"/>
        </a:p>
      </dgm:t>
    </dgm:pt>
    <dgm:pt modelId="{B5970D41-C9D6-4141-AE51-5EDD03E6D136}" type="parTrans" cxnId="{27F15BCC-F3F4-454C-B1D0-F290BB2CF99E}">
      <dgm:prSet/>
      <dgm:spPr/>
      <dgm:t>
        <a:bodyPr/>
        <a:lstStyle/>
        <a:p>
          <a:endParaRPr lang="ru-RU"/>
        </a:p>
      </dgm:t>
    </dgm:pt>
    <dgm:pt modelId="{8D173907-9916-4C81-81B4-9E6331859F1E}" type="sibTrans" cxnId="{27F15BCC-F3F4-454C-B1D0-F290BB2CF99E}">
      <dgm:prSet/>
      <dgm:spPr/>
      <dgm:t>
        <a:bodyPr/>
        <a:lstStyle/>
        <a:p>
          <a:endParaRPr lang="ru-RU"/>
        </a:p>
      </dgm:t>
    </dgm:pt>
    <dgm:pt modelId="{6A442ACE-BA99-48A5-93BB-A427D4850C04}" type="pres">
      <dgm:prSet presAssocID="{8D605BFC-046A-485F-9101-15B2B1A13D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F1997E-89FD-4FA7-BC91-D55AE9B93B98}" type="pres">
      <dgm:prSet presAssocID="{6DC53CBC-102B-4E95-91A3-68CF3F770B32}" presName="parentText" presStyleLbl="node1" presStyleIdx="0" presStyleCnt="1" custLinFactNeighborX="-325" custLinFactNeighborY="-7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43F341-0DE8-4BDA-AE5E-F0611B2828D9}" type="presOf" srcId="{6DC53CBC-102B-4E95-91A3-68CF3F770B32}" destId="{31F1997E-89FD-4FA7-BC91-D55AE9B93B98}" srcOrd="0" destOrd="0" presId="urn:microsoft.com/office/officeart/2005/8/layout/vList2#5"/>
    <dgm:cxn modelId="{27F15BCC-F3F4-454C-B1D0-F290BB2CF99E}" srcId="{8D605BFC-046A-485F-9101-15B2B1A13D8F}" destId="{6DC53CBC-102B-4E95-91A3-68CF3F770B32}" srcOrd="0" destOrd="0" parTransId="{B5970D41-C9D6-4141-AE51-5EDD03E6D136}" sibTransId="{8D173907-9916-4C81-81B4-9E6331859F1E}"/>
    <dgm:cxn modelId="{943EFD57-299B-4BB6-A16F-29C8FDA8579C}" type="presOf" srcId="{8D605BFC-046A-485F-9101-15B2B1A13D8F}" destId="{6A442ACE-BA99-48A5-93BB-A427D4850C04}" srcOrd="0" destOrd="0" presId="urn:microsoft.com/office/officeart/2005/8/layout/vList2#5"/>
    <dgm:cxn modelId="{590B7133-7D67-4B31-8C71-A0C3045C8445}" type="presParOf" srcId="{6A442ACE-BA99-48A5-93BB-A427D4850C04}" destId="{31F1997E-89FD-4FA7-BC91-D55AE9B93B98}" srcOrd="0" destOrd="0" presId="urn:microsoft.com/office/officeart/2005/8/layout/vList2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B91262C-72F9-447D-97E2-D09048E84DD1}" type="doc">
      <dgm:prSet loTypeId="urn:microsoft.com/office/officeart/2005/8/layout/vList2#6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E5E080D0-0BB3-4D3E-8664-7BB84A8219F4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endParaRPr lang="ru-RU" altLang="ru-RU" sz="4400" b="1" dirty="0" smtClean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altLang="ru-RU" sz="4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Дыхательная гимнастика</a:t>
          </a:r>
          <a:br>
            <a:rPr lang="ru-RU" altLang="ru-RU" sz="4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</a:br>
          <a:endParaRPr lang="ru-RU" sz="44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BA678C3-D055-437B-8AFA-E3D7889CFB0B}" type="parTrans" cxnId="{76312A76-B717-4EBC-A150-44E611D4D223}">
      <dgm:prSet/>
      <dgm:spPr/>
      <dgm:t>
        <a:bodyPr/>
        <a:lstStyle/>
        <a:p>
          <a:endParaRPr lang="ru-RU"/>
        </a:p>
      </dgm:t>
    </dgm:pt>
    <dgm:pt modelId="{4FBAB581-33DB-47C5-8DFA-661D49463864}" type="sibTrans" cxnId="{76312A76-B717-4EBC-A150-44E611D4D223}">
      <dgm:prSet/>
      <dgm:spPr/>
      <dgm:t>
        <a:bodyPr/>
        <a:lstStyle/>
        <a:p>
          <a:endParaRPr lang="ru-RU"/>
        </a:p>
      </dgm:t>
    </dgm:pt>
    <dgm:pt modelId="{E9F88993-3420-41C7-8311-ABF2EBBB162C}" type="pres">
      <dgm:prSet presAssocID="{6B91262C-72F9-447D-97E2-D09048E84D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6914AA-375D-4739-9E4D-CD72A82C734A}" type="pres">
      <dgm:prSet presAssocID="{E5E080D0-0BB3-4D3E-8664-7BB84A8219F4}" presName="parentText" presStyleLbl="node1" presStyleIdx="0" presStyleCnt="1" custLinFactNeighborX="-1368" custLinFactNeighborY="-317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8DFF8F-03F7-4674-A6EC-385D2395F89E}" type="presOf" srcId="{6B91262C-72F9-447D-97E2-D09048E84DD1}" destId="{E9F88993-3420-41C7-8311-ABF2EBBB162C}" srcOrd="0" destOrd="0" presId="urn:microsoft.com/office/officeart/2005/8/layout/vList2#6"/>
    <dgm:cxn modelId="{E6CECA7A-C8ED-4E00-A2C6-661CADABC9D4}" type="presOf" srcId="{E5E080D0-0BB3-4D3E-8664-7BB84A8219F4}" destId="{B66914AA-375D-4739-9E4D-CD72A82C734A}" srcOrd="0" destOrd="0" presId="urn:microsoft.com/office/officeart/2005/8/layout/vList2#6"/>
    <dgm:cxn modelId="{76312A76-B717-4EBC-A150-44E611D4D223}" srcId="{6B91262C-72F9-447D-97E2-D09048E84DD1}" destId="{E5E080D0-0BB3-4D3E-8664-7BB84A8219F4}" srcOrd="0" destOrd="0" parTransId="{1BA678C3-D055-437B-8AFA-E3D7889CFB0B}" sibTransId="{4FBAB581-33DB-47C5-8DFA-661D49463864}"/>
    <dgm:cxn modelId="{1CE8FE9B-F8AB-4E7F-8728-DB5B0CD1D01A}" type="presParOf" srcId="{E9F88993-3420-41C7-8311-ABF2EBBB162C}" destId="{B66914AA-375D-4739-9E4D-CD72A82C734A}" srcOrd="0" destOrd="0" presId="urn:microsoft.com/office/officeart/2005/8/layout/vList2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DE2F305-D60E-4232-B410-0FC53167A9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69EC64-80BE-4A1C-9C9D-9FE418D9661E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alt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Пальчиковая гимнастика</a:t>
          </a:r>
          <a:endParaRPr lang="ru-RU" sz="4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8AA76F-383E-4CDB-B065-28E13C890376}" type="parTrans" cxnId="{3B153D39-9CAD-4A28-94EF-A05E3FDEB9B6}">
      <dgm:prSet/>
      <dgm:spPr/>
      <dgm:t>
        <a:bodyPr/>
        <a:lstStyle/>
        <a:p>
          <a:endParaRPr lang="ru-RU"/>
        </a:p>
      </dgm:t>
    </dgm:pt>
    <dgm:pt modelId="{1F65ECB8-7F41-4839-82FF-1B586AAC75BB}" type="sibTrans" cxnId="{3B153D39-9CAD-4A28-94EF-A05E3FDEB9B6}">
      <dgm:prSet/>
      <dgm:spPr/>
      <dgm:t>
        <a:bodyPr/>
        <a:lstStyle/>
        <a:p>
          <a:endParaRPr lang="ru-RU"/>
        </a:p>
      </dgm:t>
    </dgm:pt>
    <dgm:pt modelId="{2486A1E0-426A-4686-BE94-4BF5856DD0FC}" type="pres">
      <dgm:prSet presAssocID="{1DE2F305-D60E-4232-B410-0FC53167A9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0A5992-0A0D-4100-9830-328AE1EF9ADA}" type="pres">
      <dgm:prSet presAssocID="{7269EC64-80BE-4A1C-9C9D-9FE418D966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3BBB92-F799-4BEF-B1D4-BC69E86DEA6F}" type="presOf" srcId="{7269EC64-80BE-4A1C-9C9D-9FE418D9661E}" destId="{F80A5992-0A0D-4100-9830-328AE1EF9ADA}" srcOrd="0" destOrd="0" presId="urn:microsoft.com/office/officeart/2005/8/layout/vList2"/>
    <dgm:cxn modelId="{3B153D39-9CAD-4A28-94EF-A05E3FDEB9B6}" srcId="{1DE2F305-D60E-4232-B410-0FC53167A95C}" destId="{7269EC64-80BE-4A1C-9C9D-9FE418D9661E}" srcOrd="0" destOrd="0" parTransId="{388AA76F-383E-4CDB-B065-28E13C890376}" sibTransId="{1F65ECB8-7F41-4839-82FF-1B586AAC75BB}"/>
    <dgm:cxn modelId="{4EA1521B-FBD1-4079-AB47-5083E67111A4}" type="presOf" srcId="{1DE2F305-D60E-4232-B410-0FC53167A95C}" destId="{2486A1E0-426A-4686-BE94-4BF5856DD0FC}" srcOrd="0" destOrd="0" presId="urn:microsoft.com/office/officeart/2005/8/layout/vList2"/>
    <dgm:cxn modelId="{360D2548-D174-487D-B3AA-701301649D37}" type="presParOf" srcId="{2486A1E0-426A-4686-BE94-4BF5856DD0FC}" destId="{F80A5992-0A0D-4100-9830-328AE1EF9A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26D05BE-A648-43D3-ADEB-8BDBB6A7B7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CBCA3A-6717-4815-8EF8-F54653C43A27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Профилактика травматизма у детей</a:t>
          </a:r>
          <a:endParaRPr lang="ru-RU" sz="4400" b="1" dirty="0">
            <a:solidFill>
              <a:schemeClr val="tx1"/>
            </a:solidFill>
          </a:endParaRPr>
        </a:p>
      </dgm:t>
    </dgm:pt>
    <dgm:pt modelId="{81E60B84-6EB0-4F18-AD8A-2D31A18E0377}" type="parTrans" cxnId="{D9883BC8-EB4A-46E2-A389-777B94E967FF}">
      <dgm:prSet/>
      <dgm:spPr/>
      <dgm:t>
        <a:bodyPr/>
        <a:lstStyle/>
        <a:p>
          <a:endParaRPr lang="ru-RU"/>
        </a:p>
      </dgm:t>
    </dgm:pt>
    <dgm:pt modelId="{99E2BB8C-F70F-44D1-B261-61DF711851B3}" type="sibTrans" cxnId="{D9883BC8-EB4A-46E2-A389-777B94E967FF}">
      <dgm:prSet/>
      <dgm:spPr/>
      <dgm:t>
        <a:bodyPr/>
        <a:lstStyle/>
        <a:p>
          <a:endParaRPr lang="ru-RU"/>
        </a:p>
      </dgm:t>
    </dgm:pt>
    <dgm:pt modelId="{41EDE31E-67DC-4116-8133-29EDF1D8EE5D}" type="pres">
      <dgm:prSet presAssocID="{A26D05BE-A648-43D3-ADEB-8BDBB6A7B7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9B6B32-AF42-45C7-8E79-11F25FB6D8B8}" type="pres">
      <dgm:prSet presAssocID="{03CBCA3A-6717-4815-8EF8-F54653C43A2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883BC8-EB4A-46E2-A389-777B94E967FF}" srcId="{A26D05BE-A648-43D3-ADEB-8BDBB6A7B7D9}" destId="{03CBCA3A-6717-4815-8EF8-F54653C43A27}" srcOrd="0" destOrd="0" parTransId="{81E60B84-6EB0-4F18-AD8A-2D31A18E0377}" sibTransId="{99E2BB8C-F70F-44D1-B261-61DF711851B3}"/>
    <dgm:cxn modelId="{0F9EDF1C-ABAB-4CEC-A2FF-F5A206869EC7}" type="presOf" srcId="{A26D05BE-A648-43D3-ADEB-8BDBB6A7B7D9}" destId="{41EDE31E-67DC-4116-8133-29EDF1D8EE5D}" srcOrd="0" destOrd="0" presId="urn:microsoft.com/office/officeart/2005/8/layout/vList2"/>
    <dgm:cxn modelId="{B6160C91-3617-4B0B-A44A-42EFE21B7398}" type="presOf" srcId="{03CBCA3A-6717-4815-8EF8-F54653C43A27}" destId="{449B6B32-AF42-45C7-8E79-11F25FB6D8B8}" srcOrd="0" destOrd="0" presId="urn:microsoft.com/office/officeart/2005/8/layout/vList2"/>
    <dgm:cxn modelId="{2093FE2A-BCF6-4F11-A045-3971B3AD8C97}" type="presParOf" srcId="{41EDE31E-67DC-4116-8133-29EDF1D8EE5D}" destId="{449B6B32-AF42-45C7-8E79-11F25FB6D8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10EB605-EEEA-4EB5-9E7F-BF620AB325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8CE29C-6FC0-4F58-BF7A-5BFAEBFD9B46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alt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Заключение</a:t>
          </a:r>
          <a:endParaRPr lang="ru-RU" sz="4400" dirty="0">
            <a:solidFill>
              <a:schemeClr val="tx1"/>
            </a:solidFill>
          </a:endParaRPr>
        </a:p>
      </dgm:t>
    </dgm:pt>
    <dgm:pt modelId="{705F5330-EAE0-410E-A927-33C2BCEC4F75}" type="parTrans" cxnId="{7BC3D2E3-0C39-47C2-969B-678289CAB49D}">
      <dgm:prSet/>
      <dgm:spPr/>
      <dgm:t>
        <a:bodyPr/>
        <a:lstStyle/>
        <a:p>
          <a:endParaRPr lang="ru-RU"/>
        </a:p>
      </dgm:t>
    </dgm:pt>
    <dgm:pt modelId="{F78FD5E5-0B91-40AE-B602-2B2654493E80}" type="sibTrans" cxnId="{7BC3D2E3-0C39-47C2-969B-678289CAB49D}">
      <dgm:prSet/>
      <dgm:spPr/>
      <dgm:t>
        <a:bodyPr/>
        <a:lstStyle/>
        <a:p>
          <a:endParaRPr lang="ru-RU"/>
        </a:p>
      </dgm:t>
    </dgm:pt>
    <dgm:pt modelId="{85B4C626-5F88-4A01-8521-134322BD420E}" type="pres">
      <dgm:prSet presAssocID="{910EB605-EEEA-4EB5-9E7F-BF620AB325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49C6F5-AB26-465B-AB9E-3FD12BE5603C}" type="pres">
      <dgm:prSet presAssocID="{678CE29C-6FC0-4F58-BF7A-5BFAEBFD9B46}" presName="parentText" presStyleLbl="node1" presStyleIdx="0" presStyleCnt="1" custLinFactNeighborX="-408" custLinFactNeighborY="-18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E10061-E9E3-486A-9926-713FBCDA48F8}" type="presOf" srcId="{910EB605-EEEA-4EB5-9E7F-BF620AB325F6}" destId="{85B4C626-5F88-4A01-8521-134322BD420E}" srcOrd="0" destOrd="0" presId="urn:microsoft.com/office/officeart/2005/8/layout/vList2"/>
    <dgm:cxn modelId="{C3FE26C6-8B44-4F20-BC59-48B139C98561}" type="presOf" srcId="{678CE29C-6FC0-4F58-BF7A-5BFAEBFD9B46}" destId="{9A49C6F5-AB26-465B-AB9E-3FD12BE5603C}" srcOrd="0" destOrd="0" presId="urn:microsoft.com/office/officeart/2005/8/layout/vList2"/>
    <dgm:cxn modelId="{7BC3D2E3-0C39-47C2-969B-678289CAB49D}" srcId="{910EB605-EEEA-4EB5-9E7F-BF620AB325F6}" destId="{678CE29C-6FC0-4F58-BF7A-5BFAEBFD9B46}" srcOrd="0" destOrd="0" parTransId="{705F5330-EAE0-410E-A927-33C2BCEC4F75}" sibTransId="{F78FD5E5-0B91-40AE-B602-2B2654493E80}"/>
    <dgm:cxn modelId="{FF1CFCBF-7961-4C71-A098-98981D5FBC22}" type="presParOf" srcId="{85B4C626-5F88-4A01-8521-134322BD420E}" destId="{9A49C6F5-AB26-465B-AB9E-3FD12BE560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22B85B-F3F7-4278-A912-91407E6F71F7}" type="doc">
      <dgm:prSet loTypeId="urn:microsoft.com/office/officeart/2005/8/layout/vList2#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9BEDA8B4-C512-406A-A1C2-AFDAB1D631B7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Актуальность</a:t>
          </a:r>
          <a:endParaRPr lang="ru-RU" sz="4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88481C-E6C4-48FA-BA97-D7A9D215629F}" type="parTrans" cxnId="{F746E11B-6DB7-401F-A7F2-E614BC26DCA8}">
      <dgm:prSet/>
      <dgm:spPr/>
      <dgm:t>
        <a:bodyPr/>
        <a:lstStyle/>
        <a:p>
          <a:endParaRPr lang="ru-RU"/>
        </a:p>
      </dgm:t>
    </dgm:pt>
    <dgm:pt modelId="{47E23344-78C2-4ECD-AEB0-45253790B9A9}" type="sibTrans" cxnId="{F746E11B-6DB7-401F-A7F2-E614BC26DCA8}">
      <dgm:prSet/>
      <dgm:spPr/>
      <dgm:t>
        <a:bodyPr/>
        <a:lstStyle/>
        <a:p>
          <a:endParaRPr lang="ru-RU"/>
        </a:p>
      </dgm:t>
    </dgm:pt>
    <dgm:pt modelId="{378F9E7C-686B-4ED5-BEBB-D50B09E9D48D}" type="pres">
      <dgm:prSet presAssocID="{0222B85B-F3F7-4278-A912-91407E6F71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9420F1-D5E4-4FF9-9386-1F02AE0B976E}" type="pres">
      <dgm:prSet presAssocID="{9BEDA8B4-C512-406A-A1C2-AFDAB1D631B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BA49D6-9153-4760-9FB9-EFF0ECFED734}" type="presOf" srcId="{0222B85B-F3F7-4278-A912-91407E6F71F7}" destId="{378F9E7C-686B-4ED5-BEBB-D50B09E9D48D}" srcOrd="0" destOrd="0" presId="urn:microsoft.com/office/officeart/2005/8/layout/vList2#2"/>
    <dgm:cxn modelId="{F746E11B-6DB7-401F-A7F2-E614BC26DCA8}" srcId="{0222B85B-F3F7-4278-A912-91407E6F71F7}" destId="{9BEDA8B4-C512-406A-A1C2-AFDAB1D631B7}" srcOrd="0" destOrd="0" parTransId="{D788481C-E6C4-48FA-BA97-D7A9D215629F}" sibTransId="{47E23344-78C2-4ECD-AEB0-45253790B9A9}"/>
    <dgm:cxn modelId="{8428799C-D60D-4849-A789-C45EB5E06BE8}" type="presOf" srcId="{9BEDA8B4-C512-406A-A1C2-AFDAB1D631B7}" destId="{6E9420F1-D5E4-4FF9-9386-1F02AE0B976E}" srcOrd="0" destOrd="0" presId="urn:microsoft.com/office/officeart/2005/8/layout/vList2#2"/>
    <dgm:cxn modelId="{D4FAD7B6-BD98-42FD-BEF4-9C3FFF87ECD7}" type="presParOf" srcId="{378F9E7C-686B-4ED5-BEBB-D50B09E9D48D}" destId="{6E9420F1-D5E4-4FF9-9386-1F02AE0B976E}" srcOrd="0" destOrd="0" presId="urn:microsoft.com/office/officeart/2005/8/layout/vList2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415F0C-9589-4B7C-AF03-0CC3CBEB16AD}" type="doc">
      <dgm:prSet loTypeId="urn:microsoft.com/office/officeart/2005/8/layout/vList2#3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ECB3F1AF-6027-4AB9-B075-6737A69FFED1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:</a:t>
          </a:r>
          <a:endParaRPr lang="ru-RU" sz="4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B40610-BB59-475D-A203-71E018872F38}" type="parTrans" cxnId="{39428FE6-5B3D-4ADB-AA46-E6A415824E64}">
      <dgm:prSet/>
      <dgm:spPr/>
      <dgm:t>
        <a:bodyPr/>
        <a:lstStyle/>
        <a:p>
          <a:endParaRPr lang="ru-RU"/>
        </a:p>
      </dgm:t>
    </dgm:pt>
    <dgm:pt modelId="{EA894476-E920-4A50-B6B0-1A209ED4A67C}" type="sibTrans" cxnId="{39428FE6-5B3D-4ADB-AA46-E6A415824E64}">
      <dgm:prSet/>
      <dgm:spPr/>
      <dgm:t>
        <a:bodyPr/>
        <a:lstStyle/>
        <a:p>
          <a:endParaRPr lang="ru-RU"/>
        </a:p>
      </dgm:t>
    </dgm:pt>
    <dgm:pt modelId="{16271D32-AF12-4C1D-9162-1202F2B0FA2B}" type="pres">
      <dgm:prSet presAssocID="{9F415F0C-9589-4B7C-AF03-0CC3CBEB16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E7E57C-FA2C-448C-8C8C-F00B73C07785}" type="pres">
      <dgm:prSet presAssocID="{ECB3F1AF-6027-4AB9-B075-6737A69FFED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CB2EA-6A0D-486C-9469-39E91E574CFA}" type="presOf" srcId="{9F415F0C-9589-4B7C-AF03-0CC3CBEB16AD}" destId="{16271D32-AF12-4C1D-9162-1202F2B0FA2B}" srcOrd="0" destOrd="0" presId="urn:microsoft.com/office/officeart/2005/8/layout/vList2#3"/>
    <dgm:cxn modelId="{599E728E-644E-4F49-ACFF-297794EB1294}" type="presOf" srcId="{ECB3F1AF-6027-4AB9-B075-6737A69FFED1}" destId="{B9E7E57C-FA2C-448C-8C8C-F00B73C07785}" srcOrd="0" destOrd="0" presId="urn:microsoft.com/office/officeart/2005/8/layout/vList2#3"/>
    <dgm:cxn modelId="{39428FE6-5B3D-4ADB-AA46-E6A415824E64}" srcId="{9F415F0C-9589-4B7C-AF03-0CC3CBEB16AD}" destId="{ECB3F1AF-6027-4AB9-B075-6737A69FFED1}" srcOrd="0" destOrd="0" parTransId="{D7B40610-BB59-475D-A203-71E018872F38}" sibTransId="{EA894476-E920-4A50-B6B0-1A209ED4A67C}"/>
    <dgm:cxn modelId="{21DF273E-5A7A-41DE-BC7D-63ED3ED9233C}" type="presParOf" srcId="{16271D32-AF12-4C1D-9162-1202F2B0FA2B}" destId="{B9E7E57C-FA2C-448C-8C8C-F00B73C07785}" srcOrd="0" destOrd="0" presId="urn:microsoft.com/office/officeart/2005/8/layout/vList2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246863-6024-43E6-8D53-5914D7E0A7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63471E-84F0-4016-93D5-AA132233CA71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4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D107E0-FCFF-4035-ADDD-80C54B52F448}" type="parTrans" cxnId="{753DC76C-0894-48D7-897F-1FA0808C2C6D}">
      <dgm:prSet/>
      <dgm:spPr/>
      <dgm:t>
        <a:bodyPr/>
        <a:lstStyle/>
        <a:p>
          <a:endParaRPr lang="ru-RU"/>
        </a:p>
      </dgm:t>
    </dgm:pt>
    <dgm:pt modelId="{B2FECB56-8F0A-4E9E-BF42-01DFCB5F1836}" type="sibTrans" cxnId="{753DC76C-0894-48D7-897F-1FA0808C2C6D}">
      <dgm:prSet/>
      <dgm:spPr/>
      <dgm:t>
        <a:bodyPr/>
        <a:lstStyle/>
        <a:p>
          <a:endParaRPr lang="ru-RU"/>
        </a:p>
      </dgm:t>
    </dgm:pt>
    <dgm:pt modelId="{C3D07103-FE45-4CB4-9265-86CC6A9110F5}" type="pres">
      <dgm:prSet presAssocID="{55246863-6024-43E6-8D53-5914D7E0A7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2E8627-D891-4869-AAA7-EB524C0437A5}" type="pres">
      <dgm:prSet presAssocID="{DD63471E-84F0-4016-93D5-AA132233CA71}" presName="parentText" presStyleLbl="node1" presStyleIdx="0" presStyleCnt="1" custLinFactNeighborX="-323" custLinFactNeighborY="-216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FE6FD1-3211-4801-91B1-0E5AA1A6D4C0}" type="presOf" srcId="{DD63471E-84F0-4016-93D5-AA132233CA71}" destId="{8C2E8627-D891-4869-AAA7-EB524C0437A5}" srcOrd="0" destOrd="0" presId="urn:microsoft.com/office/officeart/2005/8/layout/vList2"/>
    <dgm:cxn modelId="{753DC76C-0894-48D7-897F-1FA0808C2C6D}" srcId="{55246863-6024-43E6-8D53-5914D7E0A7D4}" destId="{DD63471E-84F0-4016-93D5-AA132233CA71}" srcOrd="0" destOrd="0" parTransId="{8FD107E0-FCFF-4035-ADDD-80C54B52F448}" sibTransId="{B2FECB56-8F0A-4E9E-BF42-01DFCB5F1836}"/>
    <dgm:cxn modelId="{41809C28-3F21-46DE-96D8-896E4932C2BF}" type="presOf" srcId="{55246863-6024-43E6-8D53-5914D7E0A7D4}" destId="{C3D07103-FE45-4CB4-9265-86CC6A9110F5}" srcOrd="0" destOrd="0" presId="urn:microsoft.com/office/officeart/2005/8/layout/vList2"/>
    <dgm:cxn modelId="{A5AC8005-7AF9-43C0-8D61-026558AF4079}" type="presParOf" srcId="{C3D07103-FE45-4CB4-9265-86CC6A9110F5}" destId="{8C2E8627-D891-4869-AAA7-EB524C0437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15A8B3-0E92-4976-972E-CAC71FDBA3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0A6357-2E13-4358-9290-D09F0D68928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altLang="ru-RU" sz="40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Циклограмма использования оздоровительных мероприятий в режиме дня</a:t>
          </a:r>
          <a:endParaRPr lang="ru-RU" sz="4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F9762A-0E28-4618-BD84-C752ED57BCB6}" type="parTrans" cxnId="{EC6B1096-F656-40C5-BD97-5E1973745125}">
      <dgm:prSet/>
      <dgm:spPr/>
      <dgm:t>
        <a:bodyPr/>
        <a:lstStyle/>
        <a:p>
          <a:endParaRPr lang="ru-RU"/>
        </a:p>
      </dgm:t>
    </dgm:pt>
    <dgm:pt modelId="{F3288834-19E9-4F6C-A0A2-1DDCEB1683CE}" type="sibTrans" cxnId="{EC6B1096-F656-40C5-BD97-5E1973745125}">
      <dgm:prSet/>
      <dgm:spPr/>
      <dgm:t>
        <a:bodyPr/>
        <a:lstStyle/>
        <a:p>
          <a:endParaRPr lang="ru-RU"/>
        </a:p>
      </dgm:t>
    </dgm:pt>
    <dgm:pt modelId="{C60F0298-BB9B-4639-9A03-0E30842C8EFC}" type="pres">
      <dgm:prSet presAssocID="{6115A8B3-0E92-4976-972E-CAC71FDBA3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826359-7554-406A-8368-9372A1125E38}" type="pres">
      <dgm:prSet presAssocID="{580A6357-2E13-4358-9290-D09F0D68928D}" presName="parentText" presStyleLbl="node1" presStyleIdx="0" presStyleCnt="1" custLinFactNeighborX="245" custLinFactNeighborY="-364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5A5764-F976-471A-B48C-C7DBE4577080}" type="presOf" srcId="{580A6357-2E13-4358-9290-D09F0D68928D}" destId="{5B826359-7554-406A-8368-9372A1125E38}" srcOrd="0" destOrd="0" presId="urn:microsoft.com/office/officeart/2005/8/layout/vList2"/>
    <dgm:cxn modelId="{6F5CA8CE-F3CE-4C84-B141-4C915D5B234D}" type="presOf" srcId="{6115A8B3-0E92-4976-972E-CAC71FDBA3CC}" destId="{C60F0298-BB9B-4639-9A03-0E30842C8EFC}" srcOrd="0" destOrd="0" presId="urn:microsoft.com/office/officeart/2005/8/layout/vList2"/>
    <dgm:cxn modelId="{EC6B1096-F656-40C5-BD97-5E1973745125}" srcId="{6115A8B3-0E92-4976-972E-CAC71FDBA3CC}" destId="{580A6357-2E13-4358-9290-D09F0D68928D}" srcOrd="0" destOrd="0" parTransId="{9FF9762A-0E28-4618-BD84-C752ED57BCB6}" sibTransId="{F3288834-19E9-4F6C-A0A2-1DDCEB1683CE}"/>
    <dgm:cxn modelId="{FF1F1D88-533E-4374-AA23-93F891F75628}" type="presParOf" srcId="{C60F0298-BB9B-4639-9A03-0E30842C8EFC}" destId="{5B826359-7554-406A-8368-9372A1125E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7BDE3A-32EC-4179-9DCA-2B35F1C3DE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327833-7E2E-482C-93AE-772A8F8B9C6D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alt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Особое внимание уделяем следующим компонентам ЗОЖ: </a:t>
          </a:r>
        </a:p>
      </dgm:t>
    </dgm:pt>
    <dgm:pt modelId="{4D2F4C22-174E-48A7-B7AC-0FFF6AEFE66D}" type="parTrans" cxnId="{987F2450-93D4-447C-908F-A630C8DA1D01}">
      <dgm:prSet/>
      <dgm:spPr/>
      <dgm:t>
        <a:bodyPr/>
        <a:lstStyle/>
        <a:p>
          <a:endParaRPr lang="ru-RU"/>
        </a:p>
      </dgm:t>
    </dgm:pt>
    <dgm:pt modelId="{F4879544-3020-4C1E-B071-1D1E9D5D1E91}" type="sibTrans" cxnId="{987F2450-93D4-447C-908F-A630C8DA1D01}">
      <dgm:prSet/>
      <dgm:spPr/>
      <dgm:t>
        <a:bodyPr/>
        <a:lstStyle/>
        <a:p>
          <a:endParaRPr lang="ru-RU"/>
        </a:p>
      </dgm:t>
    </dgm:pt>
    <dgm:pt modelId="{7EB86FB0-40ED-4FFD-BAF7-0BD6331F9727}" type="pres">
      <dgm:prSet presAssocID="{C67BDE3A-32EC-4179-9DCA-2B35F1C3DE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7A5C8E-245E-4FCE-9547-7C666F7E3335}" type="pres">
      <dgm:prSet presAssocID="{74327833-7E2E-482C-93AE-772A8F8B9C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7F2450-93D4-447C-908F-A630C8DA1D01}" srcId="{C67BDE3A-32EC-4179-9DCA-2B35F1C3DE98}" destId="{74327833-7E2E-482C-93AE-772A8F8B9C6D}" srcOrd="0" destOrd="0" parTransId="{4D2F4C22-174E-48A7-B7AC-0FFF6AEFE66D}" sibTransId="{F4879544-3020-4C1E-B071-1D1E9D5D1E91}"/>
    <dgm:cxn modelId="{EFA38606-4281-44B2-8F83-4E5901D51546}" type="presOf" srcId="{C67BDE3A-32EC-4179-9DCA-2B35F1C3DE98}" destId="{7EB86FB0-40ED-4FFD-BAF7-0BD6331F9727}" srcOrd="0" destOrd="0" presId="urn:microsoft.com/office/officeart/2005/8/layout/vList2"/>
    <dgm:cxn modelId="{F45E86A8-D48B-4D28-8824-A22760BBCE3C}" type="presOf" srcId="{74327833-7E2E-482C-93AE-772A8F8B9C6D}" destId="{E17A5C8E-245E-4FCE-9547-7C666F7E3335}" srcOrd="0" destOrd="0" presId="urn:microsoft.com/office/officeart/2005/8/layout/vList2"/>
    <dgm:cxn modelId="{D7271E37-DF06-446D-AA37-C334FC772E65}" type="presParOf" srcId="{7EB86FB0-40ED-4FFD-BAF7-0BD6331F9727}" destId="{E17A5C8E-245E-4FCE-9547-7C666F7E33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B900B5-9A50-4D51-B6BA-D441E3374E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090D12-40A3-409C-BD19-5BEBEE60D285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alt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Физкультурно-оздоровительные технологии</a:t>
          </a:r>
          <a:endParaRPr lang="ru-RU" sz="4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D0092C-6A14-4311-AD73-2564FCF605C6}" type="parTrans" cxnId="{1B6A366C-9E17-480B-A17E-A99BE716C85D}">
      <dgm:prSet/>
      <dgm:spPr/>
      <dgm:t>
        <a:bodyPr/>
        <a:lstStyle/>
        <a:p>
          <a:endParaRPr lang="ru-RU"/>
        </a:p>
      </dgm:t>
    </dgm:pt>
    <dgm:pt modelId="{E128E73F-E298-444A-8985-D64758EDEFCB}" type="sibTrans" cxnId="{1B6A366C-9E17-480B-A17E-A99BE716C85D}">
      <dgm:prSet/>
      <dgm:spPr/>
      <dgm:t>
        <a:bodyPr/>
        <a:lstStyle/>
        <a:p>
          <a:endParaRPr lang="ru-RU"/>
        </a:p>
      </dgm:t>
    </dgm:pt>
    <dgm:pt modelId="{4F29B3E3-B5DD-4AF7-8A0E-130C1565B6EE}" type="pres">
      <dgm:prSet presAssocID="{9FB900B5-9A50-4D51-B6BA-D441E3374E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F48094-C11A-4B7D-827F-6B2C7CD38014}" type="pres">
      <dgm:prSet presAssocID="{DD090D12-40A3-409C-BD19-5BEBEE60D2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4869CE-5049-45BD-81F3-B025A61FDF23}" type="presOf" srcId="{DD090D12-40A3-409C-BD19-5BEBEE60D285}" destId="{77F48094-C11A-4B7D-827F-6B2C7CD38014}" srcOrd="0" destOrd="0" presId="urn:microsoft.com/office/officeart/2005/8/layout/vList2"/>
    <dgm:cxn modelId="{1B6A366C-9E17-480B-A17E-A99BE716C85D}" srcId="{9FB900B5-9A50-4D51-B6BA-D441E3374E40}" destId="{DD090D12-40A3-409C-BD19-5BEBEE60D285}" srcOrd="0" destOrd="0" parTransId="{BDD0092C-6A14-4311-AD73-2564FCF605C6}" sibTransId="{E128E73F-E298-444A-8985-D64758EDEFCB}"/>
    <dgm:cxn modelId="{89D882EE-7FEC-400C-81F2-950180CBA7C7}" type="presOf" srcId="{9FB900B5-9A50-4D51-B6BA-D441E3374E40}" destId="{4F29B3E3-B5DD-4AF7-8A0E-130C1565B6EE}" srcOrd="0" destOrd="0" presId="urn:microsoft.com/office/officeart/2005/8/layout/vList2"/>
    <dgm:cxn modelId="{EC365871-A0F3-4205-8CD2-207C741CAF1C}" type="presParOf" srcId="{4F29B3E3-B5DD-4AF7-8A0E-130C1565B6EE}" destId="{77F48094-C11A-4B7D-827F-6B2C7CD380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605BFC-046A-485F-9101-15B2B1A13D8F}" type="doc">
      <dgm:prSet loTypeId="urn:microsoft.com/office/officeart/2005/8/layout/vList2#5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41B4C097-5605-456B-9056-42B72F6430E0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ru-RU" sz="4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Утренняя гимнастика</a:t>
          </a:r>
          <a:endParaRPr lang="ru-RU" sz="44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248C562-98A9-47E5-984E-7BF57D97CCD9}" type="parTrans" cxnId="{3C15F9EE-E37D-4370-A493-C5A98C163F60}">
      <dgm:prSet/>
      <dgm:spPr/>
      <dgm:t>
        <a:bodyPr/>
        <a:lstStyle/>
        <a:p>
          <a:endParaRPr lang="ru-RU"/>
        </a:p>
      </dgm:t>
    </dgm:pt>
    <dgm:pt modelId="{83B8D9DF-CA1D-4843-828F-30CEE09C2C60}" type="sibTrans" cxnId="{3C15F9EE-E37D-4370-A493-C5A98C163F60}">
      <dgm:prSet/>
      <dgm:spPr/>
      <dgm:t>
        <a:bodyPr/>
        <a:lstStyle/>
        <a:p>
          <a:endParaRPr lang="ru-RU"/>
        </a:p>
      </dgm:t>
    </dgm:pt>
    <dgm:pt modelId="{6A442ACE-BA99-48A5-93BB-A427D4850C04}" type="pres">
      <dgm:prSet presAssocID="{8D605BFC-046A-485F-9101-15B2B1A13D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E3B17F-6905-4D28-9854-5CD2F8C09E98}" type="pres">
      <dgm:prSet presAssocID="{41B4C097-5605-456B-9056-42B72F6430E0}" presName="parentText" presStyleLbl="node1" presStyleIdx="0" presStyleCnt="1" custLinFactNeighborX="895" custLinFactNeighborY="-375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2594C6-6FCC-4020-B9CD-F85D564CCE22}" type="presOf" srcId="{8D605BFC-046A-485F-9101-15B2B1A13D8F}" destId="{6A442ACE-BA99-48A5-93BB-A427D4850C04}" srcOrd="0" destOrd="0" presId="urn:microsoft.com/office/officeart/2005/8/layout/vList2#5"/>
    <dgm:cxn modelId="{92574346-B3C7-4294-92B6-BC6C140CF3D8}" type="presOf" srcId="{41B4C097-5605-456B-9056-42B72F6430E0}" destId="{5AE3B17F-6905-4D28-9854-5CD2F8C09E98}" srcOrd="0" destOrd="0" presId="urn:microsoft.com/office/officeart/2005/8/layout/vList2#5"/>
    <dgm:cxn modelId="{3C15F9EE-E37D-4370-A493-C5A98C163F60}" srcId="{8D605BFC-046A-485F-9101-15B2B1A13D8F}" destId="{41B4C097-5605-456B-9056-42B72F6430E0}" srcOrd="0" destOrd="0" parTransId="{1248C562-98A9-47E5-984E-7BF57D97CCD9}" sibTransId="{83B8D9DF-CA1D-4843-828F-30CEE09C2C60}"/>
    <dgm:cxn modelId="{B4E9160E-6B8B-4F41-A6C1-A346752B1EC7}" type="presParOf" srcId="{6A442ACE-BA99-48A5-93BB-A427D4850C04}" destId="{5AE3B17F-6905-4D28-9854-5CD2F8C09E98}" srcOrd="0" destOrd="0" presId="urn:microsoft.com/office/officeart/2005/8/layout/vList2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61BBBF-7B31-4EAE-8B03-16599ACF88FB}" type="doc">
      <dgm:prSet loTypeId="urn:microsoft.com/office/officeart/2005/8/layout/vList2#8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C6D3A869-9575-442D-B2CA-CFE3C9709757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endParaRPr lang="ru-RU" altLang="ru-RU" sz="44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alt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Физическая культура</a:t>
          </a:r>
          <a:br>
            <a:rPr lang="ru-RU" alt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</a:br>
          <a:endParaRPr lang="ru-RU" sz="4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8AE29A-F480-44F0-AD35-2CCF7ECF7A85}" type="parTrans" cxnId="{CFF74029-5FFC-459B-84C1-4A677E619A5F}">
      <dgm:prSet/>
      <dgm:spPr/>
      <dgm:t>
        <a:bodyPr/>
        <a:lstStyle/>
        <a:p>
          <a:endParaRPr lang="ru-RU"/>
        </a:p>
      </dgm:t>
    </dgm:pt>
    <dgm:pt modelId="{F48C4824-5F77-437A-BAC1-9BFAA681C546}" type="sibTrans" cxnId="{CFF74029-5FFC-459B-84C1-4A677E619A5F}">
      <dgm:prSet/>
      <dgm:spPr/>
      <dgm:t>
        <a:bodyPr/>
        <a:lstStyle/>
        <a:p>
          <a:endParaRPr lang="ru-RU"/>
        </a:p>
      </dgm:t>
    </dgm:pt>
    <dgm:pt modelId="{C349ED73-CA53-4C27-AF61-BF802729710A}" type="pres">
      <dgm:prSet presAssocID="{5B61BBBF-7B31-4EAE-8B03-16599ACF88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830E47-6DA7-4CE3-953B-0D4EB1BF4362}" type="pres">
      <dgm:prSet presAssocID="{C6D3A869-9575-442D-B2CA-CFE3C9709757}" presName="parentText" presStyleLbl="node1" presStyleIdx="0" presStyleCnt="1" custScaleY="1461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F74029-5FFC-459B-84C1-4A677E619A5F}" srcId="{5B61BBBF-7B31-4EAE-8B03-16599ACF88FB}" destId="{C6D3A869-9575-442D-B2CA-CFE3C9709757}" srcOrd="0" destOrd="0" parTransId="{688AE29A-F480-44F0-AD35-2CCF7ECF7A85}" sibTransId="{F48C4824-5F77-437A-BAC1-9BFAA681C546}"/>
    <dgm:cxn modelId="{DD56B7C4-A37A-4D5C-80C3-3EAF2FA817F6}" type="presOf" srcId="{C6D3A869-9575-442D-B2CA-CFE3C9709757}" destId="{FB830E47-6DA7-4CE3-953B-0D4EB1BF4362}" srcOrd="0" destOrd="0" presId="urn:microsoft.com/office/officeart/2005/8/layout/vList2#8"/>
    <dgm:cxn modelId="{56DCE186-985B-4635-83FA-2EB34B323E13}" type="presOf" srcId="{5B61BBBF-7B31-4EAE-8B03-16599ACF88FB}" destId="{C349ED73-CA53-4C27-AF61-BF802729710A}" srcOrd="0" destOrd="0" presId="urn:microsoft.com/office/officeart/2005/8/layout/vList2#8"/>
    <dgm:cxn modelId="{35D37D07-083E-4267-BF8C-7379EDE1A307}" type="presParOf" srcId="{C349ED73-CA53-4C27-AF61-BF802729710A}" destId="{FB830E47-6DA7-4CE3-953B-0D4EB1BF4362}" srcOrd="0" destOrd="0" presId="urn:microsoft.com/office/officeart/2005/8/layout/vList2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E4A1BD-14F0-4749-AAFD-39271508A004}">
      <dsp:nvSpPr>
        <dsp:cNvPr id="0" name=""/>
        <dsp:cNvSpPr/>
      </dsp:nvSpPr>
      <dsp:spPr>
        <a:xfrm>
          <a:off x="0" y="0"/>
          <a:ext cx="11036807" cy="15210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Тема:«Сохранение </a:t>
          </a:r>
          <a:r>
            <a:rPr lang="ru-RU" sz="4000" b="1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укрепление </a:t>
          </a:r>
          <a:r>
            <a:rPr lang="ru-RU" sz="4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здоровья воспитанников, профилактика травматизма»</a:t>
          </a:r>
          <a:endParaRPr lang="ru-RU" sz="40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1036807" cy="152100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59C168-1B54-41EA-B355-676F92569962}">
      <dsp:nvSpPr>
        <dsp:cNvPr id="0" name=""/>
        <dsp:cNvSpPr/>
      </dsp:nvSpPr>
      <dsp:spPr>
        <a:xfrm>
          <a:off x="0" y="78115"/>
          <a:ext cx="11130117" cy="12168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Подвижные и спортивные игры </a:t>
          </a:r>
          <a:endParaRPr lang="ru-RU" sz="440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0" y="78115"/>
        <a:ext cx="11130117" cy="12168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E5FB97-AD6A-4C93-A814-28BF963BC64D}">
      <dsp:nvSpPr>
        <dsp:cNvPr id="0" name=""/>
        <dsp:cNvSpPr/>
      </dsp:nvSpPr>
      <dsp:spPr>
        <a:xfrm>
          <a:off x="0" y="141603"/>
          <a:ext cx="11149780" cy="1437437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культурно – гигиенических навыков</a:t>
          </a:r>
          <a:endParaRPr lang="ru-RU" sz="4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41603"/>
        <a:ext cx="11149780" cy="1437437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9B5760-6830-4792-B43D-ADA7ADDF7F93}">
      <dsp:nvSpPr>
        <dsp:cNvPr id="0" name=""/>
        <dsp:cNvSpPr/>
      </dsp:nvSpPr>
      <dsp:spPr>
        <a:xfrm>
          <a:off x="0" y="0"/>
          <a:ext cx="11009375" cy="11232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Бодрящая</a:t>
          </a:r>
          <a:r>
            <a:rPr lang="ru-RU" sz="4400" b="1" kern="1200" baseline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гимнастика</a:t>
          </a:r>
          <a:endParaRPr lang="ru-RU" sz="44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1009375" cy="112320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F1997E-89FD-4FA7-BC91-D55AE9B93B98}">
      <dsp:nvSpPr>
        <dsp:cNvPr id="0" name=""/>
        <dsp:cNvSpPr/>
      </dsp:nvSpPr>
      <dsp:spPr>
        <a:xfrm>
          <a:off x="0" y="0"/>
          <a:ext cx="11238271" cy="1214103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4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свободной деятельности использую игры: на развитие мелкой моторики, </a:t>
          </a:r>
          <a:r>
            <a:rPr lang="ru-RU" sz="4000" b="1" i="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су-джок</a:t>
          </a:r>
          <a:endParaRPr lang="ru-RU" sz="4000" kern="1200" dirty="0"/>
        </a:p>
      </dsp:txBody>
      <dsp:txXfrm>
        <a:off x="0" y="0"/>
        <a:ext cx="11238271" cy="1214103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6914AA-375D-4739-9E4D-CD72A82C734A}">
      <dsp:nvSpPr>
        <dsp:cNvPr id="0" name=""/>
        <dsp:cNvSpPr/>
      </dsp:nvSpPr>
      <dsp:spPr>
        <a:xfrm>
          <a:off x="0" y="0"/>
          <a:ext cx="11366089" cy="951424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4400" b="1" kern="1200" dirty="0" smtClean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Дыхательная гимнастика</a:t>
          </a:r>
          <a:br>
            <a:rPr lang="ru-RU" altLang="ru-RU" sz="4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</a:br>
          <a:endParaRPr lang="ru-RU" sz="440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1366089" cy="951424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0A5992-0A0D-4100-9830-328AE1EF9ADA}">
      <dsp:nvSpPr>
        <dsp:cNvPr id="0" name=""/>
        <dsp:cNvSpPr/>
      </dsp:nvSpPr>
      <dsp:spPr>
        <a:xfrm>
          <a:off x="0" y="4680"/>
          <a:ext cx="11146535" cy="117936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Пальчиковая гимнастика</a:t>
          </a:r>
          <a:endParaRPr lang="ru-RU" sz="4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680"/>
        <a:ext cx="11146535" cy="117936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9B6B32-AF42-45C7-8E79-11F25FB6D8B8}">
      <dsp:nvSpPr>
        <dsp:cNvPr id="0" name=""/>
        <dsp:cNvSpPr/>
      </dsp:nvSpPr>
      <dsp:spPr>
        <a:xfrm>
          <a:off x="0" y="185"/>
          <a:ext cx="11466576" cy="788721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Профилактика травматизма у детей</a:t>
          </a:r>
          <a:endParaRPr lang="ru-RU" sz="4400" b="1" kern="1200" dirty="0">
            <a:solidFill>
              <a:schemeClr val="tx1"/>
            </a:solidFill>
          </a:endParaRPr>
        </a:p>
      </dsp:txBody>
      <dsp:txXfrm>
        <a:off x="0" y="185"/>
        <a:ext cx="11466576" cy="788721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49C6F5-AB26-465B-AB9E-3FD12BE5603C}">
      <dsp:nvSpPr>
        <dsp:cNvPr id="0" name=""/>
        <dsp:cNvSpPr/>
      </dsp:nvSpPr>
      <dsp:spPr>
        <a:xfrm>
          <a:off x="0" y="0"/>
          <a:ext cx="11192256" cy="12168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Заключение</a:t>
          </a:r>
          <a:endParaRPr lang="ru-RU" sz="4400" kern="1200" dirty="0">
            <a:solidFill>
              <a:schemeClr val="tx1"/>
            </a:solidFill>
          </a:endParaRPr>
        </a:p>
      </dsp:txBody>
      <dsp:txXfrm>
        <a:off x="0" y="0"/>
        <a:ext cx="11192256" cy="1216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9420F1-D5E4-4FF9-9386-1F02AE0B976E}">
      <dsp:nvSpPr>
        <dsp:cNvPr id="0" name=""/>
        <dsp:cNvSpPr/>
      </dsp:nvSpPr>
      <dsp:spPr>
        <a:xfrm>
          <a:off x="0" y="15948"/>
          <a:ext cx="11031792" cy="12168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Актуальность</a:t>
          </a:r>
          <a:endParaRPr lang="ru-RU" sz="4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5948"/>
        <a:ext cx="11031792" cy="12168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E7E57C-FA2C-448C-8C8C-F00B73C07785}">
      <dsp:nvSpPr>
        <dsp:cNvPr id="0" name=""/>
        <dsp:cNvSpPr/>
      </dsp:nvSpPr>
      <dsp:spPr>
        <a:xfrm>
          <a:off x="0" y="6183"/>
          <a:ext cx="11434916" cy="110448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:</a:t>
          </a:r>
          <a:endParaRPr lang="ru-RU" sz="4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6183"/>
        <a:ext cx="11434916" cy="11044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2E8627-D891-4869-AAA7-EB524C0437A5}">
      <dsp:nvSpPr>
        <dsp:cNvPr id="0" name=""/>
        <dsp:cNvSpPr/>
      </dsp:nvSpPr>
      <dsp:spPr>
        <a:xfrm>
          <a:off x="0" y="0"/>
          <a:ext cx="11320272" cy="968266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Задачи:</a:t>
          </a:r>
          <a:endParaRPr lang="ru-RU" sz="4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1320272" cy="96826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826359-7554-406A-8368-9372A1125E38}">
      <dsp:nvSpPr>
        <dsp:cNvPr id="0" name=""/>
        <dsp:cNvSpPr/>
      </dsp:nvSpPr>
      <dsp:spPr>
        <a:xfrm>
          <a:off x="0" y="0"/>
          <a:ext cx="11192256" cy="1078365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000" b="1" kern="12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rPr>
            <a:t>Циклограмма использования оздоровительных мероприятий в режиме дня</a:t>
          </a:r>
          <a:endParaRPr lang="ru-RU" sz="4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1192256" cy="10783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7A5C8E-245E-4FCE-9547-7C666F7E3335}">
      <dsp:nvSpPr>
        <dsp:cNvPr id="0" name=""/>
        <dsp:cNvSpPr/>
      </dsp:nvSpPr>
      <dsp:spPr>
        <a:xfrm>
          <a:off x="0" y="258"/>
          <a:ext cx="11393424" cy="1245775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Особое внимание уделяем следующим компонентам ЗОЖ: </a:t>
          </a:r>
        </a:p>
      </dsp:txBody>
      <dsp:txXfrm>
        <a:off x="0" y="258"/>
        <a:ext cx="11393424" cy="124577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F48094-C11A-4B7D-827F-6B2C7CD38014}">
      <dsp:nvSpPr>
        <dsp:cNvPr id="0" name=""/>
        <dsp:cNvSpPr/>
      </dsp:nvSpPr>
      <dsp:spPr>
        <a:xfrm>
          <a:off x="0" y="6682"/>
          <a:ext cx="11237976" cy="11232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Физкультурно-оздоровительные технологии</a:t>
          </a:r>
          <a:endParaRPr lang="ru-RU" sz="4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6682"/>
        <a:ext cx="11237976" cy="11232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3B17F-6905-4D28-9854-5CD2F8C09E98}">
      <dsp:nvSpPr>
        <dsp:cNvPr id="0" name=""/>
        <dsp:cNvSpPr/>
      </dsp:nvSpPr>
      <dsp:spPr>
        <a:xfrm>
          <a:off x="0" y="0"/>
          <a:ext cx="11238271" cy="121680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Утренняя гимнастика</a:t>
          </a:r>
          <a:endParaRPr lang="ru-RU" sz="440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1238271" cy="12168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830E47-6DA7-4CE3-953B-0D4EB1BF4362}">
      <dsp:nvSpPr>
        <dsp:cNvPr id="0" name=""/>
        <dsp:cNvSpPr/>
      </dsp:nvSpPr>
      <dsp:spPr>
        <a:xfrm>
          <a:off x="0" y="141732"/>
          <a:ext cx="11208774" cy="905254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44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Физическая культура</a:t>
          </a:r>
          <a:br>
            <a:rPr lang="ru-RU" altLang="ru-RU" sz="4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</a:br>
          <a:endParaRPr lang="ru-RU" sz="4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41732"/>
        <a:ext cx="11208774" cy="905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#7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#4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#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#6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#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3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#5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#8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0DC89-CB95-497D-A1D9-1882A98A77EF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80043-391A-40D8-AF5F-5C55F2999C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56676-B49F-4814-8047-A0666F4514D2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B02D7-28D1-4F89-9CDE-63AA46340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39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1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76656" y="1444752"/>
          <a:ext cx="11036808" cy="172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: скругленные углы 4"/>
          <p:cNvSpPr txBox="1"/>
          <p:nvPr/>
        </p:nvSpPr>
        <p:spPr>
          <a:xfrm>
            <a:off x="7541342" y="3716595"/>
            <a:ext cx="3969750" cy="19257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0500" tIns="190500" rIns="190500" bIns="190500" numCol="1" spcCol="1270" anchor="ctr" anchorCtr="0">
            <a:noAutofit/>
          </a:bodyPr>
          <a:lstStyle/>
          <a:p>
            <a:pPr marL="0" lvl="0" indent="0" algn="l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Пользователь\Рабочий стол\zakalivanie-(page-picture-large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2755" y="3786190"/>
            <a:ext cx="4381991" cy="228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07af8fe-7af3-5350-b9a2-1f38d38d98b5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9264" y="3548396"/>
            <a:ext cx="3302850" cy="1846564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47061" y="216940"/>
            <a:ext cx="11208774" cy="1120599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Прогулки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80.userapi.com/impg/P6UmR8oivl_0bXsn0V1xYtTgjhWq4oW5qMkyxw/SCH7wRxS1t8.jpg?size=1280x1600&amp;quality=95&amp;sign=c58cb56ff8bcd53a2c6440e63f656cae&amp;type=album"/>
          <p:cNvPicPr>
            <a:picLocks noChangeAspect="1" noChangeArrowheads="1"/>
          </p:cNvPicPr>
          <p:nvPr/>
        </p:nvPicPr>
        <p:blipFill>
          <a:blip r:embed="rId2" cstate="print"/>
          <a:srcRect l="5999" t="51503" r="5576" b="6460"/>
          <a:stretch>
            <a:fillRect/>
          </a:stretch>
        </p:blipFill>
        <p:spPr bwMode="auto">
          <a:xfrm>
            <a:off x="742138" y="1929384"/>
            <a:ext cx="7478317" cy="44439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641080" y="2798064"/>
            <a:ext cx="3017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Подвижные игры на воздухе, игры малой подвижности, игры на координацию слова с движением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51.userapi.com/impg/bUeN6yfUFe6PFe4fEMyhoGsUgg-3HPB4JCn4og/KyYcN64xz50.jpg?size=1280x1600&amp;quality=95&amp;sign=b1254f68a5646c6017c1b2ec37834cb5&amp;type=album"/>
          <p:cNvPicPr>
            <a:picLocks noChangeAspect="1" noChangeArrowheads="1"/>
          </p:cNvPicPr>
          <p:nvPr/>
        </p:nvPicPr>
        <p:blipFill>
          <a:blip r:embed="rId2" cstate="print"/>
          <a:srcRect l="6149" t="5760" r="6551" b="5800"/>
          <a:stretch>
            <a:fillRect/>
          </a:stretch>
        </p:blipFill>
        <p:spPr bwMode="auto">
          <a:xfrm>
            <a:off x="969264" y="173736"/>
            <a:ext cx="4937760" cy="6252799"/>
          </a:xfrm>
          <a:prstGeom prst="rect">
            <a:avLst/>
          </a:prstGeom>
          <a:noFill/>
        </p:spPr>
      </p:pic>
      <p:pic>
        <p:nvPicPr>
          <p:cNvPr id="3" name="Picture 1" descr="D:\все фото\Садик\IMG_20230914_103129.jpg"/>
          <p:cNvPicPr>
            <a:picLocks noChangeAspect="1" noChangeArrowheads="1"/>
          </p:cNvPicPr>
          <p:nvPr/>
        </p:nvPicPr>
        <p:blipFill>
          <a:blip r:embed="rId3" cstate="print"/>
          <a:srcRect b="33865"/>
          <a:stretch>
            <a:fillRect/>
          </a:stretch>
        </p:blipFill>
        <p:spPr bwMode="auto">
          <a:xfrm>
            <a:off x="6391464" y="201168"/>
            <a:ext cx="2947607" cy="3465576"/>
          </a:xfrm>
          <a:prstGeom prst="rect">
            <a:avLst/>
          </a:prstGeom>
          <a:noFill/>
        </p:spPr>
      </p:pic>
      <p:pic>
        <p:nvPicPr>
          <p:cNvPr id="4" name="Picture 3" descr="https://sun9-45.userapi.com/impg/eds1wldLKVzp0I1kJcu9pbSFIiYOtjlqaw-sBA/DHG7XCs1Ibw.jpg?size=1280x1280&amp;quality=95&amp;sign=9c1bf02ae2acddcbf1352891e72519ca&amp;type=album"/>
          <p:cNvPicPr>
            <a:picLocks noChangeAspect="1" noChangeArrowheads="1"/>
          </p:cNvPicPr>
          <p:nvPr/>
        </p:nvPicPr>
        <p:blipFill>
          <a:blip r:embed="rId4" cstate="print"/>
          <a:srcRect l="50549" t="50845" r="4751" b="1680"/>
          <a:stretch>
            <a:fillRect/>
          </a:stretch>
        </p:blipFill>
        <p:spPr bwMode="auto">
          <a:xfrm>
            <a:off x="9541380" y="274320"/>
            <a:ext cx="1980189" cy="2103120"/>
          </a:xfrm>
          <a:prstGeom prst="rect">
            <a:avLst/>
          </a:prstGeom>
          <a:noFill/>
        </p:spPr>
      </p:pic>
      <p:pic>
        <p:nvPicPr>
          <p:cNvPr id="18434" name="Picture 2" descr="https://sun9-16.userapi.com/impg/Y0-6MoxMOL4QvIfNEhE-v1IEltrs0Rp6_NgBHw/Jz0CkBb60x4.jpg?size=2560x1920&amp;quality=95&amp;sign=c90fbcd7a8ae667e6ea829ba0e7f6ff8&amp;type=album"/>
          <p:cNvPicPr>
            <a:picLocks noChangeAspect="1" noChangeArrowheads="1"/>
          </p:cNvPicPr>
          <p:nvPr/>
        </p:nvPicPr>
        <p:blipFill>
          <a:blip r:embed="rId5" cstate="print"/>
          <a:srcRect l="10180" t="5378" b="29654"/>
          <a:stretch>
            <a:fillRect/>
          </a:stretch>
        </p:blipFill>
        <p:spPr bwMode="auto">
          <a:xfrm>
            <a:off x="6464808" y="3803904"/>
            <a:ext cx="5090472" cy="276148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530941" y="346041"/>
          <a:ext cx="11130117" cy="1373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67728" y="2012341"/>
            <a:ext cx="4059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Подвижные игры, также как и спортивные, используем для решения образовательных, воспитательных, оздоровительных задач, они развивают у детей настойчивость, смелость, решительность, инициативу, сообразительность и мышление. Проводятся на прогулке, в групповой комнате – с малой и со средней степенью подвижности. Ежедневно. 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55.userapi.com/impg/XtvA7R0qyAfkNFvH7GaubrmKvZrzACoM1LfqyQ/gat3GMfZXGs.jpg?size=1280x1280&amp;quality=95&amp;sign=c743aaeb95591677ee96e67ad27b8a0a&amp;type=album"/>
          <p:cNvPicPr>
            <a:picLocks noChangeAspect="1" noChangeArrowheads="1"/>
          </p:cNvPicPr>
          <p:nvPr/>
        </p:nvPicPr>
        <p:blipFill>
          <a:blip r:embed="rId7" cstate="print"/>
          <a:srcRect l="41624" t="1345" r="1276" b="50730"/>
          <a:stretch>
            <a:fillRect/>
          </a:stretch>
        </p:blipFill>
        <p:spPr bwMode="auto">
          <a:xfrm>
            <a:off x="418906" y="1709928"/>
            <a:ext cx="2941534" cy="2468880"/>
          </a:xfrm>
          <a:prstGeom prst="rect">
            <a:avLst/>
          </a:prstGeom>
          <a:noFill/>
        </p:spPr>
      </p:pic>
      <p:pic>
        <p:nvPicPr>
          <p:cNvPr id="17410" name="Picture 2" descr="https://sun9-78.userapi.com/impg/lF08Ay-0G4rthsaAafH8ZEGBqA2pTqggLuWAqg/k3nnJVfvct4.jpg?size=2560x1345&amp;quality=95&amp;sign=2c42611adf7162be9e4928e9d5d26207&amp;type=album"/>
          <p:cNvPicPr>
            <a:picLocks noChangeAspect="1" noChangeArrowheads="1"/>
          </p:cNvPicPr>
          <p:nvPr/>
        </p:nvPicPr>
        <p:blipFill>
          <a:blip r:embed="rId8" cstate="print"/>
          <a:srcRect b="28772"/>
          <a:stretch>
            <a:fillRect/>
          </a:stretch>
        </p:blipFill>
        <p:spPr bwMode="auto">
          <a:xfrm>
            <a:off x="637088" y="4400394"/>
            <a:ext cx="6176229" cy="2311302"/>
          </a:xfrm>
          <a:prstGeom prst="rect">
            <a:avLst/>
          </a:prstGeom>
          <a:noFill/>
        </p:spPr>
      </p:pic>
      <p:pic>
        <p:nvPicPr>
          <p:cNvPr id="2" name="Picture 2" descr="https://sun9-8.userapi.com/impg/1RO0gOuHryNGmiZFAEaeu8Tvaojjja6e1PI4vA/3b3LI2cx2g4.jpg?size=637x641&amp;quality=95&amp;sign=59dc178a7d96d32bf1b05239601a9fe0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7328" y="1674230"/>
            <a:ext cx="2665984" cy="26827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71.userapi.com/impg/zpZ_IjNH1fp6hvyIckJmIuP9FF66RfDeM1woaw/-U7ipMS_YHM.jpg?size=1675x1019&amp;quality=95&amp;sign=a54810d279c5d71e307c42fae943fcf8&amp;type=album"/>
          <p:cNvPicPr>
            <a:picLocks noChangeAspect="1" noChangeArrowheads="1"/>
          </p:cNvPicPr>
          <p:nvPr/>
        </p:nvPicPr>
        <p:blipFill>
          <a:blip r:embed="rId2" cstate="print"/>
          <a:srcRect l="2216" t="3586" r="49728"/>
          <a:stretch>
            <a:fillRect/>
          </a:stretch>
        </p:blipFill>
        <p:spPr bwMode="auto">
          <a:xfrm>
            <a:off x="358815" y="257890"/>
            <a:ext cx="4448661" cy="5429678"/>
          </a:xfrm>
          <a:prstGeom prst="rect">
            <a:avLst/>
          </a:prstGeom>
          <a:noFill/>
        </p:spPr>
      </p:pic>
      <p:pic>
        <p:nvPicPr>
          <p:cNvPr id="43010" name="Picture 2" descr="https://sun9-71.userapi.com/impg/zpZ_IjNH1fp6hvyIckJmIuP9FF66RfDeM1woaw/-U7ipMS_YHM.jpg?size=1675x1019&amp;quality=95&amp;sign=a54810d279c5d71e307c42fae943fcf8&amp;type=album"/>
          <p:cNvPicPr>
            <a:picLocks noChangeAspect="1" noChangeArrowheads="1"/>
          </p:cNvPicPr>
          <p:nvPr/>
        </p:nvPicPr>
        <p:blipFill>
          <a:blip r:embed="rId2" cstate="print"/>
          <a:srcRect l="52320" t="3535"/>
          <a:stretch>
            <a:fillRect/>
          </a:stretch>
        </p:blipFill>
        <p:spPr bwMode="auto">
          <a:xfrm>
            <a:off x="6454899" y="694944"/>
            <a:ext cx="4739790" cy="58338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un9-1.userapi.com/impg/gOD35HB4EKwA_EUIq6-jWDcTiPwLYrzVsnuSZA/Ysx3ndOFT9I.jpg?size=1440x1440&amp;quality=95&amp;sign=5b02f67c926a5218fba7732f7eaf4d3e&amp;type=album"/>
          <p:cNvPicPr>
            <a:picLocks noChangeAspect="1" noChangeArrowheads="1"/>
          </p:cNvPicPr>
          <p:nvPr/>
        </p:nvPicPr>
        <p:blipFill>
          <a:blip r:embed="rId2" cstate="print"/>
          <a:srcRect l="1250" t="1106" r="50494" b="50526"/>
          <a:stretch>
            <a:fillRect/>
          </a:stretch>
        </p:blipFill>
        <p:spPr bwMode="auto">
          <a:xfrm>
            <a:off x="786384" y="640080"/>
            <a:ext cx="4700016" cy="4710896"/>
          </a:xfrm>
          <a:prstGeom prst="rect">
            <a:avLst/>
          </a:prstGeom>
          <a:noFill/>
        </p:spPr>
      </p:pic>
      <p:pic>
        <p:nvPicPr>
          <p:cNvPr id="31748" name="Picture 4" descr="https://sun9-1.userapi.com/impg/gOD35HB4EKwA_EUIq6-jWDcTiPwLYrzVsnuSZA/Ysx3ndOFT9I.jpg?size=1440x1440&amp;quality=95&amp;sign=5b02f67c926a5218fba7732f7eaf4d3e&amp;type=album"/>
          <p:cNvPicPr>
            <a:picLocks noChangeAspect="1" noChangeArrowheads="1"/>
          </p:cNvPicPr>
          <p:nvPr/>
        </p:nvPicPr>
        <p:blipFill>
          <a:blip r:embed="rId2" cstate="print"/>
          <a:srcRect l="56254" t="6829" r="2165" b="50559"/>
          <a:stretch>
            <a:fillRect/>
          </a:stretch>
        </p:blipFill>
        <p:spPr bwMode="auto">
          <a:xfrm>
            <a:off x="6839712" y="1124712"/>
            <a:ext cx="4550616" cy="466344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71949" y="373626"/>
          <a:ext cx="11149780" cy="172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104888" y="2093976"/>
            <a:ext cx="49103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культурно – гигиенических навыков. К культурно-гигиеническим навыкам относятся навыки по соблюдению чистоты тела, культурной еды, поддержания порядка в окружающей обстановке и культурных взаимоотношений детей друг с другом и со взрослыми. Во время умывания проговариваем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Чтобы дети сидели ровно за столами также провожу предварительные беседы и читаю небольшие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618" y="2167128"/>
            <a:ext cx="2944494" cy="447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https://sun9-76.userapi.com/impg/TYlzVCE0ASS6UcOiTikAfJjgGWuOVS_BhC0jjA/QMzWMdn-vJE.jpg?size=1625x2160&amp;quality=95&amp;sign=d5c111cecb843d5374b539d5bce04531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5197" y="2013720"/>
            <a:ext cx="3121607" cy="41493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18461" y="399820"/>
            <a:ext cx="11208774" cy="1120599"/>
            <a:chOff x="0" y="38632"/>
            <a:chExt cx="11208774" cy="112059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38632"/>
              <a:ext cx="11208774" cy="112059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54703" y="93335"/>
              <a:ext cx="11099368" cy="1011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400" b="1" dirty="0" smtClean="0">
                <a:solidFill>
                  <a:schemeClr val="tx2"/>
                </a:solidFill>
                <a:latin typeface="Monotype Corsiva" pitchFamily="66" charset="0"/>
              </a:endParaRPr>
            </a:p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Комплекс закаливающих    мероприятий:</a:t>
              </a:r>
              <a:br>
                <a:rPr lang="ru-RU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ru-RU" altLang="ru-RU" sz="4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ru-RU" altLang="ru-RU" sz="4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</a:br>
              <a:endParaRPr lang="ru-RU" sz="44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6903720" y="2486490"/>
            <a:ext cx="4178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бодрящая гимнастика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воздушное закаливание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хождение по “дорожкам здоровья”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профилактика плоскостопия</a:t>
            </a:r>
          </a:p>
          <a:p>
            <a:pPr marL="285750" indent="-285750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максимальное пребывание детей на свежем воздухе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292" y="2139696"/>
            <a:ext cx="2635251" cy="327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8456" y="2105791"/>
            <a:ext cx="2258568" cy="334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>
          <a:xfrm>
            <a:off x="553764" y="658007"/>
            <a:ext cx="11011319" cy="10980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400" u="sng" kern="12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694944" y="381339"/>
          <a:ext cx="11009376" cy="1136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44968" y="1688282"/>
            <a:ext cx="42611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физические упражнения после дневного сна. Проводится ежедневно после дневного сна, 5-10 мин во всех группах.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сочетании с воздушными ваннами и ходьбой босиком по корригирующей дорожке: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малоподвижные и хороводные игры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Комплекс профилактической гимнастики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Комплекс ритмической гимнастики</a:t>
            </a:r>
          </a:p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Комплекс упражнений на кровати с использованием схем и малых форм фольклора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4406" y="1635455"/>
            <a:ext cx="3452098" cy="258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016" y="3801397"/>
            <a:ext cx="4918344" cy="280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30555" y="348555"/>
          <a:ext cx="11238271" cy="1215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1054" y="2007030"/>
            <a:ext cx="3347763" cy="23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498080" y="1983790"/>
            <a:ext cx="40416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высокоэфективный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, универсальный, доступный и  безопасный метод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самооздоровления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самоисцеления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путем  воздействия на активные точки, расположенные на кистях рук специальными  массажными шарами.</a:t>
            </a:r>
            <a:br>
              <a:rPr lang="ru-RU" alt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Эту работу можно проводить в течении 1-2 минут перед выполнением заданий, связанных с рисованием, лепкой, письмом, проводить в качестве пальчиковой гимнастики во время динамической паузы на занятиях.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37116" y="1949172"/>
            <a:ext cx="3275351" cy="2447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9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277935" y="4495234"/>
            <a:ext cx="3192145" cy="2238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\AppData\Local\Microsoft\Windows\INetCache\Content.Word\IMG_20241023_1511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791" y="1335024"/>
            <a:ext cx="3791073" cy="363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\AppData\Local\Microsoft\Windows\INetCache\Content.Word\IMG_20241023_1511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232" y="1371600"/>
            <a:ext cx="3118104" cy="354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68594" y="511277"/>
          <a:ext cx="11031793" cy="1248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4232" y="2045110"/>
            <a:ext cx="10176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568" y="1964353"/>
            <a:ext cx="9985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Маленькие дети растут и иногда с трудом приспосабливаются к окружающей среде, это проявляется в простудных , инфекционных и физиологических заболеваниях. Данная проблема диктует необходимость разработки и внедрения мероприятий оздоровительного характера, направленных на улучшение состояния здоровья детей, снижения их заболеваемости. С детских лет нужно прививать ребенку навыки «здорового образа жизни». Под «здоровым образом жизни» понимают поведение, стиль, способствующий сохранению, укреплению и восстановлению здоровья. Основные компоненты здорового образа жизни: правильное питание, рациональная двигательная активность, закаливание организма, развитие дыхательного аппарата, сохранение стабильного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состояния.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24852" y="373755"/>
          <a:ext cx="11366089" cy="952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690104" y="2587753"/>
            <a:ext cx="32461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Дыхательная гимнастика стала неотъемлемой частью физкультурно-оздоровительной работы.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Комплексы дыхательной гимнастики способствуют выработке правильного дыхания, предупреждению простудных заболеваний. </a:t>
            </a:r>
          </a:p>
          <a:p>
            <a:endParaRPr lang="ru-RU" alt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l="20641"/>
          <a:stretch>
            <a:fillRect/>
          </a:stretch>
        </p:blipFill>
        <p:spPr bwMode="auto">
          <a:xfrm>
            <a:off x="283464" y="1932872"/>
            <a:ext cx="3595576" cy="339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3984" y="1916366"/>
            <a:ext cx="2679192" cy="357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776" b="17887"/>
          <a:stretch>
            <a:fillRect/>
          </a:stretch>
        </p:blipFill>
        <p:spPr bwMode="auto">
          <a:xfrm>
            <a:off x="540533" y="163177"/>
            <a:ext cx="4535424" cy="335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3901" y="127545"/>
            <a:ext cx="4568480" cy="342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https://sun9-37.userapi.com/impg/fHyfzUz1rGBZRcTk-NoxalRttdFLan6Un0xcHg/Qm_IaNIeNT4.jpg?size=2560x1730&amp;quality=95&amp;sign=6e6f9d6fe5546d6812e5339732fe209c&amp;type=album"/>
          <p:cNvPicPr>
            <a:picLocks noChangeAspect="1" noChangeArrowheads="1"/>
          </p:cNvPicPr>
          <p:nvPr/>
        </p:nvPicPr>
        <p:blipFill>
          <a:blip r:embed="rId4" cstate="print"/>
          <a:srcRect l="17545" t="5992" r="14521" b="27130"/>
          <a:stretch>
            <a:fillRect/>
          </a:stretch>
        </p:blipFill>
        <p:spPr bwMode="auto">
          <a:xfrm>
            <a:off x="3007150" y="3629320"/>
            <a:ext cx="4506012" cy="29977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>
          <a:xfrm>
            <a:off x="623992" y="247389"/>
            <a:ext cx="11273199" cy="8585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altLang="ru-RU" sz="4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44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400" kern="12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539496" y="438913"/>
          <a:ext cx="11146536" cy="118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647688" y="2482703"/>
            <a:ext cx="4956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Проводится с младшего возраста в различных формах физкультурно-оздоровительной работы.</a:t>
            </a:r>
            <a:b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Рекомендуется всем детям, особенно с речевыми проблемами. </a:t>
            </a:r>
          </a:p>
          <a:p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Проводится в любой удобный отрезок времени.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\AppData\Local\Microsoft\Windows\INetCache\Content.Word\IMG_20241023_1535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901" y="2011215"/>
            <a:ext cx="2747398" cy="289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\AppData\Local\Microsoft\Windows\INetCache\Content.Word\IMG_20241023_15354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6119" y="4011426"/>
            <a:ext cx="3382322" cy="22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36749" y="354100"/>
            <a:ext cx="11208774" cy="1120599"/>
            <a:chOff x="0" y="38632"/>
            <a:chExt cx="11208774" cy="112059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38632"/>
              <a:ext cx="11208774" cy="112059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4703" y="93335"/>
              <a:ext cx="11099368" cy="1011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Развитие двигательной активности</a:t>
              </a:r>
              <a:endParaRPr lang="ru-RU" sz="4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8" descr="http://xn-----7kcababy9cenrjhoks5a1gq9l.xn--p1ai/FIZO/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12" y="4433700"/>
            <a:ext cx="2449293" cy="218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4669" y="1785507"/>
            <a:ext cx="3983547" cy="298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1303" y="3118103"/>
            <a:ext cx="4507569" cy="338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67" y="310435"/>
            <a:ext cx="4962759" cy="372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1363" y="1882991"/>
            <a:ext cx="6040713" cy="453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336024" y="2598004"/>
            <a:ext cx="25511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45309" y="235228"/>
            <a:ext cx="11218079" cy="1139048"/>
            <a:chOff x="-64008" y="-34520"/>
            <a:chExt cx="11218079" cy="113904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-64008" y="-34520"/>
              <a:ext cx="11208774" cy="112059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4703" y="93335"/>
              <a:ext cx="11099368" cy="1011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altLang="ru-RU" sz="4400" dirty="0" smtClean="0">
                <a:latin typeface="Monotype Corsiva" pitchFamily="66" charset="0"/>
              </a:endParaRPr>
            </a:p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Работа  с родителями</a:t>
              </a:r>
              <a:br>
                <a:rPr lang="ru-RU" altLang="ru-RU" sz="4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</a:br>
              <a:endParaRPr lang="ru-RU" sz="4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9279" y="2535936"/>
            <a:ext cx="2994659" cy="399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278" y="1792224"/>
            <a:ext cx="3573018" cy="476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02238" y="186537"/>
            <a:ext cx="11149780" cy="1437437"/>
            <a:chOff x="0" y="141603"/>
            <a:chExt cx="11149780" cy="1437437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141603"/>
              <a:ext cx="11149780" cy="143743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70170" y="211773"/>
              <a:ext cx="11009440" cy="12970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Витаминизация</a:t>
              </a:r>
              <a:endParaRPr lang="ru-RU" sz="4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170" name="Picture 2" descr="https://sun9-4.userapi.com/impf/c604330/v604330148/347d6/IIflL973cz8.jpg?size=1488x2148&amp;quality=96&amp;sign=b20edfa3c847458d61e3e889f587e75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255" y="1767769"/>
            <a:ext cx="3323016" cy="479693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673" r="7709"/>
          <a:stretch>
            <a:fillRect/>
          </a:stretch>
        </p:blipFill>
        <p:spPr bwMode="auto">
          <a:xfrm>
            <a:off x="8255144" y="3119794"/>
            <a:ext cx="3607672" cy="350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5336"/>
            <a:ext cx="10515600" cy="491947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Детский травматизм и его предупреждение - очень важная и серьезная проблема. Несмотря на большое разнообразие травм у детей, причины, вызывающие их, типичны. Прежде всего, это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неблагоустроенность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внешней среды, халатность, недосмотр взрослых, неосторожное, неправильное поведение ребенка в быту, на улице, во время игр, занятий спортом. Возникновению травм способствуют и психологические особенности детей: любознательность, большая подвижность, эмоциональность, недостаток жизненного опыта, а отсюда отсутствие чувства опасности. Взрослые обязаны предупреждать возможные риски и ограждать детей от них.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83464" y="244179"/>
          <a:ext cx="11466576" cy="78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9224"/>
            <a:ext cx="10515600" cy="472744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взрослых по предупреждению травматизма должна идти в 2 направлениях: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Устранение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травмоопасных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ситуаций ( мебель, игрушки и оборудование на участке, должны соответствовать возрасту ребёнка).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Воспитание у детей основ профилактики травматизма ( воспитываем у детей выполнять правила игры, движений, действий с предметами, воспитываем правильное поведение взаимоотношения со сверстниками и взрослыми)</a:t>
            </a:r>
            <a:endParaRPr lang="ru-RU" sz="32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04872"/>
            <a:ext cx="10515600" cy="2386584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Используемые в комплексе </a:t>
            </a:r>
            <a:r>
              <a:rPr lang="ru-RU" altLang="ru-RU" sz="2800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 технологии позволяют повысить мотивацию на здоровый образ жизни у всех субъектов воспитательно-образовательного процесса в ДОУ.</a:t>
            </a:r>
            <a:r>
              <a:rPr lang="ru-RU" altLang="ru-RU" sz="2800" dirty="0" smtClean="0">
                <a:latin typeface="Monotype Corsiva" pitchFamily="66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Monotype Corsiva" pitchFamily="66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2920" y="310896"/>
          <a:ext cx="11192256" cy="126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83458" y="373625"/>
          <a:ext cx="11434916" cy="1116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10512" y="1801369"/>
            <a:ext cx="8641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Сохранение и укрепление физического, психического и эмоционального здоровья детей дошкольного возраста</a:t>
            </a:r>
            <a:endParaRPr lang="ru-RU" sz="2400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541049" y="2798064"/>
          <a:ext cx="11320272" cy="96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88136" y="3929902"/>
            <a:ext cx="10158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Создать условия для охраны и укрепления здоровья детей. - формирование двигательных умений и навыков; - формирование первоначальных представлений о здоровом образе жизни; -воспитание культурно – гигиенических навыков. Реализуются через: - беседы -закаливающие процедуры - подвижные игры - пальчиковые гимнастики - дыхательные гимнастики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утренняя гимнастика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гимнастика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после сна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физминутки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23676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9032" y="993339"/>
            <a:ext cx="8759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сохранение здоровья детей влияет выполнение санитарно-гигиенических требований: Занятия проводятся в хорошо проветренном, чистом помещении Уровень освещения соответствует санитарно-гигиеническим требованиям Дети должны быть одеты в удобную одежду, которая не стесняет их движения Занятия проводятся не раньше чем через 30 минут после еды и не позднее, чем за 1 час до еды Подбор упражнений должен соответствовать возрастным особенностям детей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402336" y="237745"/>
          <a:ext cx="11192256" cy="1078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35175" y="1401356"/>
          <a:ext cx="11430080" cy="5361628"/>
        </p:xfrm>
        <a:graphic>
          <a:graphicData uri="http://schemas.openxmlformats.org/drawingml/2006/table">
            <a:tbl>
              <a:tblPr/>
              <a:tblGrid>
                <a:gridCol w="2078196"/>
                <a:gridCol w="9351884"/>
              </a:tblGrid>
              <a:tr h="7168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  Утро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Индивидуальная работа по развитию основных движений; пальчиковая гимнастика; артикуляционная гимнастика; </a:t>
                      </a:r>
                      <a:r>
                        <a:rPr lang="ru-RU" sz="1600" b="0" dirty="0" err="1" smtClean="0">
                          <a:latin typeface="Times New Roman"/>
                          <a:ea typeface="Calibri"/>
                          <a:cs typeface="Times New Roman"/>
                        </a:rPr>
                        <a:t>самомассаж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 ладоней и лица;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точечный массаж; утренняя гимнастика; дыхательная гимнастика.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4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Перед каждым приёмом пищи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Мытьё рук прохладной водой.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Во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время еды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Посадка за столом; формирование культурно – гигиенических навыков.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4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После каждого приёма пищи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Полоскание полости рта кипяченной водой.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4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  ООД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Динамические паузы; пальчиковая гимнастика; артикуляционная гимнастика; гимнастика для глаз; смена динамических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поз, массаж, музыкотерапия.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71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  Прогулка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Подвижные игры; элементы спортивных игр; </a:t>
                      </a:r>
                      <a:r>
                        <a:rPr lang="ru-RU" sz="1600" b="0" dirty="0" err="1">
                          <a:latin typeface="Times New Roman"/>
                          <a:ea typeface="Calibri"/>
                          <a:cs typeface="Times New Roman"/>
                        </a:rPr>
                        <a:t>босоножие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; воздушные и солнечные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ванны;</a:t>
                      </a:r>
                      <a:r>
                        <a:rPr lang="ru-RU" sz="1600" b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игры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с водой и песком;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катание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с горки; индивидуальная работа по развитию основных движений;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целевые прогулки;</a:t>
                      </a:r>
                      <a:r>
                        <a:rPr lang="ru-RU" sz="1600" b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оздоровительный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бег.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5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  Перед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сном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Ходьба по коррекционным дорожкам; воздушные ванны, </a:t>
                      </a:r>
                      <a:r>
                        <a:rPr lang="ru-RU" sz="1600" b="0" dirty="0" err="1">
                          <a:latin typeface="Times New Roman"/>
                          <a:ea typeface="Calibri"/>
                          <a:cs typeface="Times New Roman"/>
                        </a:rPr>
                        <a:t>босоножие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, релаксация.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После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сна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Зарядка пробуждения; </a:t>
                      </a: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ходьба по коррекционным дорожкам; воздушные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ванны; </a:t>
                      </a:r>
                      <a:r>
                        <a:rPr lang="ru-RU" sz="1600" b="0" dirty="0" err="1">
                          <a:latin typeface="Times New Roman"/>
                          <a:ea typeface="Calibri"/>
                          <a:cs typeface="Times New Roman"/>
                        </a:rPr>
                        <a:t>босоножие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4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Calibri"/>
                          <a:cs typeface="Times New Roman"/>
                        </a:rPr>
                        <a:t>  Вечером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Индивидуальная работа по развитию основных движений; пальчиковая гимнастика; точечный массаж; </a:t>
                      </a:r>
                      <a:r>
                        <a:rPr lang="ru-RU" sz="1600" b="0" dirty="0" err="1">
                          <a:latin typeface="Times New Roman"/>
                          <a:ea typeface="Calibri"/>
                          <a:cs typeface="Times New Roman"/>
                        </a:rPr>
                        <a:t>самомассаж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Times New Roman"/>
                        </a:rPr>
                        <a:t>; дыхательная гимнастика.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13" marR="79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448056" y="408771"/>
          <a:ext cx="11393424" cy="1246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05456" y="2551837"/>
            <a:ext cx="7095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Занятия физкультурой, 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Прогулки,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Рациональное питание, 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Соблюдение правил личной гигиены, 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Закаливание, 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Создание условий для полноценного сна</a:t>
            </a:r>
          </a:p>
        </p:txBody>
      </p:sp>
      <p:sp>
        <p:nvSpPr>
          <p:cNvPr id="2560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6" name="Picture 6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200" y="4517136"/>
            <a:ext cx="2157984" cy="2157984"/>
          </a:xfrm>
          <a:prstGeom prst="rect">
            <a:avLst/>
          </a:prstGeom>
          <a:noFill/>
        </p:spPr>
      </p:pic>
      <p:sp>
        <p:nvSpPr>
          <p:cNvPr id="25608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0" name="Picture 10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91472" y="4704699"/>
            <a:ext cx="2215896" cy="1923761"/>
          </a:xfrm>
          <a:prstGeom prst="rect">
            <a:avLst/>
          </a:prstGeom>
          <a:noFill/>
        </p:spPr>
      </p:pic>
      <p:pic>
        <p:nvPicPr>
          <p:cNvPr id="25612" name="Picture 12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01793" y="1719072"/>
            <a:ext cx="2709333" cy="1901952"/>
          </a:xfrm>
          <a:prstGeom prst="rect">
            <a:avLst/>
          </a:prstGeom>
          <a:noFill/>
        </p:spPr>
      </p:pic>
      <p:pic>
        <p:nvPicPr>
          <p:cNvPr id="25614" name="Picture 14" descr="Picture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843" y="1837944"/>
            <a:ext cx="2258550" cy="208883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5601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065212" y="1819656"/>
            <a:ext cx="10447083" cy="460857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Технологии, направленные на развитие физических качеств и двигательной активности детей, приобщение детей к здоровому образу жизни.</a:t>
            </a:r>
          </a:p>
          <a:p>
            <a:pPr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pPr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Физическая культура</a:t>
            </a:r>
          </a:p>
          <a:p>
            <a:pPr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Прогулки</a:t>
            </a:r>
          </a:p>
          <a:p>
            <a:pPr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Подвижные и спортивные игры (в помещение и на улице)</a:t>
            </a:r>
          </a:p>
          <a:p>
            <a:pPr lvl="0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культурно – гигиенических навыков</a:t>
            </a:r>
          </a:p>
          <a:p>
            <a:pPr lvl="0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Комплекс закаливающих мероприятий</a:t>
            </a:r>
          </a:p>
          <a:p>
            <a:pPr lvl="0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Бодрящая гимнастика</a:t>
            </a:r>
          </a:p>
          <a:p>
            <a:pPr fontAlgn="t">
              <a:buFontTx/>
              <a:buChar char="-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Су-Джок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</a:p>
          <a:p>
            <a:pPr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Самостоятельная двигательная деятельность детей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Работа с родителями, витаминизация (укрепление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здоровья, соблюдение режима дня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семье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8" descr="http://www.playing-field.ru/img/2015/052019/22094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4098" y="2522605"/>
            <a:ext cx="2381287" cy="280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/>
        </p:nvGraphicFramePr>
        <p:xfrm>
          <a:off x="411480" y="225891"/>
          <a:ext cx="11237976" cy="1136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03123" y="311979"/>
          <a:ext cx="11238271" cy="131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60720" y="1764792"/>
            <a:ext cx="612648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Формы проведения:</a:t>
            </a:r>
          </a:p>
          <a:p>
            <a:pPr>
              <a:spcBef>
                <a:spcPct val="50000"/>
              </a:spcBef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Традиционная- классическая с предметами и без, с нестандартным оборудованием</a:t>
            </a:r>
          </a:p>
          <a:p>
            <a:pPr>
              <a:spcBef>
                <a:spcPct val="5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-Игровая – 2-3 подвижные игры</a:t>
            </a:r>
          </a:p>
          <a:p>
            <a:pPr>
              <a:spcBef>
                <a:spcPct val="5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-Сюжетная</a:t>
            </a:r>
          </a:p>
          <a:p>
            <a:pPr>
              <a:spcBef>
                <a:spcPct val="5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 использованием полосы препятствий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коррегирующей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дорожки</a:t>
            </a:r>
          </a:p>
          <a:p>
            <a:pPr>
              <a:spcBef>
                <a:spcPct val="5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 использованием танцевальных упражнений, танцевально-ритмических и аэробики</a:t>
            </a:r>
          </a:p>
          <a:p>
            <a:pPr>
              <a:spcBef>
                <a:spcPct val="5000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 включением оздоровительного бега, комплекса упражнений на дыхание</a:t>
            </a:r>
          </a:p>
          <a:p>
            <a:pPr>
              <a:lnSpc>
                <a:spcPct val="80000"/>
              </a:lnSpc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Проводится в групповой комнате, физкультурном зале, под музыку.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s://sun9-36.userapi.com/impg/-mRbSUFKo5EsP9_Lf0YVFrksGs3QI2tl4DH93g/fh8g9j4-R68.jpg?size=2560x1920&amp;quality=95&amp;sign=d71ee87964cf887e77de7c052bb8c84a&amp;type=album"/>
          <p:cNvPicPr>
            <a:picLocks noChangeAspect="1" noChangeArrowheads="1"/>
          </p:cNvPicPr>
          <p:nvPr/>
        </p:nvPicPr>
        <p:blipFill>
          <a:blip r:embed="rId7" cstate="print"/>
          <a:srcRect l="12312" r="9554"/>
          <a:stretch>
            <a:fillRect/>
          </a:stretch>
        </p:blipFill>
        <p:spPr bwMode="auto">
          <a:xfrm>
            <a:off x="484632" y="1710504"/>
            <a:ext cx="2404872" cy="2308402"/>
          </a:xfrm>
          <a:prstGeom prst="rect">
            <a:avLst/>
          </a:prstGeom>
          <a:noFill/>
        </p:spPr>
      </p:pic>
      <p:pic>
        <p:nvPicPr>
          <p:cNvPr id="21508" name="Picture 4" descr="https://sun9-6.userapi.com/impg/0u8K5hq7jIBLSJmL6VN3lyXWkyCZ4D78LDVw4w/JbpKuiFmoAc.jpg?size=2560x1920&amp;quality=95&amp;sign=13017e9ae2355ac463381b237c86a171&amp;type=album"/>
          <p:cNvPicPr>
            <a:picLocks noChangeAspect="1" noChangeArrowheads="1"/>
          </p:cNvPicPr>
          <p:nvPr/>
        </p:nvPicPr>
        <p:blipFill>
          <a:blip r:embed="rId8" cstate="print"/>
          <a:srcRect l="17442"/>
          <a:stretch>
            <a:fillRect/>
          </a:stretch>
        </p:blipFill>
        <p:spPr bwMode="auto">
          <a:xfrm>
            <a:off x="3017520" y="4114800"/>
            <a:ext cx="2687488" cy="244144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30450" y="640081"/>
          <a:ext cx="11208774" cy="1188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138160" y="3104495"/>
            <a:ext cx="3511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Проводится 2 раза в неделю в спортивном зале и 1 раз на улице. Занятия проводятся в соответствии с программой, по которой работает ДОУ. 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https://sun9-18.userapi.com/impg/xmwpa-sX5yqFQJQkkhL9kSnKJzHuhTd_NF6WVA/qEBdg2RgZDo.jpg?size=2560x2560&amp;quality=95&amp;sign=4c334b78e0974cf4c63e2c55f0a68141&amp;type=album"/>
          <p:cNvPicPr>
            <a:picLocks noChangeAspect="1" noChangeArrowheads="1"/>
          </p:cNvPicPr>
          <p:nvPr/>
        </p:nvPicPr>
        <p:blipFill>
          <a:blip r:embed="rId7" cstate="print"/>
          <a:srcRect l="50316" t="965" r="1542" b="52226"/>
          <a:stretch>
            <a:fillRect/>
          </a:stretch>
        </p:blipFill>
        <p:spPr bwMode="auto">
          <a:xfrm>
            <a:off x="430586" y="2231136"/>
            <a:ext cx="3272734" cy="318211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347" y="2916935"/>
            <a:ext cx="3980941" cy="29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941</Words>
  <Application>Microsoft Office PowerPoint</Application>
  <PresentationFormat>Произвольный</PresentationFormat>
  <Paragraphs>106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Детский травматизм и его предупреждение - очень важная и серьезная проблема. Несмотря на большое разнообразие травм у детей, причины, вызывающие их, типичны. Прежде всего, это неблагоустроенность внешней среды, халатность, недосмотр взрослых, неосторожное, неправильное поведение ребенка в быту, на улице, во время игр, занятий спортом. Возникновению травм способствуют и психологические особенности детей: любознательность, большая подвижность, эмоциональность, недостаток жизненного опыта, а отсюда отсутствие чувства опасности. Взрослые обязаны предупреждать возможные риски и ограждать детей от них. </vt:lpstr>
      <vt:lpstr>Работа взрослых по предупреждению травматизма должна идти в 2 направлениях: 1. Устранение травмоопасных ситуаций ( мебель, игрушки и оборудование на участке, должны соответствовать возрасту ребёнка). 2. Воспитание у детей основ профилактики травматизма ( воспитываем у детей выполнять правила игры, движений, действий с предметами, воспитываем правильное поведение взаимоотношения со сверстниками и взрослыми)</vt:lpstr>
      <vt:lpstr> Используемые в комплексе здоровьесберегающие технологии позволяют повысить мотивацию на здоровый образ жизни у всех субъектов воспитательно-образовательного процесса в ДОУ. 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 </dc:creator>
  <cp:lastModifiedBy>а</cp:lastModifiedBy>
  <cp:revision>70</cp:revision>
  <dcterms:created xsi:type="dcterms:W3CDTF">2024-10-16T13:53:00Z</dcterms:created>
  <dcterms:modified xsi:type="dcterms:W3CDTF">2024-11-27T15:13:24Z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636D90C00DE24ACDB3912158EA819E0C_12</vt:lpwstr>
  </property>
  <property fmtid="{D5CDD505-2E9C-101B-9397-08002B2CF9AE}" pid="3" name="KSOProductBuildVer">
    <vt:lpwstr>1049-12.2.0.18607</vt:lpwstr>
  </property>
</Properties>
</file>