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2"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3" r:id="rId27"/>
    <p:sldId id="284"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808" autoAdjust="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D655ED-2273-4765-A263-5592857CFF14}" type="datetimeFigureOut">
              <a:rPr lang="ru-RU" smtClean="0"/>
              <a:t>17.04.2024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813924-B461-4750-A311-0203B181C95E}" type="slidenum">
              <a:rPr lang="ru-RU" smtClean="0"/>
              <a:t>‹#›</a:t>
            </a:fld>
            <a:endParaRPr lang="ru-RU"/>
          </a:p>
        </p:txBody>
      </p:sp>
    </p:spTree>
    <p:extLst>
      <p:ext uri="{BB962C8B-B14F-4D97-AF65-F5344CB8AC3E}">
        <p14:creationId xmlns:p14="http://schemas.microsoft.com/office/powerpoint/2010/main" val="4246561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8813924-B461-4750-A311-0203B181C95E}" type="slidenum">
              <a:rPr lang="ru-RU" smtClean="0"/>
              <a:t>2</a:t>
            </a:fld>
            <a:endParaRPr lang="ru-RU"/>
          </a:p>
        </p:txBody>
      </p:sp>
    </p:spTree>
    <p:extLst>
      <p:ext uri="{BB962C8B-B14F-4D97-AF65-F5344CB8AC3E}">
        <p14:creationId xmlns:p14="http://schemas.microsoft.com/office/powerpoint/2010/main" val="3068246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61D2CF37-2DB6-4A4E-9068-AE717C63EE5E}" type="datetimeFigureOut">
              <a:rPr lang="ru-RU" smtClean="0"/>
              <a:t>17.04.2024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3524384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1D2CF37-2DB6-4A4E-9068-AE717C63EE5E}" type="datetimeFigureOut">
              <a:rPr lang="ru-RU" smtClean="0"/>
              <a:t>17.04.2024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3558066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1D2CF37-2DB6-4A4E-9068-AE717C63EE5E}" type="datetimeFigureOut">
              <a:rPr lang="ru-RU" smtClean="0"/>
              <a:t>17.04.2024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205834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1D2CF37-2DB6-4A4E-9068-AE717C63EE5E}" type="datetimeFigureOut">
              <a:rPr lang="ru-RU" smtClean="0"/>
              <a:t>17.04.2024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224634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1D2CF37-2DB6-4A4E-9068-AE717C63EE5E}" type="datetimeFigureOut">
              <a:rPr lang="ru-RU" smtClean="0"/>
              <a:t>17.04.2024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1703794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1D2CF37-2DB6-4A4E-9068-AE717C63EE5E}" type="datetimeFigureOut">
              <a:rPr lang="ru-RU" smtClean="0"/>
              <a:t>17.04.2024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1321225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1D2CF37-2DB6-4A4E-9068-AE717C63EE5E}" type="datetimeFigureOut">
              <a:rPr lang="ru-RU" smtClean="0"/>
              <a:t>17.04.2024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1727003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1D2CF37-2DB6-4A4E-9068-AE717C63EE5E}" type="datetimeFigureOut">
              <a:rPr lang="ru-RU" smtClean="0"/>
              <a:t>17.04.2024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3667677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D2CF37-2DB6-4A4E-9068-AE717C63EE5E}" type="datetimeFigureOut">
              <a:rPr lang="ru-RU" smtClean="0"/>
              <a:t>17.04.2024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103382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1D2CF37-2DB6-4A4E-9068-AE717C63EE5E}" type="datetimeFigureOut">
              <a:rPr lang="ru-RU" smtClean="0"/>
              <a:t>17.04.2024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472031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1D2CF37-2DB6-4A4E-9068-AE717C63EE5E}" type="datetimeFigureOut">
              <a:rPr lang="ru-RU" smtClean="0"/>
              <a:t>17.04.2024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FB2701-61D3-4BE3-9518-29F45FDDF4AB}" type="slidenum">
              <a:rPr lang="ru-RU" smtClean="0"/>
              <a:t>‹#›</a:t>
            </a:fld>
            <a:endParaRPr lang="ru-RU"/>
          </a:p>
        </p:txBody>
      </p:sp>
    </p:spTree>
    <p:extLst>
      <p:ext uri="{BB962C8B-B14F-4D97-AF65-F5344CB8AC3E}">
        <p14:creationId xmlns:p14="http://schemas.microsoft.com/office/powerpoint/2010/main" val="179643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D2CF37-2DB6-4A4E-9068-AE717C63EE5E}" type="datetimeFigureOut">
              <a:rPr lang="ru-RU" smtClean="0"/>
              <a:t>17.04.2024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B2701-61D3-4BE3-9518-29F45FDDF4AB}" type="slidenum">
              <a:rPr lang="ru-RU" smtClean="0"/>
              <a:t>‹#›</a:t>
            </a:fld>
            <a:endParaRPr lang="ru-RU"/>
          </a:p>
        </p:txBody>
      </p:sp>
    </p:spTree>
    <p:extLst>
      <p:ext uri="{BB962C8B-B14F-4D97-AF65-F5344CB8AC3E}">
        <p14:creationId xmlns:p14="http://schemas.microsoft.com/office/powerpoint/2010/main" val="3663228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9.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6.jpeg"/><Relationship Id="rId18" Type="http://schemas.openxmlformats.org/officeDocument/2006/relationships/slide" Target="slide23.xml"/><Relationship Id="rId3" Type="http://schemas.openxmlformats.org/officeDocument/2006/relationships/slide" Target="slide13.xml"/><Relationship Id="rId21" Type="http://schemas.openxmlformats.org/officeDocument/2006/relationships/image" Target="../media/image10.jpeg"/><Relationship Id="rId7" Type="http://schemas.openxmlformats.org/officeDocument/2006/relationships/image" Target="../media/image3.jpeg"/><Relationship Id="rId12" Type="http://schemas.openxmlformats.org/officeDocument/2006/relationships/slide" Target="slide15.xml"/><Relationship Id="rId17" Type="http://schemas.openxmlformats.org/officeDocument/2006/relationships/image" Target="../media/image8.png"/><Relationship Id="rId2" Type="http://schemas.openxmlformats.org/officeDocument/2006/relationships/notesSlide" Target="../notesSlides/notesSlide1.xml"/><Relationship Id="rId16" Type="http://schemas.openxmlformats.org/officeDocument/2006/relationships/slide" Target="slide19.xml"/><Relationship Id="rId20" Type="http://schemas.openxmlformats.org/officeDocument/2006/relationships/slide" Target="slide9.xml"/><Relationship Id="rId1" Type="http://schemas.openxmlformats.org/officeDocument/2006/relationships/slideLayout" Target="../slideLayouts/slideLayout6.xml"/><Relationship Id="rId6" Type="http://schemas.openxmlformats.org/officeDocument/2006/relationships/slide" Target="slide3.xml"/><Relationship Id="rId11" Type="http://schemas.openxmlformats.org/officeDocument/2006/relationships/image" Target="../media/image5.jpeg"/><Relationship Id="rId24" Type="http://schemas.openxmlformats.org/officeDocument/2006/relationships/slide" Target="slide26.xml"/><Relationship Id="rId5" Type="http://schemas.openxmlformats.org/officeDocument/2006/relationships/image" Target="../media/image2.jpeg"/><Relationship Id="rId15" Type="http://schemas.openxmlformats.org/officeDocument/2006/relationships/image" Target="../media/image7.png"/><Relationship Id="rId23" Type="http://schemas.openxmlformats.org/officeDocument/2006/relationships/image" Target="../media/image11.jpeg"/><Relationship Id="rId10" Type="http://schemas.openxmlformats.org/officeDocument/2006/relationships/slide" Target="slide11.xml"/><Relationship Id="rId19" Type="http://schemas.openxmlformats.org/officeDocument/2006/relationships/image" Target="../media/image9.jpeg"/><Relationship Id="rId4" Type="http://schemas.openxmlformats.org/officeDocument/2006/relationships/slide" Target="slide5.xml"/><Relationship Id="rId9" Type="http://schemas.openxmlformats.org/officeDocument/2006/relationships/image" Target="../media/image4.jpeg"/><Relationship Id="rId14" Type="http://schemas.openxmlformats.org/officeDocument/2006/relationships/slide" Target="slide17.xml"/><Relationship Id="rId22" Type="http://schemas.openxmlformats.org/officeDocument/2006/relationships/slide" Target="slide21.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 Id="rId5" Type="http://schemas.openxmlformats.org/officeDocument/2006/relationships/slide" Target="slide2.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9.xml"/><Relationship Id="rId5" Type="http://schemas.openxmlformats.org/officeDocument/2006/relationships/slide" Target="slide2.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Интеллектуальная игра “WHAT? WHERE? WHEN?” в Академии “Bolashaq” – Академия  &quot;Bolashaq&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4211" y="6784"/>
            <a:ext cx="8886548" cy="6851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840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513" y="457200"/>
            <a:ext cx="3067512" cy="75460"/>
          </a:xfrm>
        </p:spPr>
        <p:txBody>
          <a:bodyPr>
            <a:normAutofit fontScale="90000"/>
          </a:bodyPr>
          <a:lstStyle/>
          <a:p>
            <a:endParaRPr lang="ru-RU" dirty="0"/>
          </a:p>
        </p:txBody>
      </p:sp>
      <p:sp>
        <p:nvSpPr>
          <p:cNvPr id="4" name="Текст 3"/>
          <p:cNvSpPr>
            <a:spLocks noGrp="1"/>
          </p:cNvSpPr>
          <p:nvPr>
            <p:ph type="body" sz="half" idx="2"/>
          </p:nvPr>
        </p:nvSpPr>
        <p:spPr>
          <a:xfrm>
            <a:off x="839788" y="1090166"/>
            <a:ext cx="3932237" cy="4881563"/>
          </a:xfrm>
        </p:spPr>
        <p:txBody>
          <a:bodyPr>
            <a:normAutofit fontScale="92500" lnSpcReduction="10000"/>
          </a:bodyPr>
          <a:lstStyle/>
          <a:p>
            <a:r>
              <a:rPr lang="en-US" sz="4000" dirty="0">
                <a:latin typeface="Times New Roman" panose="02020603050405020304" pitchFamily="18" charset="0"/>
                <a:cs typeface="Times New Roman" panose="02020603050405020304" pitchFamily="18" charset="0"/>
              </a:rPr>
              <a:t>Answer: 007.</a:t>
            </a:r>
            <a:endParaRPr lang="ru-RU" sz="4000" dirty="0">
              <a:latin typeface="Times New Roman" panose="02020603050405020304" pitchFamily="18" charset="0"/>
              <a:cs typeface="Times New Roman" panose="02020603050405020304" pitchFamily="18" charset="0"/>
            </a:endParaRPr>
          </a:p>
          <a:p>
            <a:pPr>
              <a:lnSpc>
                <a:spcPct val="150000"/>
              </a:lnSpc>
            </a:pPr>
            <a:r>
              <a:rPr lang="en-US" sz="4000" dirty="0">
                <a:latin typeface="Times New Roman" panose="02020603050405020304" pitchFamily="18" charset="0"/>
                <a:cs typeface="Times New Roman" panose="02020603050405020304" pitchFamily="18" charset="0"/>
              </a:rPr>
              <a:t>Commentary: It is the same as the code number of a famous British spy James Bond. </a:t>
            </a:r>
            <a:endParaRPr lang="ru-RU" sz="4000" dirty="0">
              <a:latin typeface="Times New Roman" panose="02020603050405020304" pitchFamily="18" charset="0"/>
              <a:cs typeface="Times New Roman" panose="02020603050405020304" pitchFamily="18" charset="0"/>
            </a:endParaRPr>
          </a:p>
        </p:txBody>
      </p:sp>
      <p:pic>
        <p:nvPicPr>
          <p:cNvPr id="5122" name="Picture 2" descr="Музей шпионажа в Финляндии, Тампере"/>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525" r="75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Стрелка влево 4">
            <a:hlinkClick r:id="rId3" action="ppaction://hlinksldjump"/>
          </p:cNvPr>
          <p:cNvSpPr/>
          <p:nvPr/>
        </p:nvSpPr>
        <p:spPr>
          <a:xfrm>
            <a:off x="3462391" y="5322013"/>
            <a:ext cx="832207" cy="28767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62230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310883"/>
          </a:xfrm>
        </p:spPr>
        <p:txBody>
          <a:bodyPr>
            <a:normAutofit/>
          </a:bodyPr>
          <a:lstStyle/>
          <a:p>
            <a:pPr>
              <a:lnSpc>
                <a:spcPct val="150000"/>
              </a:lnSpc>
            </a:pPr>
            <a:r>
              <a:rPr lang="en-US" dirty="0">
                <a:latin typeface="Times New Roman" panose="02020603050405020304" pitchFamily="18" charset="0"/>
                <a:cs typeface="Times New Roman" panose="02020603050405020304" pitchFamily="18" charset="0"/>
              </a:rPr>
              <a:t>20-year-old Kate Winslet and 87-year-old Gloria Stuart were nominated to Oscar in 1998. This situation had never occurred in the history of the Academy Award before. Why was it unique?</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6982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624614" y="457200"/>
            <a:ext cx="3147411" cy="137604"/>
          </a:xfrm>
        </p:spPr>
        <p:txBody>
          <a:bodyPr>
            <a:normAutofit fontScale="90000"/>
          </a:bodyPr>
          <a:lstStyle/>
          <a:p>
            <a:endParaRPr lang="ru-RU" dirty="0"/>
          </a:p>
        </p:txBody>
      </p:sp>
      <p:sp>
        <p:nvSpPr>
          <p:cNvPr id="5" name="Текст 4"/>
          <p:cNvSpPr>
            <a:spLocks noGrp="1"/>
          </p:cNvSpPr>
          <p:nvPr>
            <p:ph type="body" sz="half" idx="2"/>
          </p:nvPr>
        </p:nvSpPr>
        <p:spPr>
          <a:xfrm>
            <a:off x="839788" y="987425"/>
            <a:ext cx="3932237" cy="4881563"/>
          </a:xfrm>
        </p:spPr>
        <p:txBody>
          <a:bodyPr>
            <a:normAutofit fontScale="92500" lnSpcReduction="20000"/>
          </a:bodyPr>
          <a:lstStyle/>
          <a:p>
            <a:pPr>
              <a:lnSpc>
                <a:spcPct val="150000"/>
              </a:lnSpc>
            </a:pPr>
            <a:r>
              <a:rPr lang="en-US" sz="3600" dirty="0">
                <a:latin typeface="Times New Roman" panose="02020603050405020304" pitchFamily="18" charset="0"/>
                <a:cs typeface="Times New Roman" panose="02020603050405020304" pitchFamily="18" charset="0"/>
              </a:rPr>
              <a:t>Answer: Both actresses were nominated to Oscar for one and the same role of Rose  DeWitt </a:t>
            </a:r>
            <a:r>
              <a:rPr lang="en-US" sz="3600" dirty="0" err="1">
                <a:latin typeface="Times New Roman" panose="02020603050405020304" pitchFamily="18" charset="0"/>
                <a:cs typeface="Times New Roman" panose="02020603050405020304" pitchFamily="18" charset="0"/>
              </a:rPr>
              <a:t>Bukater</a:t>
            </a:r>
            <a:r>
              <a:rPr lang="en-US" sz="3600" dirty="0">
                <a:latin typeface="Times New Roman" panose="02020603050405020304" pitchFamily="18" charset="0"/>
                <a:cs typeface="Times New Roman" panose="02020603050405020304" pitchFamily="18" charset="0"/>
              </a:rPr>
              <a:t> in the film “Titanic”.</a:t>
            </a:r>
            <a:endParaRPr lang="ru-RU" sz="3600" dirty="0">
              <a:latin typeface="Times New Roman" panose="02020603050405020304" pitchFamily="18" charset="0"/>
              <a:cs typeface="Times New Roman" panose="02020603050405020304" pitchFamily="18" charset="0"/>
            </a:endParaRPr>
          </a:p>
        </p:txBody>
      </p:sp>
      <p:pic>
        <p:nvPicPr>
          <p:cNvPr id="6" name="Рисунок 5" descr="https://wl-adme.cf.tsp.li/resize/728x/jpg/2e7/abf/843ba15ce0bd28675acdca4d6a.jpg"/>
          <p:cNvPicPr>
            <a:picLocks noGrp="1"/>
          </p:cNvPicPr>
          <p:nvPr>
            <p:ph type="pic" idx="1"/>
          </p:nvPr>
        </p:nvPicPr>
        <p:blipFill>
          <a:blip r:embed="rId2">
            <a:extLst>
              <a:ext uri="{28A0092B-C50C-407E-A947-70E740481C1C}">
                <a14:useLocalDpi xmlns:a14="http://schemas.microsoft.com/office/drawing/2010/main" val="0"/>
              </a:ext>
            </a:extLst>
          </a:blip>
          <a:srcRect t="7230" b="7230"/>
          <a:stretch>
            <a:fillRect/>
          </a:stretch>
        </p:blipFill>
        <p:spPr bwMode="auto">
          <a:prstGeom prst="rect">
            <a:avLst/>
          </a:prstGeom>
          <a:noFill/>
          <a:ln>
            <a:noFill/>
          </a:ln>
        </p:spPr>
      </p:pic>
      <p:sp>
        <p:nvSpPr>
          <p:cNvPr id="8" name="Стрелка влево 7">
            <a:hlinkClick r:id="rId3" action="ppaction://hlinksldjump"/>
          </p:cNvPr>
          <p:cNvSpPr/>
          <p:nvPr/>
        </p:nvSpPr>
        <p:spPr>
          <a:xfrm>
            <a:off x="2743200" y="5301465"/>
            <a:ext cx="719191" cy="3082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80432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839788" y="995363"/>
            <a:ext cx="3932237" cy="4873625"/>
          </a:xfrm>
        </p:spPr>
        <p:txBody>
          <a:bodyPr>
            <a:normAutofit fontScale="77500" lnSpcReduction="20000"/>
          </a:bodyPr>
          <a:lstStyle/>
          <a:p>
            <a:pPr>
              <a:lnSpc>
                <a:spcPct val="150000"/>
              </a:lnSpc>
            </a:pPr>
            <a:r>
              <a:rPr lang="en-GB" sz="3200" dirty="0">
                <a:latin typeface="Times New Roman" panose="02020603050405020304" pitchFamily="18" charset="0"/>
                <a:cs typeface="Times New Roman" panose="02020603050405020304" pitchFamily="18" charset="0"/>
              </a:rPr>
              <a:t>THIS apart from seed beads (</a:t>
            </a:r>
            <a:r>
              <a:rPr lang="ru-RU" sz="3200" dirty="0">
                <a:latin typeface="Times New Roman" panose="02020603050405020304" pitchFamily="18" charset="0"/>
                <a:cs typeface="Times New Roman" panose="02020603050405020304" pitchFamily="18" charset="0"/>
              </a:rPr>
              <a:t>бисер</a:t>
            </a:r>
            <a:r>
              <a:rPr lang="en-US" sz="3200" dirty="0">
                <a:latin typeface="Times New Roman" panose="02020603050405020304" pitchFamily="18" charset="0"/>
                <a:cs typeface="Times New Roman" panose="02020603050405020304" pitchFamily="18" charset="0"/>
              </a:rPr>
              <a:t>) is given to people applying for a job in the assembly </a:t>
            </a:r>
            <a:r>
              <a:rPr lang="en-GB" sz="3200" dirty="0">
                <a:latin typeface="Times New Roman" panose="02020603050405020304" pitchFamily="18" charset="0"/>
                <a:cs typeface="Times New Roman" panose="02020603050405020304" pitchFamily="18" charset="0"/>
              </a:rPr>
              <a:t>departments</a:t>
            </a:r>
            <a:r>
              <a:rPr lang="en-US" sz="3200" dirty="0">
                <a:latin typeface="Times New Roman" panose="02020603050405020304" pitchFamily="18" charset="0"/>
                <a:cs typeface="Times New Roman" panose="02020603050405020304" pitchFamily="18" charset="0"/>
              </a:rPr>
              <a:t> (c</a:t>
            </a:r>
            <a:r>
              <a:rPr lang="ru-RU" sz="3200" dirty="0" err="1">
                <a:latin typeface="Times New Roman" panose="02020603050405020304" pitchFamily="18" charset="0"/>
                <a:cs typeface="Times New Roman" panose="02020603050405020304" pitchFamily="18" charset="0"/>
              </a:rPr>
              <a:t>борочный</a:t>
            </a:r>
            <a:r>
              <a:rPr lang="ru-RU" sz="3200" dirty="0">
                <a:latin typeface="Times New Roman" panose="02020603050405020304" pitchFamily="18" charset="0"/>
                <a:cs typeface="Times New Roman" panose="02020603050405020304" pitchFamily="18" charset="0"/>
              </a:rPr>
              <a:t> цех</a:t>
            </a:r>
            <a:r>
              <a:rPr lang="en-US" sz="3200" dirty="0">
                <a:latin typeface="Times New Roman" panose="02020603050405020304" pitchFamily="18" charset="0"/>
                <a:cs typeface="Times New Roman" panose="02020603050405020304" pitchFamily="18" charset="0"/>
              </a:rPr>
              <a:t>) at Asian factories where microchips are manufactured. What is in the </a:t>
            </a:r>
            <a:r>
              <a:rPr lang="en-GB" sz="3200" dirty="0">
                <a:latin typeface="Times New Roman" panose="02020603050405020304" pitchFamily="18" charset="0"/>
                <a:cs typeface="Times New Roman" panose="02020603050405020304" pitchFamily="18" charset="0"/>
              </a:rPr>
              <a:t>black box</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pic>
        <p:nvPicPr>
          <p:cNvPr id="5" name="Рисунок 4" descr="https://wl-adme.cf.tsp.li/resize/728x/jpg/7c8/363/ccd998564d80ee0f0ea18470f5.jpg"/>
          <p:cNvPicPr>
            <a:picLocks noGrp="1"/>
          </p:cNvPicPr>
          <p:nvPr>
            <p:ph type="pic" idx="1"/>
          </p:nvPr>
        </p:nvPicPr>
        <p:blipFill>
          <a:blip r:embed="rId2">
            <a:extLst>
              <a:ext uri="{28A0092B-C50C-407E-A947-70E740481C1C}">
                <a14:useLocalDpi xmlns:a14="http://schemas.microsoft.com/office/drawing/2010/main" val="0"/>
              </a:ext>
            </a:extLst>
          </a:blip>
          <a:srcRect l="73" r="73"/>
          <a:stretch>
            <a:fillRect/>
          </a:stretch>
        </p:blipFill>
        <p:spPr bwMode="auto">
          <a:xfrm>
            <a:off x="5156200" y="995363"/>
            <a:ext cx="6172200" cy="4873625"/>
          </a:xfrm>
          <a:prstGeom prst="rect">
            <a:avLst/>
          </a:prstGeom>
          <a:noFill/>
          <a:ln>
            <a:noFill/>
          </a:ln>
        </p:spPr>
      </p:pic>
    </p:spTree>
    <p:extLst>
      <p:ext uri="{BB962C8B-B14F-4D97-AF65-F5344CB8AC3E}">
        <p14:creationId xmlns:p14="http://schemas.microsoft.com/office/powerpoint/2010/main" val="14180608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839788" y="987425"/>
            <a:ext cx="3932237" cy="4881563"/>
          </a:xfrm>
        </p:spPr>
        <p:txBody>
          <a:bodyPr>
            <a:normAutofit fontScale="85000" lnSpcReduction="20000"/>
          </a:bodyPr>
          <a:lstStyle/>
          <a:p>
            <a:r>
              <a:rPr lang="en-US" sz="2800" dirty="0">
                <a:latin typeface="Times New Roman" panose="02020603050405020304" pitchFamily="18" charset="0"/>
                <a:cs typeface="Times New Roman" panose="02020603050405020304" pitchFamily="18" charset="0"/>
              </a:rPr>
              <a:t>Answer: </a:t>
            </a:r>
            <a:r>
              <a:rPr lang="ru-RU" sz="2800" dirty="0">
                <a:latin typeface="Times New Roman" panose="02020603050405020304" pitchFamily="18" charset="0"/>
                <a:cs typeface="Times New Roman" panose="02020603050405020304" pitchFamily="18" charset="0"/>
              </a:rPr>
              <a:t>с</a:t>
            </a:r>
            <a:r>
              <a:rPr lang="en-GB" sz="2800" dirty="0" err="1">
                <a:latin typeface="Times New Roman" panose="02020603050405020304" pitchFamily="18" charset="0"/>
                <a:cs typeface="Times New Roman" panose="02020603050405020304" pitchFamily="18" charset="0"/>
              </a:rPr>
              <a:t>hopsticks</a:t>
            </a:r>
            <a:endParaRPr lang="en-GB"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Excellent eyesight, speed and </a:t>
            </a:r>
            <a:r>
              <a:rPr lang="en-GB" sz="2800" dirty="0">
                <a:latin typeface="Times New Roman" panose="02020603050405020304" pitchFamily="18" charset="0"/>
                <a:cs typeface="Times New Roman" panose="02020603050405020304" pitchFamily="18" charset="0"/>
              </a:rPr>
              <a:t>motor coordination </a:t>
            </a:r>
            <a:r>
              <a:rPr lang="en-US"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координация движений</a:t>
            </a:r>
            <a:r>
              <a:rPr lang="en-US" sz="2800" dirty="0">
                <a:latin typeface="Times New Roman" panose="02020603050405020304" pitchFamily="18" charset="0"/>
                <a:cs typeface="Times New Roman" panose="02020603050405020304" pitchFamily="18" charset="0"/>
              </a:rPr>
              <a:t>) are highly valued in working with microchips. All these can be checked by asking a candidate for the job to pick up the seed beads with the help of </a:t>
            </a:r>
            <a:r>
              <a:rPr lang="en-US" sz="2800" dirty="0" err="1">
                <a:latin typeface="Times New Roman" panose="02020603050405020304" pitchFamily="18" charset="0"/>
                <a:cs typeface="Times New Roman" panose="02020603050405020304" pitchFamily="18" charset="0"/>
              </a:rPr>
              <a:t>сhopsticks</a:t>
            </a:r>
            <a:r>
              <a:rPr lang="en-US" sz="2800"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pic>
        <p:nvPicPr>
          <p:cNvPr id="6156" name="Picture 12" descr="Что делают работники палочками для еды при найме на работу к азиатским  производителям микросхем? — Музей фактов"/>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Стрелка влево 4">
            <a:hlinkClick r:id="rId3" action="ppaction://hlinksldjump"/>
          </p:cNvPr>
          <p:cNvSpPr/>
          <p:nvPr/>
        </p:nvSpPr>
        <p:spPr>
          <a:xfrm>
            <a:off x="3493213" y="5301465"/>
            <a:ext cx="667821" cy="28767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036422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71981"/>
          </a:xfrm>
        </p:spPr>
        <p:txBody>
          <a:bodyPr>
            <a:normAutofit/>
          </a:bodyPr>
          <a:lstStyle/>
          <a:p>
            <a:r>
              <a:rPr lang="en-GB" dirty="0">
                <a:latin typeface="Times New Roman" panose="02020603050405020304" pitchFamily="18" charset="0"/>
                <a:cs typeface="Times New Roman" panose="02020603050405020304" pitchFamily="18" charset="0"/>
              </a:rPr>
              <a:t>When translating the cartoon “</a:t>
            </a:r>
            <a:r>
              <a:rPr lang="en-US" dirty="0">
                <a:latin typeface="Times New Roman" panose="02020603050405020304" pitchFamily="18" charset="0"/>
                <a:cs typeface="Times New Roman" panose="02020603050405020304" pitchFamily="18" charset="0"/>
              </a:rPr>
              <a:t>Chip 'n Dale: Rescue Rangers” the Mouse was given a different name (</a:t>
            </a:r>
            <a:r>
              <a:rPr lang="ru-RU" dirty="0">
                <a:latin typeface="Times New Roman" panose="02020603050405020304" pitchFamily="18" charset="0"/>
                <a:cs typeface="Times New Roman" panose="02020603050405020304" pitchFamily="18" charset="0"/>
              </a:rPr>
              <a:t>Гайка</a:t>
            </a:r>
            <a:r>
              <a:rPr lang="en-US" dirty="0">
                <a:latin typeface="Times New Roman" panose="02020603050405020304" pitchFamily="18" charset="0"/>
                <a:cs typeface="Times New Roman" panose="02020603050405020304" pitchFamily="18" charset="0"/>
              </a:rPr>
              <a:t>). The original name, meaning a small machine or piece of electronic equipment, was unsuitable because THIS WORD was not widespread in Russia at that time (in 1989). Moreover, to give the Mouse the original name, she must have been turned into a boy. What is the original name of this character?</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4134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839788" y="987425"/>
            <a:ext cx="3932237" cy="4881563"/>
          </a:xfrm>
        </p:spPr>
        <p:txBody>
          <a:bodyPr>
            <a:normAutofit/>
          </a:bodyPr>
          <a:lstStyle/>
          <a:p>
            <a:endParaRPr lang="en-GB" sz="4400" dirty="0">
              <a:latin typeface="Times New Roman" panose="02020603050405020304" pitchFamily="18" charset="0"/>
              <a:cs typeface="Times New Roman" panose="02020603050405020304" pitchFamily="18" charset="0"/>
            </a:endParaRPr>
          </a:p>
          <a:p>
            <a:endParaRPr lang="en-GB" sz="4400" dirty="0">
              <a:latin typeface="Times New Roman" panose="02020603050405020304" pitchFamily="18" charset="0"/>
              <a:cs typeface="Times New Roman" panose="02020603050405020304" pitchFamily="18" charset="0"/>
            </a:endParaRPr>
          </a:p>
          <a:p>
            <a:endParaRPr lang="en-GB" sz="4400" dirty="0">
              <a:latin typeface="Times New Roman" panose="02020603050405020304" pitchFamily="18" charset="0"/>
              <a:cs typeface="Times New Roman" panose="02020603050405020304" pitchFamily="18" charset="0"/>
            </a:endParaRPr>
          </a:p>
          <a:p>
            <a:r>
              <a:rPr lang="en-GB" sz="4400" dirty="0">
                <a:latin typeface="Times New Roman" panose="02020603050405020304" pitchFamily="18" charset="0"/>
                <a:cs typeface="Times New Roman" panose="02020603050405020304" pitchFamily="18" charset="0"/>
              </a:rPr>
              <a:t>Answer: Gadget</a:t>
            </a:r>
          </a:p>
          <a:p>
            <a:endParaRPr lang="en-GB" sz="4400" dirty="0">
              <a:latin typeface="Times New Roman" panose="02020603050405020304" pitchFamily="18" charset="0"/>
              <a:cs typeface="Times New Roman" panose="02020603050405020304" pitchFamily="18" charset="0"/>
            </a:endParaRPr>
          </a:p>
          <a:p>
            <a:endParaRPr lang="en-GB" sz="4400" dirty="0">
              <a:latin typeface="Times New Roman" panose="02020603050405020304" pitchFamily="18" charset="0"/>
              <a:cs typeface="Times New Roman" panose="02020603050405020304" pitchFamily="18" charset="0"/>
            </a:endParaRPr>
          </a:p>
          <a:p>
            <a:endParaRPr lang="ru-RU" sz="4400" dirty="0">
              <a:latin typeface="Times New Roman" panose="02020603050405020304" pitchFamily="18" charset="0"/>
              <a:cs typeface="Times New Roman" panose="02020603050405020304" pitchFamily="18" charset="0"/>
            </a:endParaRPr>
          </a:p>
        </p:txBody>
      </p:sp>
      <p:pic>
        <p:nvPicPr>
          <p:cNvPr id="7170" name="Picture 2" descr="Laugh if you want, but I had a crush on Gadget Hackwrench from Chip n Dale  Rescue Rangers when I was a kid XD : r/90scartoo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2805" b="1280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Стрелка влево 5">
            <a:hlinkClick r:id="rId3" action="ppaction://hlinksldjump"/>
          </p:cNvPr>
          <p:cNvSpPr/>
          <p:nvPr/>
        </p:nvSpPr>
        <p:spPr>
          <a:xfrm>
            <a:off x="1828800" y="5445303"/>
            <a:ext cx="1130157" cy="32877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709901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89787"/>
          </a:xfrm>
        </p:spPr>
        <p:txBody>
          <a:bodyPr/>
          <a:lstStyle/>
          <a:p>
            <a:r>
              <a:rPr lang="en-GB" dirty="0">
                <a:latin typeface="Times New Roman" panose="02020603050405020304" pitchFamily="18" charset="0"/>
                <a:cs typeface="Times New Roman" panose="02020603050405020304" pitchFamily="18" charset="0"/>
              </a:rPr>
              <a:t>In one TV commercial a CERTAIN BIRD delivered some products of a famous company, Procter &amp; Gamble, into the house. In Japan people were unable to understand this advert</a:t>
            </a:r>
            <a:r>
              <a:rPr lang="en-US"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The reason for that was that in Japanese folklore this bird doesn’t perform a certain action demonstrated in the commercial, nor this action is performed by a certain vegetable, but, strangely enough</a:t>
            </a:r>
            <a:r>
              <a:rPr lang="en-US" dirty="0">
                <a:latin typeface="Times New Roman" panose="02020603050405020304" pitchFamily="18" charset="0"/>
                <a:cs typeface="Times New Roman" panose="02020603050405020304" pitchFamily="18" charset="0"/>
              </a:rPr>
              <a:t>, by giant peaches floating down a river.</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20775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97951" y="246580"/>
            <a:ext cx="5141894" cy="4530903"/>
          </a:xfrm>
        </p:spPr>
        <p:txBody>
          <a:bodyPr>
            <a:noAutofit/>
          </a:bodyPr>
          <a:lstStyle/>
          <a:p>
            <a:r>
              <a:rPr lang="en-US" sz="2400" dirty="0">
                <a:latin typeface="Times New Roman" panose="02020603050405020304" pitchFamily="18" charset="0"/>
                <a:cs typeface="Times New Roman" panose="02020603050405020304" pitchFamily="18" charset="0"/>
              </a:rPr>
              <a:t>Answer: a stork</a:t>
            </a:r>
          </a:p>
          <a:p>
            <a:r>
              <a:rPr lang="en-US" sz="2400" dirty="0">
                <a:latin typeface="Times New Roman" panose="02020603050405020304" pitchFamily="18" charset="0"/>
                <a:cs typeface="Times New Roman" panose="02020603050405020304" pitchFamily="18" charset="0"/>
              </a:rPr>
              <a:t>Proctor &amp; Gamble’s (P&amp;G) introduced Pampers disposable diapers in Japan in 1976. This failed miserably. In Japanese culture, storks are wild animals, and they wouldn’t deliver babies because they could be dropped in flight and killed. In Japanese folklore, babies are gently delivered by giant peaches floating down a river. P&amp;G learned this story only after market research into the launch failure. When they changed the imagery to a peach, the product took off.</a:t>
            </a:r>
            <a:endParaRPr lang="ru-RU" sz="2400" dirty="0">
              <a:latin typeface="Times New Roman" panose="02020603050405020304" pitchFamily="18" charset="0"/>
              <a:cs typeface="Times New Roman" panose="02020603050405020304" pitchFamily="18" charset="0"/>
            </a:endParaRPr>
          </a:p>
        </p:txBody>
      </p:sp>
      <p:pic>
        <p:nvPicPr>
          <p:cNvPr id="8202" name="Picture 10" descr="Momotaro The Peach Boy | ~Hirai Momo~ Amino"/>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8279" b="8279"/>
          <a:stretch>
            <a:fillRect/>
          </a:stretch>
        </p:blipFill>
        <p:spPr bwMode="auto">
          <a:xfrm>
            <a:off x="5644652" y="987425"/>
            <a:ext cx="5710736" cy="4509249"/>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When Cross Cultural Marketing Goes Wrong - Global Marketing Profess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3935" y="4777483"/>
            <a:ext cx="3369925" cy="1923438"/>
          </a:xfrm>
          <a:prstGeom prst="rect">
            <a:avLst/>
          </a:prstGeom>
          <a:noFill/>
          <a:extLst>
            <a:ext uri="{909E8E84-426E-40DD-AFC4-6F175D3DCCD1}">
              <a14:hiddenFill xmlns:a14="http://schemas.microsoft.com/office/drawing/2010/main">
                <a:solidFill>
                  <a:srgbClr val="FFFFFF"/>
                </a:solidFill>
              </a14:hiddenFill>
            </a:ext>
          </a:extLst>
        </p:spPr>
      </p:pic>
      <p:sp>
        <p:nvSpPr>
          <p:cNvPr id="9" name="Стрелка влево 8">
            <a:hlinkClick r:id="rId4" action="ppaction://hlinksldjump"/>
          </p:cNvPr>
          <p:cNvSpPr/>
          <p:nvPr/>
        </p:nvSpPr>
        <p:spPr>
          <a:xfrm>
            <a:off x="5439845" y="6328881"/>
            <a:ext cx="1012326" cy="372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895296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10336"/>
          </a:xfrm>
        </p:spPr>
        <p:txBody>
          <a:bodyPr/>
          <a:lstStyle/>
          <a:p>
            <a:pPr>
              <a:lnSpc>
                <a:spcPct val="150000"/>
              </a:lnSpc>
            </a:pPr>
            <a:r>
              <a:rPr lang="en-GB" dirty="0">
                <a:latin typeface="Times New Roman" panose="02020603050405020304" pitchFamily="18" charset="0"/>
                <a:cs typeface="Times New Roman" panose="02020603050405020304" pitchFamily="18" charset="0"/>
              </a:rPr>
              <a:t>Minnesota’s </a:t>
            </a:r>
            <a:r>
              <a:rPr lang="en-US" dirty="0">
                <a:latin typeface="Times New Roman" panose="02020603050405020304" pitchFamily="18" charset="0"/>
                <a:cs typeface="Times New Roman" panose="02020603050405020304" pitchFamily="18" charset="0"/>
              </a:rPr>
              <a:t>nicknames is </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North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Star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State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Brightly-coloured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uniform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local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football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players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looks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like</a:t>
            </a:r>
            <a:r>
              <a:rPr lang="ru-RU" dirty="0">
                <a:latin typeface="Times New Roman" panose="02020603050405020304" pitchFamily="18" charset="0"/>
                <a:cs typeface="Times New Roman" panose="02020603050405020304" pitchFamily="18" charset="0"/>
              </a:rPr>
              <a:t> THIS </a:t>
            </a:r>
            <a:r>
              <a:rPr lang="ru-RU" dirty="0" err="1">
                <a:latin typeface="Times New Roman" panose="02020603050405020304" pitchFamily="18" charset="0"/>
                <a:cs typeface="Times New Roman" panose="02020603050405020304" pitchFamily="18" charset="0"/>
              </a:rPr>
              <a:t>because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residents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Minnesota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among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few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people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world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who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see</a:t>
            </a:r>
            <a:r>
              <a:rPr lang="ru-RU"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THIS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life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Name</a:t>
            </a:r>
            <a:r>
              <a:rPr lang="ru-RU" dirty="0">
                <a:latin typeface="Times New Roman" panose="02020603050405020304" pitchFamily="18" charset="0"/>
                <a:cs typeface="Times New Roman" panose="02020603050405020304" pitchFamily="18" charset="0"/>
              </a:rPr>
              <a:t> THIS (</a:t>
            </a:r>
            <a:r>
              <a:rPr lang="ru-RU" dirty="0" err="1">
                <a:latin typeface="Times New Roman" panose="02020603050405020304" pitchFamily="18" charset="0"/>
                <a:cs typeface="Times New Roman" panose="02020603050405020304" pitchFamily="18" charset="0"/>
              </a:rPr>
              <a:t>it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consists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two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words</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46669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hlinkClick r:id="rId3" action="ppaction://hlinksldjump"/>
          </p:cNvPr>
          <p:cNvSpPr/>
          <p:nvPr/>
        </p:nvSpPr>
        <p:spPr>
          <a:xfrm>
            <a:off x="5005800" y="4541180"/>
            <a:ext cx="1997394" cy="203428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latin typeface="Times New Roman" panose="02020603050405020304" pitchFamily="18" charset="0"/>
                <a:cs typeface="Times New Roman" panose="02020603050405020304" pitchFamily="18" charset="0"/>
              </a:rPr>
              <a:t>The Black Box</a:t>
            </a:r>
            <a:endParaRPr lang="ru-RU" sz="2000" b="1" dirty="0">
              <a:solidFill>
                <a:schemeClr val="bg1"/>
              </a:solidFill>
              <a:latin typeface="Times New Roman" panose="02020603050405020304" pitchFamily="18" charset="0"/>
              <a:cs typeface="Times New Roman" panose="02020603050405020304" pitchFamily="18" charset="0"/>
            </a:endParaRPr>
          </a:p>
        </p:txBody>
      </p:sp>
      <p:pic>
        <p:nvPicPr>
          <p:cNvPr id="12302" name="Picture 14" descr="https://upload.wikimedia.org/wikipedia/commons/thumb/5/52/Architect_Minoru_Yamasaki%2C_1959.jpg/220px-Architect_Minoru_Yamasaki%2C_1959.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6338" y="79855"/>
            <a:ext cx="2081976" cy="2630861"/>
          </a:xfrm>
          <a:prstGeom prst="rect">
            <a:avLst/>
          </a:prstGeom>
          <a:noFill/>
          <a:extLst>
            <a:ext uri="{909E8E84-426E-40DD-AFC4-6F175D3DCCD1}">
              <a14:hiddenFill xmlns:a14="http://schemas.microsoft.com/office/drawing/2010/main">
                <a:solidFill>
                  <a:srgbClr val="FFFFFF"/>
                </a:solidFill>
              </a14:hiddenFill>
            </a:ext>
          </a:extLst>
        </p:spPr>
      </p:pic>
      <p:pic>
        <p:nvPicPr>
          <p:cNvPr id="12308" name="Picture 20" descr="Portrait of Charles II of England. by Peter Lely | USEUM">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8080" y="401201"/>
            <a:ext cx="1681440" cy="2766625"/>
          </a:xfrm>
          <a:prstGeom prst="rect">
            <a:avLst/>
          </a:prstGeom>
          <a:noFill/>
          <a:extLst>
            <a:ext uri="{909E8E84-426E-40DD-AFC4-6F175D3DCCD1}">
              <a14:hiddenFill xmlns:a14="http://schemas.microsoft.com/office/drawing/2010/main">
                <a:solidFill>
                  <a:srgbClr val="FFFFFF"/>
                </a:solidFill>
              </a14:hiddenFill>
            </a:ext>
          </a:extLst>
        </p:spPr>
      </p:pic>
      <p:pic>
        <p:nvPicPr>
          <p:cNvPr id="12310" name="Picture 22" descr="Король Норвегии Харальд V выздоровел после операции на колене">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89580" y="3220949"/>
            <a:ext cx="2169697" cy="2619910"/>
          </a:xfrm>
          <a:prstGeom prst="rect">
            <a:avLst/>
          </a:prstGeom>
          <a:noFill/>
          <a:extLst>
            <a:ext uri="{909E8E84-426E-40DD-AFC4-6F175D3DCCD1}">
              <a14:hiddenFill xmlns:a14="http://schemas.microsoft.com/office/drawing/2010/main">
                <a:solidFill>
                  <a:srgbClr val="FFFFFF"/>
                </a:solidFill>
              </a14:hiddenFill>
            </a:ext>
          </a:extLst>
        </p:spPr>
      </p:pic>
      <p:pic>
        <p:nvPicPr>
          <p:cNvPr id="12316" name="Picture 28" descr="Kate Winslet, British actor, stars in The Regime: Binge, HBO | Daily  Telegraph">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9875" y="3655493"/>
            <a:ext cx="1824519" cy="2806952"/>
          </a:xfrm>
          <a:prstGeom prst="rect">
            <a:avLst/>
          </a:prstGeom>
          <a:noFill/>
          <a:extLst>
            <a:ext uri="{909E8E84-426E-40DD-AFC4-6F175D3DCCD1}">
              <a14:hiddenFill xmlns:a14="http://schemas.microsoft.com/office/drawing/2010/main">
                <a:solidFill>
                  <a:srgbClr val="FFFFFF"/>
                </a:solidFill>
              </a14:hiddenFill>
            </a:ext>
          </a:extLst>
        </p:spPr>
      </p:pic>
      <p:sp>
        <p:nvSpPr>
          <p:cNvPr id="19" name="AutoShape 30" descr="Walter Elias Disney - New Mexico Museum of Space Histo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AutoShape 32" descr="Walter Elias Disney - New Mexico Museum of Space Histor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322" name="Picture 34" descr="Дисней, Уолт — Википедия">
            <a:hlinkClick r:id="rId12" action="ppaction://hlinksldjump"/>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170496" y="487488"/>
            <a:ext cx="1822307" cy="2733461"/>
          </a:xfrm>
          <a:prstGeom prst="rect">
            <a:avLst/>
          </a:prstGeom>
          <a:noFill/>
          <a:extLst>
            <a:ext uri="{909E8E84-426E-40DD-AFC4-6F175D3DCCD1}">
              <a14:hiddenFill xmlns:a14="http://schemas.microsoft.com/office/drawing/2010/main">
                <a:solidFill>
                  <a:srgbClr val="FFFFFF"/>
                </a:solidFill>
              </a14:hiddenFill>
            </a:ext>
          </a:extLst>
        </p:spPr>
      </p:pic>
      <p:pic>
        <p:nvPicPr>
          <p:cNvPr id="12326" name="Picture 38" descr="Conozca todo lo que necesita saber sobre la historia de P&amp;G, aquí">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15132" y="2906843"/>
            <a:ext cx="2778730" cy="1438210"/>
          </a:xfrm>
          <a:prstGeom prst="rect">
            <a:avLst/>
          </a:prstGeom>
          <a:noFill/>
          <a:extLst>
            <a:ext uri="{909E8E84-426E-40DD-AFC4-6F175D3DCCD1}">
              <a14:hiddenFill xmlns:a14="http://schemas.microsoft.com/office/drawing/2010/main">
                <a:solidFill>
                  <a:srgbClr val="FFFFFF"/>
                </a:solidFill>
              </a14:hiddenFill>
            </a:ext>
          </a:extLst>
        </p:spPr>
      </p:pic>
      <p:pic>
        <p:nvPicPr>
          <p:cNvPr id="12328" name="Picture 40" descr="Governor Tim Walz / Office of Governor Tim Walz and Lt. Governor Peggy  Flanagan">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815005" y="3167826"/>
            <a:ext cx="2060030" cy="2746707"/>
          </a:xfrm>
          <a:prstGeom prst="rect">
            <a:avLst/>
          </a:prstGeom>
          <a:noFill/>
          <a:extLst>
            <a:ext uri="{909E8E84-426E-40DD-AFC4-6F175D3DCCD1}">
              <a14:hiddenFill xmlns:a14="http://schemas.microsoft.com/office/drawing/2010/main">
                <a:solidFill>
                  <a:srgbClr val="FFFFFF"/>
                </a:solidFill>
              </a14:hiddenFill>
            </a:ext>
          </a:extLst>
        </p:spPr>
      </p:pic>
      <p:pic>
        <p:nvPicPr>
          <p:cNvPr id="12330" name="Picture 42" descr="Lindsay Lohan in her three major teen movie roles : r/popculturechat">
            <a:hlinkClick r:id="rId18" action="ppaction://hlinksldjump"/>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046363" y="3683288"/>
            <a:ext cx="2070572" cy="2892175"/>
          </a:xfrm>
          <a:prstGeom prst="rect">
            <a:avLst/>
          </a:prstGeom>
          <a:noFill/>
          <a:extLst>
            <a:ext uri="{909E8E84-426E-40DD-AFC4-6F175D3DCCD1}">
              <a14:hiddenFill xmlns:a14="http://schemas.microsoft.com/office/drawing/2010/main">
                <a:solidFill>
                  <a:srgbClr val="FFFFFF"/>
                </a:solidFill>
              </a14:hiddenFill>
            </a:ext>
          </a:extLst>
        </p:spPr>
      </p:pic>
      <p:sp>
        <p:nvSpPr>
          <p:cNvPr id="22" name="AutoShape 44" descr="Tokyo Espionage: Legendary Soviet Spy Richard Sorge | Nippon.co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334" name="Picture 46" descr="https://upload.wikimedia.org/wikipedia/commons/thumb/5/56/Bundesarchiv_Bild_183-1985-1003-020%2C_Richard_Sorge.jpg/220px-Bundesarchiv_Bild_183-1985-1003-020%2C_Richard_Sorge.jpg">
            <a:hlinkClick r:id="rId20" action="ppaction://hlinksldjump"/>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433996" y="160337"/>
            <a:ext cx="2226558" cy="26718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ark Twain - IMDb">
            <a:hlinkClick r:id="rId22" action="ppaction://hlinksldjump"/>
            <a:extLst>
              <a:ext uri="{FF2B5EF4-FFF2-40B4-BE49-F238E27FC236}">
                <a16:creationId xmlns:a16="http://schemas.microsoft.com/office/drawing/2014/main" xmlns="" id="{A06DCBCA-434A-DD7F-EC80-4DF13307D164}"/>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775953" y="79855"/>
            <a:ext cx="2148101" cy="2682426"/>
          </a:xfrm>
          <a:prstGeom prst="rect">
            <a:avLst/>
          </a:prstGeom>
          <a:noFill/>
          <a:extLst>
            <a:ext uri="{909E8E84-426E-40DD-AFC4-6F175D3DCCD1}">
              <a14:hiddenFill xmlns:a14="http://schemas.microsoft.com/office/drawing/2010/main">
                <a:solidFill>
                  <a:srgbClr val="FFFFFF"/>
                </a:solidFill>
              </a14:hiddenFill>
            </a:ext>
          </a:extLst>
        </p:spPr>
      </p:pic>
      <p:sp>
        <p:nvSpPr>
          <p:cNvPr id="2" name="Звезда: 5 точек 1">
            <a:hlinkClick r:id="rId24" action="ppaction://hlinksldjump"/>
            <a:extLst>
              <a:ext uri="{FF2B5EF4-FFF2-40B4-BE49-F238E27FC236}">
                <a16:creationId xmlns:a16="http://schemas.microsoft.com/office/drawing/2014/main" xmlns="" id="{60195BD6-EE06-53D6-5541-FF1820F3CC18}"/>
              </a:ext>
            </a:extLst>
          </p:cNvPr>
          <p:cNvSpPr/>
          <p:nvPr/>
        </p:nvSpPr>
        <p:spPr>
          <a:xfrm>
            <a:off x="4005736" y="5840859"/>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395406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839788" y="987425"/>
            <a:ext cx="3932237" cy="4881563"/>
          </a:xfrm>
        </p:spPr>
        <p:txBody>
          <a:bodyPr>
            <a:normAutofit fontScale="85000" lnSpcReduction="10000"/>
          </a:bodyPr>
          <a:lstStyle/>
          <a:p>
            <a:pPr>
              <a:lnSpc>
                <a:spcPct val="150000"/>
              </a:lnSpc>
            </a:pPr>
            <a:r>
              <a:rPr lang="en-GB" sz="3600" dirty="0">
                <a:latin typeface="Times New Roman" panose="02020603050405020304" pitchFamily="18" charset="0"/>
                <a:cs typeface="Times New Roman" panose="02020603050405020304" pitchFamily="18" charset="0"/>
              </a:rPr>
              <a:t>Answer: northern lights</a:t>
            </a:r>
          </a:p>
          <a:p>
            <a:pPr>
              <a:lnSpc>
                <a:spcPct val="150000"/>
              </a:lnSpc>
            </a:pPr>
            <a:r>
              <a:rPr lang="en-US" sz="3200" dirty="0">
                <a:latin typeface="Times New Roman" panose="02020603050405020304" pitchFamily="18" charset="0"/>
                <a:cs typeface="Times New Roman" panose="02020603050405020304" pitchFamily="18" charset="0"/>
              </a:rPr>
              <a:t>Commentary: the north of Minnesota is famous for its </a:t>
            </a:r>
            <a:r>
              <a:rPr lang="en-US" sz="3200" dirty="0" err="1">
                <a:latin typeface="Times New Roman" panose="02020603050405020304" pitchFamily="18" charset="0"/>
                <a:cs typeface="Times New Roman" panose="02020603050405020304" pitchFamily="18" charset="0"/>
              </a:rPr>
              <a:t>unspoilt</a:t>
            </a:r>
            <a:r>
              <a:rPr lang="en-US" sz="3200" dirty="0">
                <a:latin typeface="Times New Roman" panose="02020603050405020304" pitchFamily="18" charset="0"/>
                <a:cs typeface="Times New Roman" panose="02020603050405020304" pitchFamily="18" charset="0"/>
              </a:rPr>
              <a:t> and dark night sky, which makes it a perfect place for watching the northern lights.</a:t>
            </a:r>
          </a:p>
          <a:p>
            <a:pPr>
              <a:lnSpc>
                <a:spcPct val="150000"/>
              </a:lnSpc>
            </a:pPr>
            <a:endParaRPr lang="ru-RU" sz="3200" dirty="0">
              <a:latin typeface="Times New Roman" panose="02020603050405020304" pitchFamily="18" charset="0"/>
              <a:cs typeface="Times New Roman" panose="02020603050405020304" pitchFamily="18" charset="0"/>
            </a:endParaRPr>
          </a:p>
          <a:p>
            <a:endParaRPr lang="ru-RU" sz="3600" dirty="0">
              <a:latin typeface="Times New Roman" panose="02020603050405020304" pitchFamily="18" charset="0"/>
              <a:cs typeface="Times New Roman" panose="02020603050405020304" pitchFamily="18" charset="0"/>
            </a:endParaRPr>
          </a:p>
        </p:txBody>
      </p:sp>
      <p:pic>
        <p:nvPicPr>
          <p:cNvPr id="9222" name="Picture 6" descr="Northern Lights Possible In Minnesota Friday Night | Minneapolis, MN Patc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90" r="249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8" name="Стрелка влево 7">
            <a:hlinkClick r:id="rId3" action="ppaction://hlinksldjump"/>
          </p:cNvPr>
          <p:cNvSpPr/>
          <p:nvPr/>
        </p:nvSpPr>
        <p:spPr>
          <a:xfrm>
            <a:off x="1232899" y="5568593"/>
            <a:ext cx="821932" cy="29245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177442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79513"/>
          </a:xfrm>
        </p:spPr>
        <p:txBody>
          <a:bodyPr/>
          <a:lstStyle/>
          <a:p>
            <a:pPr>
              <a:lnSpc>
                <a:spcPct val="150000"/>
              </a:lnSpc>
            </a:pPr>
            <a:r>
              <a:rPr lang="en-US" dirty="0">
                <a:latin typeface="Times New Roman" panose="02020603050405020304" pitchFamily="18" charset="0"/>
                <a:cs typeface="Times New Roman" panose="02020603050405020304" pitchFamily="18" charset="0"/>
              </a:rPr>
              <a:t>Samuel Clemens, an American, who had never been to Russia, once stood side by side with Nicolay </a:t>
            </a:r>
            <a:r>
              <a:rPr lang="en-US" dirty="0" err="1">
                <a:latin typeface="Times New Roman" panose="02020603050405020304" pitchFamily="18" charset="0"/>
                <a:cs typeface="Times New Roman" panose="02020603050405020304" pitchFamily="18" charset="0"/>
              </a:rPr>
              <a:t>Korneichukov</a:t>
            </a:r>
            <a:r>
              <a:rPr lang="en-US" dirty="0">
                <a:latin typeface="Times New Roman" panose="02020603050405020304" pitchFamily="18" charset="0"/>
                <a:cs typeface="Times New Roman" panose="02020603050405020304" pitchFamily="18" charset="0"/>
              </a:rPr>
              <a:t>, a Russian, who had never been to America. Where could such an unbelievable “meeting” have happened? Name a PLACE.</a:t>
            </a:r>
          </a:p>
        </p:txBody>
      </p:sp>
    </p:spTree>
    <p:extLst>
      <p:ext uri="{BB962C8B-B14F-4D97-AF65-F5344CB8AC3E}">
        <p14:creationId xmlns:p14="http://schemas.microsoft.com/office/powerpoint/2010/main" val="10231936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748601" y="339047"/>
            <a:ext cx="3932237" cy="3724381"/>
          </a:xfrm>
        </p:spPr>
        <p:txBody>
          <a:bodyPr>
            <a:normAutofit fontScale="77500" lnSpcReduction="20000"/>
          </a:bodyPr>
          <a:lstStyle/>
          <a:p>
            <a:pPr>
              <a:lnSpc>
                <a:spcPct val="150000"/>
              </a:lnSpc>
            </a:pPr>
            <a:r>
              <a:rPr lang="en-GB" sz="3200" dirty="0">
                <a:latin typeface="Times New Roman" panose="02020603050405020304" pitchFamily="18" charset="0"/>
                <a:cs typeface="Times New Roman" panose="02020603050405020304" pitchFamily="18" charset="0"/>
              </a:rPr>
              <a:t>Answer: </a:t>
            </a:r>
            <a:r>
              <a:rPr lang="en-US" sz="3200" dirty="0">
                <a:latin typeface="Times New Roman" panose="02020603050405020304" pitchFamily="18" charset="0"/>
                <a:cs typeface="Times New Roman" panose="02020603050405020304" pitchFamily="18" charset="0"/>
              </a:rPr>
              <a:t>On a bookshelf / in a bookshop. </a:t>
            </a:r>
            <a:r>
              <a:rPr lang="en-US" sz="3200">
                <a:latin typeface="Times New Roman" panose="02020603050405020304" pitchFamily="18" charset="0"/>
                <a:cs typeface="Times New Roman" panose="02020603050405020304" pitchFamily="18" charset="0"/>
              </a:rPr>
              <a:t>Both </a:t>
            </a:r>
            <a:r>
              <a:rPr lang="en-US" sz="3200" dirty="0">
                <a:latin typeface="Times New Roman" panose="02020603050405020304" pitchFamily="18" charset="0"/>
                <a:cs typeface="Times New Roman" panose="02020603050405020304" pitchFamily="18" charset="0"/>
              </a:rPr>
              <a:t>of them were writers. Samuel Clemens was the real name of Mark Twain and </a:t>
            </a:r>
            <a:r>
              <a:rPr lang="en-US" sz="3200" dirty="0" err="1">
                <a:latin typeface="Times New Roman" panose="02020603050405020304" pitchFamily="18" charset="0"/>
                <a:cs typeface="Times New Roman" panose="02020603050405020304" pitchFamily="18" charset="0"/>
              </a:rPr>
              <a:t>Nickolay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Korneychukov</a:t>
            </a:r>
            <a:r>
              <a:rPr lang="en-US" sz="3200" dirty="0">
                <a:latin typeface="Times New Roman" panose="02020603050405020304" pitchFamily="18" charset="0"/>
                <a:cs typeface="Times New Roman" panose="02020603050405020304" pitchFamily="18" charset="0"/>
              </a:rPr>
              <a:t> was the real name of </a:t>
            </a:r>
            <a:r>
              <a:rPr lang="en-US" sz="3200" dirty="0" err="1">
                <a:latin typeface="Times New Roman" panose="02020603050405020304" pitchFamily="18" charset="0"/>
                <a:cs typeface="Times New Roman" panose="02020603050405020304" pitchFamily="18" charset="0"/>
              </a:rPr>
              <a:t>Korney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Chukovsky</a:t>
            </a:r>
            <a:r>
              <a:rPr lang="en-US" sz="3200" dirty="0">
                <a:latin typeface="Times New Roman" panose="02020603050405020304" pitchFamily="18" charset="0"/>
                <a:cs typeface="Times New Roman" panose="02020603050405020304" pitchFamily="18" charset="0"/>
              </a:rPr>
              <a:t>.</a:t>
            </a:r>
          </a:p>
          <a:p>
            <a:endParaRPr lang="ru-RU" dirty="0"/>
          </a:p>
        </p:txBody>
      </p:sp>
      <p:pic>
        <p:nvPicPr>
          <p:cNvPr id="10246" name="Picture 6" descr="BOOKSHOP definition and meaning | Collins English Dictionar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701" r="770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The Stolen Sun by Kornei Chukovsk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673" y="3972066"/>
            <a:ext cx="1981448" cy="2655762"/>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Analysis of Mark Twain's Novels – Literary Theory and Critici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9737" y="3972066"/>
            <a:ext cx="2091101" cy="2655762"/>
          </a:xfrm>
          <a:prstGeom prst="rect">
            <a:avLst/>
          </a:prstGeom>
          <a:noFill/>
          <a:extLst>
            <a:ext uri="{909E8E84-426E-40DD-AFC4-6F175D3DCCD1}">
              <a14:hiddenFill xmlns:a14="http://schemas.microsoft.com/office/drawing/2010/main">
                <a:solidFill>
                  <a:srgbClr val="FFFFFF"/>
                </a:solidFill>
              </a14:hiddenFill>
            </a:ext>
          </a:extLst>
        </p:spPr>
      </p:pic>
      <p:sp>
        <p:nvSpPr>
          <p:cNvPr id="5" name="Стрелка влево 4">
            <a:hlinkClick r:id="rId5" action="ppaction://hlinksldjump"/>
          </p:cNvPr>
          <p:cNvSpPr/>
          <p:nvPr/>
        </p:nvSpPr>
        <p:spPr>
          <a:xfrm>
            <a:off x="5183188" y="6380252"/>
            <a:ext cx="888839" cy="3390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389381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30884"/>
          </a:xfrm>
        </p:spPr>
        <p:txBody>
          <a:bodyPr>
            <a:normAutofit fontScale="90000"/>
          </a:bodyPr>
          <a:lstStyle/>
          <a:p>
            <a:pPr>
              <a:lnSpc>
                <a:spcPct val="150000"/>
              </a:lnSpc>
            </a:pPr>
            <a:r>
              <a:rPr lang="en-US" dirty="0">
                <a:latin typeface="Times New Roman" panose="02020603050405020304" pitchFamily="18" charset="0"/>
                <a:cs typeface="Times New Roman" panose="02020603050405020304" pitchFamily="18" charset="0"/>
              </a:rPr>
              <a:t>The beginning of Lindsay Lohan’s career was truly </a:t>
            </a:r>
            <a:r>
              <a:rPr lang="en-GB" dirty="0" err="1">
                <a:latin typeface="Times New Roman" panose="02020603050405020304" pitchFamily="18" charset="0"/>
                <a:cs typeface="Times New Roman" panose="02020603050405020304" pitchFamily="18" charset="0"/>
              </a:rPr>
              <a:t>fairytale</a:t>
            </a:r>
            <a:r>
              <a:rPr lang="en-GB" dirty="0">
                <a:latin typeface="Times New Roman" panose="02020603050405020304" pitchFamily="18" charset="0"/>
                <a:cs typeface="Times New Roman" panose="02020603050405020304" pitchFamily="18" charset="0"/>
              </a:rPr>
              <a:t>. After starring in several films of Disney studio, people started to call Lindsey “another one of THESE”. Officially there are thirteen of THESE. Name THEM (using two words).</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5196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p:cNvSpPr>
            <a:spLocks noGrp="1"/>
          </p:cNvSpPr>
          <p:nvPr>
            <p:ph type="body" sz="half" idx="2"/>
          </p:nvPr>
        </p:nvSpPr>
        <p:spPr>
          <a:xfrm>
            <a:off x="839788" y="987425"/>
            <a:ext cx="3932237" cy="4881563"/>
          </a:xfrm>
        </p:spPr>
        <p:txBody>
          <a:bodyPr>
            <a:normAutofit fontScale="92500" lnSpcReduction="20000"/>
          </a:bodyPr>
          <a:lstStyle/>
          <a:p>
            <a:endParaRPr lang="en-GB" dirty="0"/>
          </a:p>
          <a:p>
            <a:endParaRPr lang="en-GB" sz="4000" dirty="0">
              <a:latin typeface="Times New Roman" panose="02020603050405020304" pitchFamily="18" charset="0"/>
              <a:cs typeface="Times New Roman" panose="02020603050405020304" pitchFamily="18" charset="0"/>
            </a:endParaRPr>
          </a:p>
          <a:p>
            <a:pPr>
              <a:lnSpc>
                <a:spcPct val="150000"/>
              </a:lnSpc>
            </a:pPr>
            <a:r>
              <a:rPr lang="en-GB" sz="4000" dirty="0">
                <a:latin typeface="Times New Roman" panose="02020603050405020304" pitchFamily="18" charset="0"/>
                <a:cs typeface="Times New Roman" panose="02020603050405020304" pitchFamily="18" charset="0"/>
              </a:rPr>
              <a:t>Answer: Disney Princesses.</a:t>
            </a:r>
          </a:p>
          <a:p>
            <a:pPr>
              <a:lnSpc>
                <a:spcPct val="150000"/>
              </a:lnSpc>
            </a:pPr>
            <a:r>
              <a:rPr lang="en-GB" sz="4000" dirty="0">
                <a:latin typeface="Times New Roman" panose="02020603050405020304" pitchFamily="18" charset="0"/>
                <a:cs typeface="Times New Roman" panose="02020603050405020304" pitchFamily="18" charset="0"/>
              </a:rPr>
              <a:t>Officially there are thirteen Disney Princesses. </a:t>
            </a:r>
            <a:endParaRPr lang="ru-RU" sz="4000" dirty="0">
              <a:latin typeface="Times New Roman" panose="02020603050405020304" pitchFamily="18" charset="0"/>
              <a:cs typeface="Times New Roman" panose="02020603050405020304" pitchFamily="18" charset="0"/>
            </a:endParaRPr>
          </a:p>
          <a:p>
            <a:pPr>
              <a:lnSpc>
                <a:spcPct val="150000"/>
              </a:lnSpc>
            </a:pPr>
            <a:endParaRPr lang="ru-RU" dirty="0"/>
          </a:p>
        </p:txBody>
      </p:sp>
      <p:pic>
        <p:nvPicPr>
          <p:cNvPr id="1030" name="Picture 6" descr="Official Disney Princesses List: Names with Pictures | Disneyclips.co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5498" b="5498"/>
          <a:stretch>
            <a:fillRect/>
          </a:stretch>
        </p:blipFill>
        <p:spPr bwMode="auto">
          <a:xfrm>
            <a:off x="4848225" y="477838"/>
            <a:ext cx="6858000" cy="6103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3391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p:cNvSpPr>
            <a:spLocks noGrp="1"/>
          </p:cNvSpPr>
          <p:nvPr>
            <p:ph type="body" sz="half" idx="2"/>
          </p:nvPr>
        </p:nvSpPr>
        <p:spPr>
          <a:xfrm>
            <a:off x="839788" y="750013"/>
            <a:ext cx="3932237" cy="4881563"/>
          </a:xfrm>
        </p:spPr>
        <p:txBody>
          <a:bodyPr>
            <a:noAutofit/>
          </a:bodyPr>
          <a:lstStyle/>
          <a:p>
            <a:pPr>
              <a:lnSpc>
                <a:spcPct val="150000"/>
              </a:lnSpc>
            </a:pPr>
            <a:r>
              <a:rPr lang="en-US" sz="2400" dirty="0">
                <a:latin typeface="Times New Roman" panose="02020603050405020304" pitchFamily="18" charset="0"/>
                <a:cs typeface="Times New Roman" panose="02020603050405020304" pitchFamily="18" charset="0"/>
              </a:rPr>
              <a:t>Lindsay appeared in several Disney movies throughout her career</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The</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Parent</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Trap</a:t>
            </a:r>
            <a:r>
              <a:rPr lang="ru-RU" sz="2400" dirty="0">
                <a:effectLst/>
                <a:latin typeface="Times New Roman" panose="02020603050405020304" pitchFamily="18" charset="0"/>
                <a:cs typeface="Times New Roman" panose="02020603050405020304" pitchFamily="18" charset="0"/>
              </a:rPr>
              <a:t>” (1998),</a:t>
            </a:r>
            <a:r>
              <a:rPr lang="en-US" sz="2400" dirty="0">
                <a:effectLst/>
                <a:latin typeface="Times New Roman" panose="02020603050405020304" pitchFamily="18" charset="0"/>
                <a:cs typeface="Times New Roman" panose="02020603050405020304" pitchFamily="18" charset="0"/>
              </a:rPr>
              <a:t> “Get a Clue” (2002),</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Freaky</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Friday</a:t>
            </a:r>
            <a:r>
              <a:rPr lang="ru-RU" sz="2400" dirty="0">
                <a:effectLst/>
                <a:latin typeface="Times New Roman" panose="02020603050405020304" pitchFamily="18" charset="0"/>
                <a:cs typeface="Times New Roman" panose="02020603050405020304" pitchFamily="18" charset="0"/>
              </a:rPr>
              <a:t>” (2003), “</a:t>
            </a:r>
            <a:r>
              <a:rPr lang="ru-RU" sz="2400" dirty="0" err="1">
                <a:effectLst/>
                <a:latin typeface="Times New Roman" panose="02020603050405020304" pitchFamily="18" charset="0"/>
                <a:cs typeface="Times New Roman" panose="02020603050405020304" pitchFamily="18" charset="0"/>
              </a:rPr>
              <a:t>Confessions</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of</a:t>
            </a:r>
            <a:r>
              <a:rPr lang="ru-RU" sz="2400" dirty="0">
                <a:effectLst/>
                <a:latin typeface="Times New Roman" panose="02020603050405020304" pitchFamily="18" charset="0"/>
                <a:cs typeface="Times New Roman" panose="02020603050405020304" pitchFamily="18" charset="0"/>
              </a:rPr>
              <a:t> a </a:t>
            </a:r>
            <a:r>
              <a:rPr lang="ru-RU" sz="2400" dirty="0" err="1">
                <a:effectLst/>
                <a:latin typeface="Times New Roman" panose="02020603050405020304" pitchFamily="18" charset="0"/>
                <a:cs typeface="Times New Roman" panose="02020603050405020304" pitchFamily="18" charset="0"/>
              </a:rPr>
              <a:t>Teenage</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Drama</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Queen</a:t>
            </a:r>
            <a:r>
              <a:rPr lang="ru-RU" sz="2400" dirty="0">
                <a:effectLst/>
                <a:latin typeface="Times New Roman" panose="02020603050405020304" pitchFamily="18" charset="0"/>
                <a:cs typeface="Times New Roman" panose="02020603050405020304" pitchFamily="18" charset="0"/>
              </a:rPr>
              <a:t>” (2004), “</a:t>
            </a:r>
            <a:r>
              <a:rPr lang="ru-RU" sz="2400" dirty="0" err="1">
                <a:effectLst/>
                <a:latin typeface="Times New Roman" panose="02020603050405020304" pitchFamily="18" charset="0"/>
                <a:cs typeface="Times New Roman" panose="02020603050405020304" pitchFamily="18" charset="0"/>
              </a:rPr>
              <a:t>Herbie</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Fully</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Loaded</a:t>
            </a:r>
            <a:r>
              <a:rPr lang="ru-RU" sz="2400" dirty="0">
                <a:effectLst/>
                <a:latin typeface="Times New Roman" panose="02020603050405020304" pitchFamily="18" charset="0"/>
                <a:cs typeface="Times New Roman" panose="02020603050405020304" pitchFamily="18" charset="0"/>
              </a:rPr>
              <a:t>” (2005)</a:t>
            </a:r>
            <a:r>
              <a:rPr lang="en-GB" sz="2400" dirty="0">
                <a:latin typeface="Times New Roman" panose="02020603050405020304" pitchFamily="18" charset="0"/>
                <a:cs typeface="Times New Roman" panose="02020603050405020304" pitchFamily="18" charset="0"/>
              </a:rPr>
              <a:t>, thus earning a title of an Unofficial Disney Princess.</a:t>
            </a:r>
            <a:endParaRPr lang="ru-RU" sz="2400" dirty="0">
              <a:latin typeface="Times New Roman" panose="02020603050405020304" pitchFamily="18" charset="0"/>
              <a:cs typeface="Times New Roman" panose="02020603050405020304" pitchFamily="18" charset="0"/>
            </a:endParaRPr>
          </a:p>
        </p:txBody>
      </p:sp>
      <p:pic>
        <p:nvPicPr>
          <p:cNvPr id="11272" name="Picture 8" descr="The Parent Trap (1998) | Disney Mov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2025" y="195208"/>
            <a:ext cx="2347770" cy="3521655"/>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lumiere-a.akamaihd.net/v1/images/p_confessionsofa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97653" y="1776039"/>
            <a:ext cx="2202889" cy="3304334"/>
          </a:xfrm>
          <a:prstGeom prst="rect">
            <a:avLst/>
          </a:prstGeom>
          <a:noFill/>
          <a:extLst>
            <a:ext uri="{909E8E84-426E-40DD-AFC4-6F175D3DCCD1}">
              <a14:hiddenFill xmlns:a14="http://schemas.microsoft.com/office/drawing/2010/main">
                <a:solidFill>
                  <a:srgbClr val="FFFFFF"/>
                </a:solidFill>
              </a14:hiddenFill>
            </a:ext>
          </a:extLst>
        </p:spPr>
      </p:pic>
      <p:pic>
        <p:nvPicPr>
          <p:cNvPr id="11280" name="Picture 16" descr="Get a Clue - Wikipe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5423" y="3614121"/>
            <a:ext cx="2226996" cy="3151410"/>
          </a:xfrm>
          <a:prstGeom prst="rect">
            <a:avLst/>
          </a:prstGeom>
          <a:noFill/>
          <a:extLst>
            <a:ext uri="{909E8E84-426E-40DD-AFC4-6F175D3DCCD1}">
              <a14:hiddenFill xmlns:a14="http://schemas.microsoft.com/office/drawing/2010/main">
                <a:solidFill>
                  <a:srgbClr val="FFFFFF"/>
                </a:solidFill>
              </a14:hiddenFill>
            </a:ext>
          </a:extLst>
        </p:spPr>
      </p:pic>
      <p:sp>
        <p:nvSpPr>
          <p:cNvPr id="8" name="Стрелка влево 7">
            <a:hlinkClick r:id="rId5" action="ppaction://hlinksldjump"/>
          </p:cNvPr>
          <p:cNvSpPr/>
          <p:nvPr/>
        </p:nvSpPr>
        <p:spPr>
          <a:xfrm>
            <a:off x="5691883" y="6154220"/>
            <a:ext cx="1140432" cy="39041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76813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EEBEF08-BBF5-33A5-01C2-C88ED655F657}"/>
              </a:ext>
            </a:extLst>
          </p:cNvPr>
          <p:cNvSpPr>
            <a:spLocks noGrp="1"/>
          </p:cNvSpPr>
          <p:nvPr>
            <p:ph type="title"/>
          </p:nvPr>
        </p:nvSpPr>
        <p:spPr>
          <a:xfrm>
            <a:off x="1000246" y="2013864"/>
            <a:ext cx="10515600" cy="2639159"/>
          </a:xfrm>
        </p:spPr>
        <p:txBody>
          <a:bodyPr/>
          <a:lstStyle/>
          <a:p>
            <a:r>
              <a:rPr lang="en-US" b="0" i="0" dirty="0">
                <a:solidFill>
                  <a:srgbClr val="202122"/>
                </a:solidFill>
                <a:effectLst/>
                <a:highlight>
                  <a:srgbClr val="FFFFFF"/>
                </a:highlight>
                <a:latin typeface="Times New Roman" panose="02020603050405020304" pitchFamily="18" charset="0"/>
                <a:cs typeface="Times New Roman" panose="02020603050405020304" pitchFamily="18" charset="0"/>
              </a:rPr>
              <a:t>Continue the sequence: love, breath, Rome, estate, column, sense, heaven...</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77220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xmlns="" id="{3E962428-8608-5AC4-2700-0D4FF6F6021A}"/>
              </a:ext>
            </a:extLst>
          </p:cNvPr>
          <p:cNvSpPr>
            <a:spLocks noGrp="1"/>
          </p:cNvSpPr>
          <p:nvPr>
            <p:ph type="body" sz="half" idx="2"/>
          </p:nvPr>
        </p:nvSpPr>
        <p:spPr>
          <a:xfrm>
            <a:off x="839788" y="987425"/>
            <a:ext cx="3932237" cy="4881563"/>
          </a:xfrm>
        </p:spPr>
        <p:txBody>
          <a:bodyPr/>
          <a:lstStyle/>
          <a:p>
            <a:r>
              <a:rPr lang="en-US" sz="2800" dirty="0">
                <a:latin typeface="Times New Roman" panose="02020603050405020304" pitchFamily="18" charset="0"/>
                <a:cs typeface="Times New Roman" panose="02020603050405020304" pitchFamily="18" charset="0"/>
              </a:rPr>
              <a:t>Answer:  Wonder</a:t>
            </a:r>
          </a:p>
          <a:p>
            <a:r>
              <a:rPr lang="en-US" sz="2800" b="0" i="0" dirty="0">
                <a:solidFill>
                  <a:srgbClr val="202122"/>
                </a:solidFill>
                <a:effectLst/>
                <a:highlight>
                  <a:srgbClr val="FFFFFF"/>
                </a:highlight>
                <a:latin typeface="Times New Roman" panose="02020603050405020304" pitchFamily="18" charset="0"/>
                <a:cs typeface="Times New Roman" panose="02020603050405020304" pitchFamily="18" charset="0"/>
              </a:rPr>
              <a:t>Commentary: The question is based upon popular set expressions: the first love, the second breath, the third Rome, the fourth estate, the fifth column, the sixth sense, the seventh heaven, and the eighth wonder</a:t>
            </a:r>
            <a:r>
              <a:rPr lang="en-US" b="0" i="0" dirty="0">
                <a:solidFill>
                  <a:srgbClr val="202122"/>
                </a:solidFill>
                <a:effectLst/>
                <a:highlight>
                  <a:srgbClr val="FFFFFF"/>
                </a:highlight>
                <a:latin typeface="Arial" panose="020B0604020202020204" pitchFamily="34" charset="0"/>
              </a:rPr>
              <a:t>.</a:t>
            </a:r>
            <a:endParaRPr lang="ru-RU" dirty="0"/>
          </a:p>
        </p:txBody>
      </p:sp>
      <p:pic>
        <p:nvPicPr>
          <p:cNvPr id="1026" name="Picture 2" descr="The Ancient World's 7 Wonders">
            <a:extLst>
              <a:ext uri="{FF2B5EF4-FFF2-40B4-BE49-F238E27FC236}">
                <a16:creationId xmlns:a16="http://schemas.microsoft.com/office/drawing/2014/main" xmlns="" id="{1CD92B94-97A5-83A5-3E08-8B983CEDC9A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83188" y="1366837"/>
            <a:ext cx="6172200" cy="4114800"/>
          </a:xfrm>
          <a:prstGeom prst="rect">
            <a:avLst/>
          </a:prstGeom>
          <a:noFill/>
          <a:extLst>
            <a:ext uri="{909E8E84-426E-40DD-AFC4-6F175D3DCCD1}">
              <a14:hiddenFill xmlns:a14="http://schemas.microsoft.com/office/drawing/2010/main">
                <a:solidFill>
                  <a:srgbClr val="FFFFFF"/>
                </a:solidFill>
              </a14:hiddenFill>
            </a:ext>
          </a:extLst>
        </p:spPr>
      </p:pic>
      <p:sp>
        <p:nvSpPr>
          <p:cNvPr id="6" name="Стрелка: влево 5">
            <a:hlinkClick r:id="rId3" action="ppaction://hlinksldjump"/>
            <a:extLst>
              <a:ext uri="{FF2B5EF4-FFF2-40B4-BE49-F238E27FC236}">
                <a16:creationId xmlns:a16="http://schemas.microsoft.com/office/drawing/2014/main" xmlns="" id="{BE83FEF7-7BBC-E598-05F8-FB422F0C4F28}"/>
              </a:ext>
            </a:extLst>
          </p:cNvPr>
          <p:cNvSpPr/>
          <p:nvPr/>
        </p:nvSpPr>
        <p:spPr>
          <a:xfrm>
            <a:off x="2245489" y="5590572"/>
            <a:ext cx="1354238" cy="42826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01882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1032" y="365125"/>
            <a:ext cx="10412767" cy="6302005"/>
          </a:xfrm>
        </p:spPr>
        <p:txBody>
          <a:bodyPr>
            <a:normAutofit fontScale="90000"/>
          </a:bodyPr>
          <a:lstStyle/>
          <a:p>
            <a:pPr>
              <a:lnSpc>
                <a:spcPct val="150000"/>
              </a:lnSpc>
            </a:pPr>
            <a:r>
              <a:rPr lang="en-GB" sz="3600" dirty="0">
                <a:latin typeface="Times New Roman" panose="02020603050405020304" pitchFamily="18" charset="0"/>
                <a:cs typeface="Times New Roman" panose="02020603050405020304" pitchFamily="18" charset="0"/>
              </a:rPr>
              <a:t>In 1667 England and the Netherlands signed a treaty. According to this treaty they swapped islands. The Netherlands got from England the Indonesian island of Run, the only known place for nutmeg </a:t>
            </a:r>
            <a:r>
              <a:rPr lang="en-US" sz="3600" dirty="0">
                <a:latin typeface="Times New Roman" panose="02020603050405020304" pitchFamily="18" charset="0"/>
                <a:cs typeface="Times New Roman" panose="02020603050405020304" pitchFamily="18" charset="0"/>
              </a:rPr>
              <a:t>(</a:t>
            </a:r>
            <a:r>
              <a:rPr lang="ru-RU" sz="3600" dirty="0">
                <a:latin typeface="Times New Roman" panose="02020603050405020304" pitchFamily="18" charset="0"/>
                <a:cs typeface="Times New Roman" panose="02020603050405020304" pitchFamily="18" charset="0"/>
              </a:rPr>
              <a:t>мускатный орех</a:t>
            </a:r>
            <a:r>
              <a:rPr lang="en-US" sz="3600" dirty="0">
                <a:latin typeface="Times New Roman" panose="02020603050405020304" pitchFamily="18" charset="0"/>
                <a:cs typeface="Times New Roman" panose="02020603050405020304" pitchFamily="18" charset="0"/>
              </a:rPr>
              <a:t>), while England got another ISLAND from the Dutch. The Dutch </a:t>
            </a:r>
            <a:r>
              <a:rPr lang="en-GB" sz="3600" dirty="0">
                <a:latin typeface="Times New Roman" panose="02020603050405020304" pitchFamily="18" charset="0"/>
                <a:cs typeface="Times New Roman" panose="02020603050405020304" pitchFamily="18" charset="0"/>
              </a:rPr>
              <a:t>soon chopped down all the nutmeg trees on the island of Run and it became useless to them. The English were luckier. Name the ISLAND that the English got.</a:t>
            </a:r>
            <a:endParaRPr lang="ru-RU" sz="3600" dirty="0"/>
          </a:p>
        </p:txBody>
      </p:sp>
    </p:spTree>
    <p:extLst>
      <p:ext uri="{BB962C8B-B14F-4D97-AF65-F5344CB8AC3E}">
        <p14:creationId xmlns:p14="http://schemas.microsoft.com/office/powerpoint/2010/main" val="618441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r>
              <a:rPr lang="ru-RU" dirty="0"/>
              <a:t/>
            </a:r>
            <a:br>
              <a:rPr lang="ru-RU" dirty="0"/>
            </a:br>
            <a:endParaRPr lang="ru-RU" dirty="0"/>
          </a:p>
        </p:txBody>
      </p:sp>
      <p:sp>
        <p:nvSpPr>
          <p:cNvPr id="4" name="Текст 3"/>
          <p:cNvSpPr>
            <a:spLocks noGrp="1"/>
          </p:cNvSpPr>
          <p:nvPr>
            <p:ph type="body" sz="half" idx="2"/>
          </p:nvPr>
        </p:nvSpPr>
        <p:spPr>
          <a:xfrm>
            <a:off x="621438" y="168675"/>
            <a:ext cx="4474346" cy="6462943"/>
          </a:xfrm>
        </p:spPr>
        <p:txBody>
          <a:bodyPr>
            <a:noAutofit/>
          </a:bodyPr>
          <a:lstStyle/>
          <a:p>
            <a:pPr>
              <a:lnSpc>
                <a:spcPct val="150000"/>
              </a:lnSpc>
            </a:pPr>
            <a:r>
              <a:rPr lang="en-GB" sz="3600" dirty="0">
                <a:latin typeface="Times New Roman" panose="02020603050405020304" pitchFamily="18" charset="0"/>
                <a:cs typeface="Times New Roman" panose="02020603050405020304" pitchFamily="18" charset="0"/>
              </a:rPr>
              <a:t>Answer</a:t>
            </a:r>
            <a:r>
              <a:rPr lang="en-US" sz="3600" dirty="0">
                <a:latin typeface="Times New Roman" panose="02020603050405020304" pitchFamily="18" charset="0"/>
                <a:cs typeface="Times New Roman" panose="02020603050405020304" pitchFamily="18" charset="0"/>
              </a:rPr>
              <a:t>: </a:t>
            </a:r>
            <a:r>
              <a:rPr lang="en-GB" sz="3600" dirty="0">
                <a:latin typeface="Times New Roman" panose="02020603050405020304" pitchFamily="18" charset="0"/>
                <a:cs typeface="Times New Roman" panose="02020603050405020304" pitchFamily="18" charset="0"/>
              </a:rPr>
              <a:t>Manhattan</a:t>
            </a: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en-GB" sz="2800" dirty="0">
                <a:latin typeface="Times New Roman" panose="02020603050405020304" pitchFamily="18" charset="0"/>
                <a:cs typeface="Times New Roman" panose="02020603050405020304" pitchFamily="18" charset="0"/>
              </a:rPr>
              <a:t>Commentary: It was on the island of Manhattan where a famous settlement of New Amsterdam appeared. When the English got the island they renamed the settlement from New Amsterdam to New </a:t>
            </a:r>
            <a:r>
              <a:rPr lang="en-GB" sz="2800" dirty="0" err="1">
                <a:latin typeface="Times New Roman" panose="02020603050405020304" pitchFamily="18" charset="0"/>
                <a:cs typeface="Times New Roman" panose="02020603050405020304" pitchFamily="18" charset="0"/>
              </a:rPr>
              <a:t>York.</a:t>
            </a:r>
            <a:r>
              <a:rPr lang="en-GB" sz="1000" dirty="0" err="1">
                <a:hlinkClick r:id="rId2" action="ppaction://hlinksldjump"/>
              </a:rPr>
              <a:t>Beginning</a:t>
            </a:r>
            <a:endParaRPr lang="ru-RU" sz="1000" dirty="0"/>
          </a:p>
        </p:txBody>
      </p:sp>
      <p:pic>
        <p:nvPicPr>
          <p:cNvPr id="2050" name="Picture 2" descr="10 Best Things to Do in Manhattan - What is Manhattan Most Famous For? – Go  Guides"/>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7811" r="781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867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13228"/>
          </a:xfrm>
        </p:spPr>
        <p:txBody>
          <a:bodyPr>
            <a:normAutofit/>
          </a:bodyPr>
          <a:lstStyle/>
          <a:p>
            <a:pPr>
              <a:lnSpc>
                <a:spcPct val="150000"/>
              </a:lnSpc>
            </a:pPr>
            <a:r>
              <a:rPr lang="en-US" sz="3600" dirty="0">
                <a:latin typeface="Times New Roman" panose="02020603050405020304" pitchFamily="18" charset="0"/>
                <a:cs typeface="Times New Roman" panose="02020603050405020304" pitchFamily="18" charset="0"/>
              </a:rPr>
              <a:t>According to the poll of American children, held at the end of the 20</a:t>
            </a:r>
            <a:r>
              <a:rPr lang="en-US" sz="3600" baseline="30000" dirty="0">
                <a:latin typeface="Times New Roman" panose="02020603050405020304" pitchFamily="18" charset="0"/>
                <a:cs typeface="Times New Roman" panose="02020603050405020304" pitchFamily="18" charset="0"/>
              </a:rPr>
              <a:t>th</a:t>
            </a:r>
            <a:r>
              <a:rPr lang="en-US" sz="3600" dirty="0">
                <a:latin typeface="Times New Roman" panose="02020603050405020304" pitchFamily="18" charset="0"/>
                <a:cs typeface="Times New Roman" panose="02020603050405020304" pitchFamily="18" charset="0"/>
              </a:rPr>
              <a:t> century, there is one animal that symbolizes America – Mickey Mouse, there is one sign that symbolizes America – Macdonald’s, one vessel (</a:t>
            </a:r>
            <a:r>
              <a:rPr lang="ru-RU" sz="3600" dirty="0">
                <a:latin typeface="Times New Roman" panose="02020603050405020304" pitchFamily="18" charset="0"/>
                <a:cs typeface="Times New Roman" panose="02020603050405020304" pitchFamily="18" charset="0"/>
              </a:rPr>
              <a:t>сосуд</a:t>
            </a:r>
            <a:r>
              <a:rPr lang="en-US" sz="3600" dirty="0">
                <a:latin typeface="Times New Roman" panose="02020603050405020304" pitchFamily="18" charset="0"/>
                <a:cs typeface="Times New Roman" panose="02020603050405020304" pitchFamily="18" charset="0"/>
              </a:rPr>
              <a:t>) – </a:t>
            </a:r>
            <a:r>
              <a:rPr lang="en-GB" sz="3600" dirty="0">
                <a:latin typeface="Times New Roman" panose="02020603050405020304" pitchFamily="18" charset="0"/>
                <a:cs typeface="Times New Roman" panose="02020603050405020304" pitchFamily="18" charset="0"/>
              </a:rPr>
              <a:t>the bottle of Coca Cola, but there are two buildings that symbolize America. Name them.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216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p:cNvSpPr>
            <a:spLocks noGrp="1"/>
          </p:cNvSpPr>
          <p:nvPr>
            <p:ph type="body" sz="half" idx="2"/>
          </p:nvPr>
        </p:nvSpPr>
        <p:spPr>
          <a:xfrm>
            <a:off x="550416" y="987426"/>
            <a:ext cx="4221609" cy="4881562"/>
          </a:xfrm>
        </p:spPr>
        <p:txBody>
          <a:bodyPr>
            <a:normAutofit lnSpcReduction="10000"/>
          </a:bodyPr>
          <a:lstStyle/>
          <a:p>
            <a:pPr>
              <a:lnSpc>
                <a:spcPct val="150000"/>
              </a:lnSpc>
            </a:pPr>
            <a:r>
              <a:rPr lang="en-GB" sz="4400" dirty="0">
                <a:latin typeface="Times New Roman" panose="02020603050405020304" pitchFamily="18" charset="0"/>
                <a:cs typeface="Times New Roman" panose="02020603050405020304" pitchFamily="18" charset="0"/>
              </a:rPr>
              <a:t>Answer: the Twin Towers of the World Trade Centre in New York </a:t>
            </a:r>
            <a:r>
              <a:rPr lang="en-GB" sz="4400" dirty="0" err="1">
                <a:latin typeface="Times New Roman" panose="02020603050405020304" pitchFamily="18" charset="0"/>
                <a:cs typeface="Times New Roman" panose="02020603050405020304" pitchFamily="18" charset="0"/>
              </a:rPr>
              <a:t>City.</a:t>
            </a:r>
            <a:r>
              <a:rPr lang="en-GB" sz="1200" dirty="0" err="1">
                <a:latin typeface="Times New Roman" panose="02020603050405020304" pitchFamily="18" charset="0"/>
                <a:cs typeface="Times New Roman" panose="02020603050405020304" pitchFamily="18" charset="0"/>
                <a:hlinkClick r:id="rId2" action="ppaction://hlinksldjump"/>
              </a:rPr>
              <a:t>Beginning</a:t>
            </a:r>
            <a:endParaRPr lang="ru-RU" sz="1200" dirty="0">
              <a:latin typeface="Times New Roman" panose="02020603050405020304" pitchFamily="18" charset="0"/>
              <a:cs typeface="Times New Roman" panose="02020603050405020304" pitchFamily="18" charset="0"/>
            </a:endParaRPr>
          </a:p>
        </p:txBody>
      </p:sp>
      <p:pic>
        <p:nvPicPr>
          <p:cNvPr id="3078" name="Picture 6" descr="Вид с воздуха на Нью-Йорк, в котором видна башня-близнец Всемирного  торгового центра] - PICRYL Поиск в мировом общественном достоянии"/>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653" r="65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1348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30984"/>
          </a:xfrm>
        </p:spPr>
        <p:txBody>
          <a:bodyPr/>
          <a:lstStyle/>
          <a:p>
            <a:pPr>
              <a:lnSpc>
                <a:spcPct val="150000"/>
              </a:lnSpc>
            </a:pPr>
            <a:r>
              <a:rPr lang="en-US" sz="3600" dirty="0">
                <a:latin typeface="Times New Roman" panose="02020603050405020304" pitchFamily="18" charset="0"/>
                <a:cs typeface="Times New Roman" panose="02020603050405020304" pitchFamily="18" charset="0"/>
              </a:rPr>
              <a:t>Quite recently in Norway there was a massive catch of THESE BIRDS, which were added to the </a:t>
            </a:r>
            <a:r>
              <a:rPr lang="en-US" sz="3600" b="1" dirty="0">
                <a:solidFill>
                  <a:srgbClr val="FF0000"/>
                </a:solidFill>
                <a:latin typeface="Times New Roman" panose="02020603050405020304" pitchFamily="18" charset="0"/>
                <a:cs typeface="Times New Roman" panose="02020603050405020304" pitchFamily="18" charset="0"/>
              </a:rPr>
              <a:t>Red List</a:t>
            </a:r>
            <a:r>
              <a:rPr lang="en-US" sz="3600" dirty="0">
                <a:latin typeface="Times New Roman" panose="02020603050405020304" pitchFamily="18" charset="0"/>
                <a:cs typeface="Times New Roman" panose="02020603050405020304" pitchFamily="18" charset="0"/>
              </a:rPr>
              <a:t> of Threatened Species in 2018. The birds became prey to literary and cinema popularity. Name THESE BIRDS (the name consists of two words) and the reason why they were caught in big numbers.</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83548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839788" y="987425"/>
            <a:ext cx="3932237" cy="4881563"/>
          </a:xfrm>
        </p:spPr>
        <p:txBody>
          <a:bodyPr>
            <a:normAutofit fontScale="85000" lnSpcReduction="10000"/>
          </a:bodyPr>
          <a:lstStyle/>
          <a:p>
            <a:r>
              <a:rPr lang="en-US" sz="3200" dirty="0">
                <a:latin typeface="Times New Roman" panose="02020603050405020304" pitchFamily="18" charset="0"/>
                <a:cs typeface="Times New Roman" panose="02020603050405020304" pitchFamily="18" charset="0"/>
              </a:rPr>
              <a:t>Answer: Snowy owls</a:t>
            </a:r>
            <a:endParaRPr lang="ru-RU" sz="3200" dirty="0">
              <a:latin typeface="Times New Roman" panose="02020603050405020304" pitchFamily="18" charset="0"/>
              <a:cs typeface="Times New Roman" panose="02020603050405020304" pitchFamily="18" charset="0"/>
            </a:endParaRPr>
          </a:p>
          <a:p>
            <a:pPr>
              <a:lnSpc>
                <a:spcPct val="150000"/>
              </a:lnSpc>
            </a:pPr>
            <a:r>
              <a:rPr lang="en-US" sz="3200" dirty="0">
                <a:latin typeface="Times New Roman" panose="02020603050405020304" pitchFamily="18" charset="0"/>
                <a:cs typeface="Times New Roman" panose="02020603050405020304" pitchFamily="18" charset="0"/>
              </a:rPr>
              <a:t>Commentary: It became prestigious among the children in Europe to have an owl, similarly to the students of Hogwarts from the books and films about Harry Potter. </a:t>
            </a:r>
            <a:endParaRPr lang="ru-RU" sz="3200" dirty="0">
              <a:latin typeface="Times New Roman" panose="02020603050405020304" pitchFamily="18" charset="0"/>
              <a:cs typeface="Times New Roman" panose="02020603050405020304" pitchFamily="18" charset="0"/>
            </a:endParaRPr>
          </a:p>
        </p:txBody>
      </p:sp>
      <p:pic>
        <p:nvPicPr>
          <p:cNvPr id="4098" name="Picture 2" descr="Harpswell Naturalist: Snowy owl - The Harpswell Ancho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Стрелка влево 4">
            <a:hlinkClick r:id="rId3" action="ppaction://hlinksldjump"/>
          </p:cNvPr>
          <p:cNvSpPr/>
          <p:nvPr/>
        </p:nvSpPr>
        <p:spPr>
          <a:xfrm>
            <a:off x="2763748" y="5260369"/>
            <a:ext cx="708917" cy="1952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41110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38200" y="365125"/>
            <a:ext cx="10515600" cy="6222106"/>
          </a:xfrm>
        </p:spPr>
        <p:txBody>
          <a:bodyPr/>
          <a:lstStyle/>
          <a:p>
            <a:pPr>
              <a:lnSpc>
                <a:spcPct val="150000"/>
              </a:lnSpc>
            </a:pPr>
            <a:r>
              <a:rPr lang="en-GB" dirty="0">
                <a:latin typeface="Times New Roman" panose="02020603050405020304" pitchFamily="18" charset="0"/>
                <a:cs typeface="Times New Roman" panose="02020603050405020304" pitchFamily="18" charset="0"/>
              </a:rPr>
              <a:t>In a Finnish city of </a:t>
            </a:r>
            <a:r>
              <a:rPr lang="en-US" dirty="0">
                <a:latin typeface="Times New Roman" panose="02020603050405020304" pitchFamily="18" charset="0"/>
                <a:cs typeface="Times New Roman" panose="02020603050405020304" pitchFamily="18" charset="0"/>
              </a:rPr>
              <a:t>Tampere there is a famous Spy Museum. It’s interesting that on opening day the number of the bus, driving to the museum, was changed. Name this new THREE-DIGIT NUMBER.</a:t>
            </a:r>
            <a:r>
              <a:rPr lang="ru-RU" dirty="0"/>
              <a:t/>
            </a:r>
            <a:br>
              <a:rPr lang="ru-RU" dirty="0"/>
            </a:br>
            <a:endParaRPr lang="ru-RU" dirty="0"/>
          </a:p>
        </p:txBody>
      </p:sp>
    </p:spTree>
    <p:extLst>
      <p:ext uri="{BB962C8B-B14F-4D97-AF65-F5344CB8AC3E}">
        <p14:creationId xmlns:p14="http://schemas.microsoft.com/office/powerpoint/2010/main" val="248678007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4811</TotalTime>
  <Words>923</Words>
  <Application>Microsoft Office PowerPoint</Application>
  <PresentationFormat>Широкоэкранный</PresentationFormat>
  <Paragraphs>41</Paragraphs>
  <Slides>27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Times New Roman</vt:lpstr>
      <vt:lpstr>Тема Office</vt:lpstr>
      <vt:lpstr>Презентация PowerPoint</vt:lpstr>
      <vt:lpstr>Презентация PowerPoint</vt:lpstr>
      <vt:lpstr>In 1667 England and the Netherlands signed a treaty. According to this treaty they swapped islands. The Netherlands got from England the Indonesian island of Run, the only known place for nutmeg (мускатный орех), while England got another ISLAND from the Dutch. The Dutch soon chopped down all the nutmeg trees on the island of Run and it became useless to them. The English were luckier. Name the ISLAND that the English got.</vt:lpstr>
      <vt:lpstr>            </vt:lpstr>
      <vt:lpstr>According to the poll of American children, held at the end of the 20th century, there is one animal that symbolizes America – Mickey Mouse, there is one sign that symbolizes America – Macdonald’s, one vessel (сосуд) – the bottle of Coca Cola, but there are two buildings that symbolize America. Name them. </vt:lpstr>
      <vt:lpstr>Презентация PowerPoint</vt:lpstr>
      <vt:lpstr>Quite recently in Norway there was a massive catch of THESE BIRDS, which were added to the Red List of Threatened Species in 2018. The birds became prey to literary and cinema popularity. Name THESE BIRDS (the name consists of two words) and the reason why they were caught in big numbers.</vt:lpstr>
      <vt:lpstr>Презентация PowerPoint</vt:lpstr>
      <vt:lpstr>In a Finnish city of Tampere there is a famous Spy Museum. It’s interesting that on opening day the number of the bus, driving to the museum, was changed. Name this new THREE-DIGIT NUMBER. </vt:lpstr>
      <vt:lpstr>Презентация PowerPoint</vt:lpstr>
      <vt:lpstr>20-year-old Kate Winslet and 87-year-old Gloria Stuart were nominated to Oscar in 1998. This situation had never occurred in the history of the Academy Award before. Why was it unique?</vt:lpstr>
      <vt:lpstr>Презентация PowerPoint</vt:lpstr>
      <vt:lpstr>Презентация PowerPoint</vt:lpstr>
      <vt:lpstr>Презентация PowerPoint</vt:lpstr>
      <vt:lpstr>When translating the cartoon “Chip 'n Dale: Rescue Rangers” the Mouse was given a different name (Гайка). The original name, meaning a small machine or piece of electronic equipment, was unsuitable because THIS WORD was not widespread in Russia at that time (in 1989). Moreover, to give the Mouse the original name, she must have been turned into a boy. What is the original name of this character?</vt:lpstr>
      <vt:lpstr>Презентация PowerPoint</vt:lpstr>
      <vt:lpstr>In one TV commercial a CERTAIN BIRD delivered some products of a famous company, Procter &amp; Gamble, into the house. In Japan people were unable to understand this advert. The reason for that was that in Japanese folklore this bird doesn’t perform a certain action demonstrated in the commercial, nor this action is performed by a certain vegetable, but, strangely enough, by giant peaches floating down a river.</vt:lpstr>
      <vt:lpstr>Презентация PowerPoint</vt:lpstr>
      <vt:lpstr>Minnesota’s nicknames is “The North Star State”. Brightly-coloured uniform of the local football players looks like THIS because the residents of Minnesota are among the few people in the world who can see THIS in real life. Name THIS (it consists of two words).</vt:lpstr>
      <vt:lpstr>Презентация PowerPoint</vt:lpstr>
      <vt:lpstr>Samuel Clemens, an American, who had never been to Russia, once stood side by side with Nicolay Korneichukov, a Russian, who had never been to America. Where could such an unbelievable “meeting” have happened? Name a PLACE.</vt:lpstr>
      <vt:lpstr>Презентация PowerPoint</vt:lpstr>
      <vt:lpstr>The beginning of Lindsay Lohan’s career was truly fairytale. After starring in several films of Disney studio, people started to call Lindsey “another one of THESE”. Officially there are thirteen of THESE. Name THEM (using two words). </vt:lpstr>
      <vt:lpstr>Презентация PowerPoint</vt:lpstr>
      <vt:lpstr>Презентация PowerPoint</vt:lpstr>
      <vt:lpstr>Continue the sequence: love, breath, Rome, estate, column, sense, heaven...</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79271</dc:creator>
  <cp:lastModifiedBy>кабинет 415</cp:lastModifiedBy>
  <cp:revision>40</cp:revision>
  <dcterms:created xsi:type="dcterms:W3CDTF">2024-03-25T13:36:33Z</dcterms:created>
  <dcterms:modified xsi:type="dcterms:W3CDTF">2024-04-17T12:07:04Z</dcterms:modified>
</cp:coreProperties>
</file>