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sldIdLst>
    <p:sldId id="256" r:id="rId2"/>
    <p:sldId id="259" r:id="rId3"/>
    <p:sldId id="260" r:id="rId4"/>
    <p:sldId id="261" r:id="rId5"/>
    <p:sldId id="292" r:id="rId6"/>
    <p:sldId id="295" r:id="rId7"/>
    <p:sldId id="294" r:id="rId8"/>
    <p:sldId id="293" r:id="rId9"/>
    <p:sldId id="320" r:id="rId10"/>
    <p:sldId id="263" r:id="rId11"/>
    <p:sldId id="297" r:id="rId12"/>
    <p:sldId id="300" r:id="rId13"/>
    <p:sldId id="301" r:id="rId14"/>
    <p:sldId id="303" r:id="rId15"/>
    <p:sldId id="323" r:id="rId16"/>
    <p:sldId id="299" r:id="rId17"/>
    <p:sldId id="304" r:id="rId18"/>
    <p:sldId id="291" r:id="rId19"/>
    <p:sldId id="305" r:id="rId20"/>
    <p:sldId id="306" r:id="rId21"/>
    <p:sldId id="307" r:id="rId22"/>
    <p:sldId id="321" r:id="rId23"/>
    <p:sldId id="309" r:id="rId24"/>
    <p:sldId id="322" r:id="rId25"/>
    <p:sldId id="265" r:id="rId26"/>
    <p:sldId id="310" r:id="rId27"/>
    <p:sldId id="312" r:id="rId28"/>
    <p:sldId id="313" r:id="rId29"/>
    <p:sldId id="314" r:id="rId30"/>
    <p:sldId id="317" r:id="rId31"/>
    <p:sldId id="315" r:id="rId32"/>
    <p:sldId id="318" r:id="rId33"/>
    <p:sldId id="319" r:id="rId34"/>
    <p:sldId id="324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15" autoAdjust="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50DE79-DF48-45ED-A043-EDBBAFFC4565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1B02AD-95ED-405A-B4BE-F8E9729458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50DE79-DF48-45ED-A043-EDBBAFFC4565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1B02AD-95ED-405A-B4BE-F8E9729458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50DE79-DF48-45ED-A043-EDBBAFFC4565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1B02AD-95ED-405A-B4BE-F8E9729458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50DE79-DF48-45ED-A043-EDBBAFFC4565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1B02AD-95ED-405A-B4BE-F8E9729458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50DE79-DF48-45ED-A043-EDBBAFFC4565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1B02AD-95ED-405A-B4BE-F8E9729458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50DE79-DF48-45ED-A043-EDBBAFFC4565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1B02AD-95ED-405A-B4BE-F8E9729458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50DE79-DF48-45ED-A043-EDBBAFFC4565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1B02AD-95ED-405A-B4BE-F8E9729458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50DE79-DF48-45ED-A043-EDBBAFFC4565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1B02AD-95ED-405A-B4BE-F8E9729458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50DE79-DF48-45ED-A043-EDBBAFFC4565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1B02AD-95ED-405A-B4BE-F8E9729458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50DE79-DF48-45ED-A043-EDBBAFFC4565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1B02AD-95ED-405A-B4BE-F8E9729458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50DE79-DF48-45ED-A043-EDBBAFFC4565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1B02AD-95ED-405A-B4BE-F8E9729458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550DE79-DF48-45ED-A043-EDBBAFFC4565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01B02AD-95ED-405A-B4BE-F8E9729458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../media/image17.jpeg"/><Relationship Id="rId2" Type="http://schemas.openxmlformats.org/officeDocument/2006/relationships/hyperlink" Target="http://6sad.ucoz.ru/_pu/0/4270240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6sad.ucoz.ru/_pu/0/02068688.jpg" TargetMode="External"/><Relationship Id="rId11" Type="http://schemas.openxmlformats.org/officeDocument/2006/relationships/image" Target="../media/image16.jpeg"/><Relationship Id="rId5" Type="http://schemas.openxmlformats.org/officeDocument/2006/relationships/image" Target="../media/image12.jpeg"/><Relationship Id="rId10" Type="http://schemas.openxmlformats.org/officeDocument/2006/relationships/hyperlink" Target="http://6sad.ucoz.ru/_pu/0/05135243.jpg" TargetMode="External"/><Relationship Id="rId4" Type="http://schemas.openxmlformats.org/officeDocument/2006/relationships/hyperlink" Target="http://6sad.ucoz.ru/_pu/0/82241861.jpg" TargetMode="External"/><Relationship Id="rId9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38" y="0"/>
            <a:ext cx="9144000" cy="711648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образовательное дошкольное учреждение комбинированного вида № 131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928670"/>
            <a:ext cx="7696224" cy="5429288"/>
          </a:xfrm>
        </p:spPr>
        <p:txBody>
          <a:bodyPr>
            <a:normAutofit fontScale="77500" lnSpcReduction="2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Выступление из опыта работы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«Использование занимательного </a:t>
            </a:r>
          </a:p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     материала   в сенсорном   </a:t>
            </a:r>
          </a:p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      развитии детей с ОНР»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Нуцкова Инна Алексеевна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г. Комсомольск-на-Амуре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2018 г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DSC_0854.JPG"/>
          <p:cNvPicPr>
            <a:picLocks noChangeAspect="1"/>
          </p:cNvPicPr>
          <p:nvPr/>
        </p:nvPicPr>
        <p:blipFill>
          <a:blip r:embed="rId2" cstate="print"/>
          <a:srcRect l="9375" r="10937" b="35416"/>
          <a:stretch>
            <a:fillRect/>
          </a:stretch>
        </p:blipFill>
        <p:spPr>
          <a:xfrm>
            <a:off x="5643570" y="1071546"/>
            <a:ext cx="3286180" cy="48577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14612" y="5500702"/>
            <a:ext cx="7719274" cy="603411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5918" y="142852"/>
            <a:ext cx="6215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Игры-головоломки со счетными палочками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://6sad.ucoz.ru/_pu/0/s42702401.jpg">
            <a:hlinkClick r:id="rId2" tgtFrame="&quot;_blank&quot;" tooltip="&quot;Нажмите, для просмотра в полном размере...&quot;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3286124"/>
            <a:ext cx="28575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6sad.ucoz.ru/_pu/0/s82241861.jpg">
            <a:hlinkClick r:id="rId4" tgtFrame="&quot;_blank&quot;" tooltip="&quot;Нажмите, для просмотра в полном размере...&quot;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85918" y="5762625"/>
            <a:ext cx="28575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6sad.ucoz.ru/_pu/0/s02068688.jpg">
            <a:hlinkClick r:id="rId6" tgtFrame="&quot;_blank&quot;" tooltip="&quot;Нажмите, для просмотра в полном размере...&quot;"/>
          </p:cNvPr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14480" y="5429264"/>
            <a:ext cx="28575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6sad.ucoz.ru/_pu/0/30763196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57356" y="1500174"/>
            <a:ext cx="13811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6sad.ucoz.ru/_pu/0/30580901.jp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28794" y="2357430"/>
            <a:ext cx="14859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6sad.ucoz.ru/_pu/0/s05135243.jpg">
            <a:hlinkClick r:id="rId10" tgtFrame="&quot;_blank&quot;" tooltip="&quot;Нажмите, для просмотра в полном размере...&quot;"/>
          </p:cNvPr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43042" y="4071942"/>
            <a:ext cx="28575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3929058" y="928670"/>
            <a:ext cx="4062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 7 палочек составить 3 треугольника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00496" y="1500174"/>
            <a:ext cx="3209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Составить ромб из 5 палочек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 descr="http://6sad.ucoz.ru/_pu/0/89878977.jpg"/>
          <p:cNvPicPr/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57356" y="857232"/>
            <a:ext cx="17335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4000496" y="2285992"/>
            <a:ext cx="4461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Составить прямоугольник из 8 палочек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43042" y="500042"/>
            <a:ext cx="71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* Составление заданных фигур из определенного количества палочек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00166" y="5072074"/>
            <a:ext cx="7215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* Преобразования фигур путем удаления заданного количества палочек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57290" y="2857496"/>
            <a:ext cx="692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* Преобразование фигур путем перекладывания палочек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43437" y="3214686"/>
            <a:ext cx="4500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Переложить одну палочку, чтобы дом смотрел в другую сторону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72000" y="6072206"/>
            <a:ext cx="5357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Убрать 4 палочки, чтобы получить 3 квадрата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29124" y="5357826"/>
            <a:ext cx="4500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Убрать 8 палочек, чтобы получился крест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0561" y="4214818"/>
            <a:ext cx="4643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Переложить три палочки, чтобы корова оглянулась и взмахнула хвостом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5" descr="DSC_08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785794"/>
            <a:ext cx="4107437" cy="30003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71604" y="285728"/>
            <a:ext cx="3156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Игра «Чудесный мешочек»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29388" y="1643050"/>
            <a:ext cx="3071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Игра «Волшебная     коробочка»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20180316_0903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958956" y="2827730"/>
            <a:ext cx="4333904" cy="325042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Игра «Комната смеха»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0180315_1605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7408"/>
          <a:stretch>
            <a:fillRect/>
          </a:stretch>
        </p:blipFill>
        <p:spPr>
          <a:xfrm>
            <a:off x="1142975" y="642918"/>
            <a:ext cx="4423441" cy="3071834"/>
          </a:xfrm>
        </p:spPr>
      </p:pic>
      <p:pic>
        <p:nvPicPr>
          <p:cNvPr id="6" name="Рисунок 5" descr="20180318_1556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48186" y="3357562"/>
            <a:ext cx="4381499" cy="328612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642918"/>
            <a:ext cx="7647836" cy="560548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Упражнения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развитие умения выделять геометрические фигуры в рисунке:    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1.Какие геометрические фигуры использованы в рисунке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2.Сколько на рисунке треугольников (квадратов,  кругов,  четырёхугольников, овалов, многоугольников)?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3.Сравни рисунки. Чем они похожи? Чем отличаются? 4. Сколько треугольников на рисунке, квадратов, прямоугольников, четырёхугольников на рисунке?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5. Игра «Помоги художнику». Надо помочь художнику превратить геометрические фигуры в какие-нибудь предметы, животных 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т.п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age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12" y="4429132"/>
            <a:ext cx="5010158" cy="21907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   Игра «Волшебные очки»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_07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84325" y="1447800"/>
            <a:ext cx="7200900" cy="48006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flipV="1">
            <a:off x="1285852" y="6248400"/>
            <a:ext cx="785818" cy="25243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 flipV="1">
            <a:off x="2214546" y="500042"/>
            <a:ext cx="49292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20180319_160103.jpg"/>
          <p:cNvPicPr>
            <a:picLocks noChangeAspect="1"/>
          </p:cNvPicPr>
          <p:nvPr/>
        </p:nvPicPr>
        <p:blipFill>
          <a:blip r:embed="rId2" cstate="print"/>
          <a:srcRect l="7258"/>
          <a:stretch>
            <a:fillRect/>
          </a:stretch>
        </p:blipFill>
        <p:spPr>
          <a:xfrm rot="5400000">
            <a:off x="3952874" y="1047730"/>
            <a:ext cx="2738426" cy="22145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5720" y="214291"/>
            <a:ext cx="10644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Составление силуэта предметов из равнобедренных треугольников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20180319_1605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3702" y="785794"/>
            <a:ext cx="2357454" cy="2786082"/>
          </a:xfrm>
          <a:prstGeom prst="rect">
            <a:avLst/>
          </a:prstGeom>
        </p:spPr>
      </p:pic>
      <p:pic>
        <p:nvPicPr>
          <p:cNvPr id="20" name="Рисунок 19" descr="20180319_155819.jpg"/>
          <p:cNvPicPr>
            <a:picLocks noChangeAspect="1"/>
          </p:cNvPicPr>
          <p:nvPr/>
        </p:nvPicPr>
        <p:blipFill>
          <a:blip r:embed="rId4" cstate="print"/>
          <a:srcRect l="19499" t="5965" r="6315" b="16874"/>
          <a:stretch>
            <a:fillRect/>
          </a:stretch>
        </p:blipFill>
        <p:spPr>
          <a:xfrm>
            <a:off x="1142976" y="785794"/>
            <a:ext cx="2857520" cy="2786082"/>
          </a:xfrm>
          <a:prstGeom prst="rect">
            <a:avLst/>
          </a:prstGeom>
        </p:spPr>
      </p:pic>
      <p:pic>
        <p:nvPicPr>
          <p:cNvPr id="21" name="Рисунок 20" descr="20180319_1619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85852" y="3786190"/>
            <a:ext cx="1571636" cy="1535917"/>
          </a:xfrm>
          <a:prstGeom prst="rect">
            <a:avLst/>
          </a:prstGeom>
        </p:spPr>
      </p:pic>
      <p:pic>
        <p:nvPicPr>
          <p:cNvPr id="22" name="Рисунок 21" descr="20180319_16185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71802" y="3786190"/>
            <a:ext cx="1500198" cy="1571636"/>
          </a:xfrm>
          <a:prstGeom prst="rect">
            <a:avLst/>
          </a:prstGeom>
        </p:spPr>
      </p:pic>
      <p:pic>
        <p:nvPicPr>
          <p:cNvPr id="23" name="Рисунок 22" descr="20180319_16203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72066" y="3786190"/>
            <a:ext cx="1928826" cy="1125148"/>
          </a:xfrm>
          <a:prstGeom prst="rect">
            <a:avLst/>
          </a:prstGeom>
        </p:spPr>
      </p:pic>
      <p:pic>
        <p:nvPicPr>
          <p:cNvPr id="24" name="Рисунок 23" descr="20180319_16194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43504" y="5541524"/>
            <a:ext cx="1928826" cy="1122597"/>
          </a:xfrm>
          <a:prstGeom prst="rect">
            <a:avLst/>
          </a:prstGeom>
        </p:spPr>
      </p:pic>
      <p:pic>
        <p:nvPicPr>
          <p:cNvPr id="25" name="Рисунок 24" descr="20180319_16212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400000">
            <a:off x="7063405" y="4295181"/>
            <a:ext cx="2214545" cy="133943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858148" y="5857892"/>
            <a:ext cx="1310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«Елка»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00166" y="5357826"/>
            <a:ext cx="1292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«Гусь»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00364" y="5357826"/>
            <a:ext cx="148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«Жук»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86380" y="3929067"/>
            <a:ext cx="17145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28926" y="6215082"/>
            <a:ext cx="1848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«Самолет»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43504" y="5072074"/>
            <a:ext cx="2799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«Морда лисенка»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428604"/>
            <a:ext cx="7647836" cy="5819796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Упражнения на составление геометрических фигур из частей.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Упражнения на разбиение геометрических фигур на части, являющиеся также геометрическими фигурами.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Упражнения на преобразование фигур по заданному условию.    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SC_0828.JPG"/>
          <p:cNvPicPr>
            <a:picLocks noChangeAspect="1"/>
          </p:cNvPicPr>
          <p:nvPr/>
        </p:nvPicPr>
        <p:blipFill>
          <a:blip r:embed="rId2" cstate="print"/>
          <a:srcRect t="7627" b="11017"/>
          <a:stretch>
            <a:fillRect/>
          </a:stretch>
        </p:blipFill>
        <p:spPr>
          <a:xfrm>
            <a:off x="2285984" y="3286124"/>
            <a:ext cx="4967173" cy="321471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7498080" cy="1143000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0180316_0721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333"/>
          <a:stretch>
            <a:fillRect/>
          </a:stretch>
        </p:blipFill>
        <p:spPr>
          <a:xfrm>
            <a:off x="1285852" y="214290"/>
            <a:ext cx="3878488" cy="3384862"/>
          </a:xfrm>
        </p:spPr>
      </p:pic>
      <p:pic>
        <p:nvPicPr>
          <p:cNvPr id="5" name="Рисунок 4" descr="20180316_073715.jpg"/>
          <p:cNvPicPr>
            <a:picLocks noChangeAspect="1"/>
          </p:cNvPicPr>
          <p:nvPr/>
        </p:nvPicPr>
        <p:blipFill>
          <a:blip r:embed="rId3" cstate="print"/>
          <a:srcRect l="7853" t="5760" r="13613"/>
          <a:stretch>
            <a:fillRect/>
          </a:stretch>
        </p:blipFill>
        <p:spPr>
          <a:xfrm rot="5400000">
            <a:off x="5507044" y="149228"/>
            <a:ext cx="3344886" cy="3500462"/>
          </a:xfrm>
          <a:prstGeom prst="rect">
            <a:avLst/>
          </a:prstGeom>
        </p:spPr>
      </p:pic>
      <p:pic>
        <p:nvPicPr>
          <p:cNvPr id="6" name="Рисунок 5" descr="20180316_080601.jpg"/>
          <p:cNvPicPr>
            <a:picLocks noChangeAspect="1"/>
          </p:cNvPicPr>
          <p:nvPr/>
        </p:nvPicPr>
        <p:blipFill>
          <a:blip r:embed="rId4" cstate="print"/>
          <a:srcRect t="16454" r="-1449"/>
          <a:stretch>
            <a:fillRect/>
          </a:stretch>
        </p:blipFill>
        <p:spPr>
          <a:xfrm>
            <a:off x="2786050" y="3714752"/>
            <a:ext cx="5000660" cy="292895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285852" y="857232"/>
            <a:ext cx="6000792" cy="53197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Трансформация цвета объекта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0"/>
            <a:ext cx="2744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9BBB5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3108" y="214290"/>
            <a:ext cx="5527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Игра «Как изменилась фигура?»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20180318_161220.jpg"/>
          <p:cNvPicPr>
            <a:picLocks noChangeAspect="1"/>
          </p:cNvPicPr>
          <p:nvPr/>
        </p:nvPicPr>
        <p:blipFill>
          <a:blip r:embed="rId2" cstate="print"/>
          <a:srcRect r="4361" b="1723"/>
          <a:stretch>
            <a:fillRect/>
          </a:stretch>
        </p:blipFill>
        <p:spPr>
          <a:xfrm rot="5400000">
            <a:off x="2428860" y="1214423"/>
            <a:ext cx="5000660" cy="585791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«Как изменилась фигура?»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Трансформация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размера объекта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7" name="Содержимое 6" descr="20180318_1603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623" r="3377" b="5333"/>
          <a:stretch>
            <a:fillRect/>
          </a:stretch>
        </p:blipFill>
        <p:spPr>
          <a:xfrm>
            <a:off x="2143108" y="1681320"/>
            <a:ext cx="5786478" cy="4890952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357166"/>
            <a:ext cx="7715272" cy="2011378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«Нужно, чтобы дети, по возможности, учились самостоятельно, а учитель руководил этим самостоятельным процессом и давал для него материал»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К.Д. Ушинский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3" descr="DSC_08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480" y="2143116"/>
            <a:ext cx="6500858" cy="421484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357166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«Как изменилась фигура?»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Трансформация количества объектов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7" name="Содержимое 6" descr="20180318_1551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937"/>
          <a:stretch>
            <a:fillRect/>
          </a:stretch>
        </p:blipFill>
        <p:spPr>
          <a:xfrm>
            <a:off x="2071670" y="1928802"/>
            <a:ext cx="5956315" cy="474917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«Как изменилась фигура?»</a:t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Изменение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месторасположения фигур путем наложения, соединения фигур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3" descr="20180315_1600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806179" y="2622789"/>
            <a:ext cx="4429157" cy="3469811"/>
          </a:xfrm>
        </p:spPr>
      </p:pic>
      <p:pic>
        <p:nvPicPr>
          <p:cNvPr id="7" name="Рисунок 6" descr="20180318_161018.jpg"/>
          <p:cNvPicPr>
            <a:picLocks noChangeAspect="1"/>
          </p:cNvPicPr>
          <p:nvPr/>
        </p:nvPicPr>
        <p:blipFill>
          <a:blip r:embed="rId3" cstate="print"/>
          <a:srcRect r="1492"/>
          <a:stretch>
            <a:fillRect/>
          </a:stretch>
        </p:blipFill>
        <p:spPr>
          <a:xfrm rot="5400000">
            <a:off x="4831618" y="2669316"/>
            <a:ext cx="4409986" cy="335758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0" y="285728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     Игра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«Как изменилась фигура?»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Изменение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месторасположения фигур путем               раздвижения частей или целой фигуры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Содержимое 11" descr="20180318_1605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970"/>
          <a:stretch>
            <a:fillRect/>
          </a:stretch>
        </p:blipFill>
        <p:spPr>
          <a:xfrm rot="5400000">
            <a:off x="4833259" y="2239047"/>
            <a:ext cx="4071966" cy="4022980"/>
          </a:xfrm>
        </p:spPr>
      </p:pic>
      <p:pic>
        <p:nvPicPr>
          <p:cNvPr id="5" name="Рисунок 4" descr="20180315_160908.jpg"/>
          <p:cNvPicPr>
            <a:picLocks noChangeAspect="1"/>
          </p:cNvPicPr>
          <p:nvPr/>
        </p:nvPicPr>
        <p:blipFill>
          <a:blip r:embed="rId3" cstate="print"/>
          <a:srcRect l="4412" r="11763" b="3922"/>
          <a:stretch>
            <a:fillRect/>
          </a:stretch>
        </p:blipFill>
        <p:spPr>
          <a:xfrm rot="5400000">
            <a:off x="928637" y="2500331"/>
            <a:ext cx="4071967" cy="350041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357166"/>
            <a:ext cx="6786610" cy="1214446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  Игра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«Как изменилась фигура?»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Трансформация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контура, конфигурации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   объекта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путем убавления части или целой фигуры, добавление.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" name="Содержимое 3" descr="20180318_1600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079"/>
          <a:stretch>
            <a:fillRect/>
          </a:stretch>
        </p:blipFill>
        <p:spPr>
          <a:xfrm>
            <a:off x="2214546" y="2214554"/>
            <a:ext cx="5430055" cy="4430475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-571500"/>
            <a:ext cx="8001024" cy="1143000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        Игра: «Засели жильцов в квартиры»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DSC_08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1285860"/>
            <a:ext cx="6858048" cy="4657598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285728"/>
            <a:ext cx="7500958" cy="71438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Работа с блоками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Дьениша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71604" y="1214422"/>
            <a:ext cx="7290646" cy="4605350"/>
          </a:xfrm>
        </p:spPr>
        <p:txBody>
          <a:bodyPr>
            <a:normAutofit/>
          </a:bodyPr>
          <a:lstStyle/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SC_0818.JPG"/>
          <p:cNvPicPr>
            <a:picLocks noChangeAspect="1"/>
          </p:cNvPicPr>
          <p:nvPr/>
        </p:nvPicPr>
        <p:blipFill>
          <a:blip r:embed="rId2" cstate="print"/>
          <a:srcRect t="12097"/>
          <a:stretch>
            <a:fillRect/>
          </a:stretch>
        </p:blipFill>
        <p:spPr>
          <a:xfrm>
            <a:off x="1214414" y="1928802"/>
            <a:ext cx="4429156" cy="2595581"/>
          </a:xfrm>
          <a:prstGeom prst="rect">
            <a:avLst/>
          </a:prstGeom>
        </p:spPr>
      </p:pic>
      <p:pic>
        <p:nvPicPr>
          <p:cNvPr id="5" name="Рисунок 4" descr="DSC_07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6446" y="1928802"/>
            <a:ext cx="3143240" cy="471486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_07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72198" y="1571612"/>
            <a:ext cx="2859578" cy="4214842"/>
          </a:xfrm>
        </p:spPr>
      </p:pic>
      <p:sp>
        <p:nvSpPr>
          <p:cNvPr id="7" name="TextBox 6"/>
          <p:cNvSpPr txBox="1"/>
          <p:nvPr/>
        </p:nvSpPr>
        <p:spPr>
          <a:xfrm>
            <a:off x="1928794" y="142852"/>
            <a:ext cx="3359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«Танковый биатлон»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3" descr="20180318_161905.jpg"/>
          <p:cNvPicPr>
            <a:picLocks noChangeAspect="1"/>
          </p:cNvPicPr>
          <p:nvPr/>
        </p:nvPicPr>
        <p:blipFill>
          <a:blip r:embed="rId3" cstate="print"/>
          <a:srcRect l="3516" t="20271" r="2703" b="2702"/>
          <a:stretch>
            <a:fillRect/>
          </a:stretch>
        </p:blipFill>
        <p:spPr>
          <a:xfrm>
            <a:off x="1428728" y="714356"/>
            <a:ext cx="4498954" cy="2771414"/>
          </a:xfrm>
          <a:prstGeom prst="rect">
            <a:avLst/>
          </a:prstGeom>
        </p:spPr>
      </p:pic>
      <p:pic>
        <p:nvPicPr>
          <p:cNvPr id="9" name="Рисунок 8" descr="20180318_161820.jpg"/>
          <p:cNvPicPr>
            <a:picLocks noChangeAspect="1"/>
          </p:cNvPicPr>
          <p:nvPr/>
        </p:nvPicPr>
        <p:blipFill>
          <a:blip r:embed="rId4" cstate="print"/>
          <a:srcRect l="3785" t="22916" r="3906" b="6249"/>
          <a:stretch>
            <a:fillRect/>
          </a:stretch>
        </p:blipFill>
        <p:spPr>
          <a:xfrm>
            <a:off x="1357290" y="4000504"/>
            <a:ext cx="4572031" cy="26313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85918" y="3429000"/>
            <a:ext cx="3286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«В поисках клада»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Игра с замкнутой лентой «Волшебники»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_08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0901"/>
          <a:stretch>
            <a:fillRect/>
          </a:stretch>
        </p:blipFill>
        <p:spPr>
          <a:xfrm>
            <a:off x="1500166" y="1142984"/>
            <a:ext cx="4572032" cy="2714644"/>
          </a:xfrm>
          <a:prstGeom prst="rect">
            <a:avLst/>
          </a:prstGeom>
        </p:spPr>
      </p:pic>
      <p:pic>
        <p:nvPicPr>
          <p:cNvPr id="5" name="Рисунок 4" descr="DSC_08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3714752"/>
            <a:ext cx="4429124" cy="295274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Развивающая среда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_07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85364" y="1447800"/>
            <a:ext cx="7198822" cy="48006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0"/>
            <a:ext cx="749808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Дидактические игры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_07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044" b="9016"/>
          <a:stretch>
            <a:fillRect/>
          </a:stretch>
        </p:blipFill>
        <p:spPr>
          <a:xfrm>
            <a:off x="1857356" y="857232"/>
            <a:ext cx="2357453" cy="3071834"/>
          </a:xfrm>
          <a:prstGeom prst="rect">
            <a:avLst/>
          </a:prstGeom>
        </p:spPr>
      </p:pic>
      <p:pic>
        <p:nvPicPr>
          <p:cNvPr id="6" name="Содержимое 8" descr="DSC_0743.JPG"/>
          <p:cNvPicPr>
            <a:picLocks noChangeAspect="1"/>
          </p:cNvPicPr>
          <p:nvPr/>
        </p:nvPicPr>
        <p:blipFill>
          <a:blip r:embed="rId3" cstate="print"/>
          <a:srcRect l="13423" r="6040"/>
          <a:stretch>
            <a:fillRect/>
          </a:stretch>
        </p:blipFill>
        <p:spPr>
          <a:xfrm>
            <a:off x="1357290" y="4019544"/>
            <a:ext cx="3429024" cy="2838456"/>
          </a:xfrm>
          <a:prstGeom prst="rect">
            <a:avLst/>
          </a:prstGeom>
        </p:spPr>
      </p:pic>
      <p:pic>
        <p:nvPicPr>
          <p:cNvPr id="9" name="Рисунок 8" descr="DSC_07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1214422"/>
            <a:ext cx="3643338" cy="546500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4414" y="1447800"/>
            <a:ext cx="4279400" cy="483872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57290" y="500042"/>
            <a:ext cx="707236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Развитие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зрительного и осязательного восприятия форм, величин, цвета, пространственных отношений:  различение, понимания, называние, классификация, трансформация.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Способствовать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развитию у детей обследовательских умений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навыков.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 Закрепление чувственного опыта в слове, то есть формирование полноценных представлений о свойствах предметов, отраженное в речи.</a:t>
            </a:r>
            <a:endParaRPr lang="ru-RU" sz="2400" dirty="0" smtClean="0"/>
          </a:p>
          <a:p>
            <a:pPr marL="539496" indent="-457200">
              <a:buAutoNum type="arabicPeriod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Содержимое 3" descr="DSC_07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8333" b="10000"/>
          <a:stretch>
            <a:fillRect/>
          </a:stretch>
        </p:blipFill>
        <p:spPr>
          <a:xfrm>
            <a:off x="5500694" y="428604"/>
            <a:ext cx="3286148" cy="2150933"/>
          </a:xfrm>
        </p:spPr>
      </p:pic>
      <p:pic>
        <p:nvPicPr>
          <p:cNvPr id="7" name="Рисунок 6" descr="DSC_0755.JPG"/>
          <p:cNvPicPr>
            <a:picLocks noChangeAspect="1"/>
          </p:cNvPicPr>
          <p:nvPr/>
        </p:nvPicPr>
        <p:blipFill>
          <a:blip r:embed="rId3" cstate="print"/>
          <a:srcRect t="9677" b="8064"/>
          <a:stretch>
            <a:fillRect/>
          </a:stretch>
        </p:blipFill>
        <p:spPr>
          <a:xfrm>
            <a:off x="1142976" y="428604"/>
            <a:ext cx="4071966" cy="2233030"/>
          </a:xfrm>
          <a:prstGeom prst="rect">
            <a:avLst/>
          </a:prstGeom>
        </p:spPr>
      </p:pic>
      <p:pic>
        <p:nvPicPr>
          <p:cNvPr id="5" name="Рисунок 4" descr="DSC_0861.JPG"/>
          <p:cNvPicPr>
            <a:picLocks noChangeAspect="1"/>
          </p:cNvPicPr>
          <p:nvPr/>
        </p:nvPicPr>
        <p:blipFill>
          <a:blip r:embed="rId4" cstate="print"/>
          <a:srcRect t="7221" r="17575" b="4328"/>
          <a:stretch>
            <a:fillRect/>
          </a:stretch>
        </p:blipFill>
        <p:spPr>
          <a:xfrm>
            <a:off x="2857488" y="3000372"/>
            <a:ext cx="4561135" cy="350043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20180316_0717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00562" y="357166"/>
            <a:ext cx="4214841" cy="3161131"/>
          </a:xfrm>
        </p:spPr>
      </p:pic>
      <p:pic>
        <p:nvPicPr>
          <p:cNvPr id="8" name="Рисунок 7" descr="20180315_1805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52" y="2643182"/>
            <a:ext cx="5048285" cy="37862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7290" y="1142984"/>
            <a:ext cx="28239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Математический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планшет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80316_0738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 flipV="1">
            <a:off x="592312" y="1836525"/>
            <a:ext cx="4405318" cy="3303989"/>
          </a:xfrm>
        </p:spPr>
      </p:pic>
      <p:pic>
        <p:nvPicPr>
          <p:cNvPr id="5" name="Рисунок 4" descr="20180316_0746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42852"/>
            <a:ext cx="4000527" cy="3000396"/>
          </a:xfrm>
          <a:prstGeom prst="rect">
            <a:avLst/>
          </a:prstGeom>
        </p:spPr>
      </p:pic>
      <p:pic>
        <p:nvPicPr>
          <p:cNvPr id="6" name="Рисунок 5" descr="20180316_0756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3714752"/>
            <a:ext cx="3929059" cy="29467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57290" y="642918"/>
            <a:ext cx="2918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Игра 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Хомелион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86446" y="3214686"/>
            <a:ext cx="1611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Уникуб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80316_0752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5063" r="11622"/>
          <a:stretch>
            <a:fillRect/>
          </a:stretch>
        </p:blipFill>
        <p:spPr>
          <a:xfrm rot="5400000">
            <a:off x="4439971" y="2346583"/>
            <a:ext cx="5000660" cy="3593595"/>
          </a:xfrm>
        </p:spPr>
      </p:pic>
      <p:pic>
        <p:nvPicPr>
          <p:cNvPr id="5" name="Рисунок 4" descr="20180316_080523.jpg"/>
          <p:cNvPicPr>
            <a:picLocks noChangeAspect="1"/>
          </p:cNvPicPr>
          <p:nvPr/>
        </p:nvPicPr>
        <p:blipFill>
          <a:blip r:embed="rId3" cstate="print"/>
          <a:srcRect r="31716"/>
          <a:stretch>
            <a:fillRect/>
          </a:stretch>
        </p:blipFill>
        <p:spPr>
          <a:xfrm>
            <a:off x="1142976" y="214290"/>
            <a:ext cx="3857652" cy="40193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86050" y="6143644"/>
            <a:ext cx="2212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Сложи узор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4942" y="214290"/>
            <a:ext cx="2549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«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Головоломка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Спасибо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Содержимое 5" descr="DSC_08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1858"/>
          <a:stretch>
            <a:fillRect/>
          </a:stretch>
        </p:blipFill>
        <p:spPr>
          <a:xfrm>
            <a:off x="1357290" y="1428736"/>
            <a:ext cx="3614742" cy="2124076"/>
          </a:xfrm>
        </p:spPr>
      </p:pic>
      <p:pic>
        <p:nvPicPr>
          <p:cNvPr id="7" name="Рисунок 6" descr="DSC_0771.JPG"/>
          <p:cNvPicPr>
            <a:picLocks noChangeAspect="1"/>
          </p:cNvPicPr>
          <p:nvPr/>
        </p:nvPicPr>
        <p:blipFill>
          <a:blip r:embed="rId3" cstate="print"/>
          <a:srcRect b="1064"/>
          <a:stretch>
            <a:fillRect/>
          </a:stretch>
        </p:blipFill>
        <p:spPr>
          <a:xfrm>
            <a:off x="5786446" y="1428736"/>
            <a:ext cx="3143272" cy="2073222"/>
          </a:xfrm>
          <a:prstGeom prst="rect">
            <a:avLst/>
          </a:prstGeom>
        </p:spPr>
      </p:pic>
      <p:pic>
        <p:nvPicPr>
          <p:cNvPr id="11" name="Рисунок 10" descr="DSC_07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71802" y="3857628"/>
            <a:ext cx="3929090" cy="261939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429552" cy="1868478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214290"/>
            <a:ext cx="8072462" cy="650083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Занимательный математический материал позволяет: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Усилить познавательный интерес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*  Активизировать  умственную деятельность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*  Заинтересовать математическим материалом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*  Увлечь  и развлечь детей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*  Расширить и углубить математические представления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*  Закрепить полученные знания и умения)</a:t>
            </a:r>
          </a:p>
          <a:p>
            <a:pPr algn="just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20180315_1816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3071810"/>
            <a:ext cx="5500726" cy="364333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Учебно-методическая литература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Программа воспитания и обучения в детском саду / Под ред. М.А. Васильевой, В.В. Гербовой, Т.С. Комаровой. 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1357290" y="1000108"/>
            <a:ext cx="7576398" cy="4819664"/>
          </a:xfrm>
        </p:spPr>
        <p:txBody>
          <a:bodyPr>
            <a:noAutofit/>
          </a:bodyPr>
          <a:lstStyle/>
          <a:p>
            <a:pPr lvl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Нищева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Н.В. Система коррекционной работы в логопедической группе для детей с общим недоразвитием</a:t>
            </a:r>
          </a:p>
          <a:p>
            <a:pPr lvl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«Веселая геометрия» речи. составила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Живописцева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К.Е., </a:t>
            </a:r>
          </a:p>
          <a:p>
            <a:pPr lvl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В.Г. Гоголева «Логическая азбука для детей 4-6 лет»</a:t>
            </a:r>
          </a:p>
          <a:p>
            <a:pPr lvl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Михайлова З.М.»Игровые занимательные задания для школьников», </a:t>
            </a:r>
          </a:p>
          <a:p>
            <a:pPr lvl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Венгер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Л.А., Пилюгина Э.Г.,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Венгер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Н.Б. воспитание сенсорной культуры ребенка.-</a:t>
            </a:r>
          </a:p>
          <a:p>
            <a:pPr lvl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Игры и упражнения по развитию умственных способностей у детей дошкольного возраста: Кн. Для</a:t>
            </a:r>
          </a:p>
          <a:p>
            <a:pPr lvl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воспитателя дет сада / Л.А.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Венгер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О.М.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Дьченко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Р.И. Говорова, Л.И.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Цеханская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; Сост. Л.А.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Венгер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О.А. Дьяченко</a:t>
            </a:r>
          </a:p>
          <a:p>
            <a:pPr lvl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Тихомирова Л.Ф., Басова А.В. Развитие логического мышления детей. Популярное пособие для родителей и педагогов. </a:t>
            </a:r>
          </a:p>
          <a:p>
            <a:pPr lvl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Михайлова З.А, Иоффе Э.Н.. Математика от трех до семи: Учебно-методическое пособие для воспитателей детских садов</a:t>
            </a:r>
          </a:p>
          <a:p>
            <a:pPr lvl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В.П. Новикова «Математика в детском саду»</a:t>
            </a:r>
          </a:p>
        </p:txBody>
      </p:sp>
      <p:pic>
        <p:nvPicPr>
          <p:cNvPr id="9" name="Рисунок 8" descr="20180316_0706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8794" y="4214818"/>
            <a:ext cx="6317127" cy="235745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14612" y="5500702"/>
            <a:ext cx="7719274" cy="603411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20180315_1613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857232"/>
            <a:ext cx="7143800" cy="5357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5918" y="142852"/>
            <a:ext cx="6215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Наши друзья  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Геометрики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357166"/>
            <a:ext cx="7498080" cy="1143000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Цель математических игр</a:t>
            </a:r>
            <a:r>
              <a:rPr lang="ru-RU" sz="1800" dirty="0" smtClean="0"/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 счетными палочками</a:t>
            </a:r>
            <a:r>
              <a:rPr lang="ru-RU" sz="1800" dirty="0" smtClean="0"/>
              <a:t>:</a:t>
            </a:r>
            <a:br>
              <a:rPr lang="ru-RU" sz="1800" dirty="0" smtClean="0"/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Ребенок упражняется в составлении геометрических фигур на плоскости стола, анализируя и обследуя фигуры зрительно-осязаемым способом.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4" name="Содержимое 3" descr="20180316_0727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flipV="1">
            <a:off x="1500166" y="1571612"/>
            <a:ext cx="6708204" cy="4857784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80315_1552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3062"/>
          <a:stretch>
            <a:fillRect/>
          </a:stretch>
        </p:blipFill>
        <p:spPr>
          <a:xfrm>
            <a:off x="1214414" y="428604"/>
            <a:ext cx="3850569" cy="6072230"/>
          </a:xfrm>
        </p:spPr>
      </p:pic>
      <p:pic>
        <p:nvPicPr>
          <p:cNvPr id="5" name="Рисунок 4" descr="20180315_155836.jpg"/>
          <p:cNvPicPr>
            <a:picLocks noChangeAspect="1"/>
          </p:cNvPicPr>
          <p:nvPr/>
        </p:nvPicPr>
        <p:blipFill>
          <a:blip r:embed="rId3" cstate="print"/>
          <a:srcRect b="14118"/>
          <a:stretch>
            <a:fillRect/>
          </a:stretch>
        </p:blipFill>
        <p:spPr>
          <a:xfrm rot="5400000">
            <a:off x="3989731" y="1703725"/>
            <a:ext cx="6165198" cy="35719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20180318_1615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761" r="2901" b="4464"/>
          <a:stretch>
            <a:fillRect/>
          </a:stretch>
        </p:blipFill>
        <p:spPr>
          <a:xfrm flipV="1">
            <a:off x="1400628" y="571480"/>
            <a:ext cx="7335826" cy="5857916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1594</TotalTime>
  <Words>575</Words>
  <Application>Microsoft Office PowerPoint</Application>
  <PresentationFormat>Экран (4:3)</PresentationFormat>
  <Paragraphs>110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Солнцестояние</vt:lpstr>
      <vt:lpstr>Муниципальное образовательное дошкольное учреждение комбинированного вида № 131</vt:lpstr>
      <vt:lpstr> «Нужно, чтобы дети, по возможности, учились самостоятельно, а учитель руководил этим самостоятельным процессом и давал для него материал»                                                                       К.Д. Ушинский   </vt:lpstr>
      <vt:lpstr>Слайд 3</vt:lpstr>
      <vt:lpstr> </vt:lpstr>
      <vt:lpstr>Учебно-методическая литература Программа воспитания и обучения в детском саду / Под ред. М.А. Васильевой, В.В. Гербовой, Т.С. Комаровой.  </vt:lpstr>
      <vt:lpstr>Слайд 6</vt:lpstr>
      <vt:lpstr> Цель математических игр со счетными палочками: Ребенок упражняется в составлении геометрических фигур на плоскости стола, анализируя и обследуя фигуры зрительно-осязаемым способом. </vt:lpstr>
      <vt:lpstr>Слайд 8</vt:lpstr>
      <vt:lpstr>Слайд 9</vt:lpstr>
      <vt:lpstr>Слайд 10</vt:lpstr>
      <vt:lpstr>Слайд 11</vt:lpstr>
      <vt:lpstr>                                                        Игра «Комната смеха»</vt:lpstr>
      <vt:lpstr>Слайд 13</vt:lpstr>
      <vt:lpstr>           Игра «Волшебные очки»</vt:lpstr>
      <vt:lpstr>Слайд 15</vt:lpstr>
      <vt:lpstr>Слайд 16</vt:lpstr>
      <vt:lpstr> </vt:lpstr>
      <vt:lpstr>Слайд 18</vt:lpstr>
      <vt:lpstr>                        Игра «Как изменилась фигура?»                        Трансформация размера объекта </vt:lpstr>
      <vt:lpstr>                    Игра «Как изменилась фигура?»                    Трансформация количества объектов </vt:lpstr>
      <vt:lpstr>         Игра «Как изменилась фигура?»  Изменение месторасположения фигур путем наложения, соединения фигур </vt:lpstr>
      <vt:lpstr>        Игра «Как изменилась фигура?»   Изменение месторасположения фигур путем               раздвижения частей или целой фигуры</vt:lpstr>
      <vt:lpstr>      Игра «Как изменилась фигура?»      Трансформация контура, конфигурации     объекта путем убавления части или целой фигуры, добавление. </vt:lpstr>
      <vt:lpstr>             Игра: «Засели жильцов в квартиры» </vt:lpstr>
      <vt:lpstr>                     Работа с блоками Дьениша</vt:lpstr>
      <vt:lpstr>Слайд 26</vt:lpstr>
      <vt:lpstr>Игра с замкнутой лентой «Волшебники»</vt:lpstr>
      <vt:lpstr>                      Развивающая среда</vt:lpstr>
      <vt:lpstr>                         Дидактические игры</vt:lpstr>
      <vt:lpstr> </vt:lpstr>
      <vt:lpstr>Слайд 31</vt:lpstr>
      <vt:lpstr>Слайд 32</vt:lpstr>
      <vt:lpstr>Слайд 33</vt:lpstr>
      <vt:lpstr>                       Спасибо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</dc:title>
  <dc:creator>User</dc:creator>
  <cp:lastModifiedBy>User</cp:lastModifiedBy>
  <cp:revision>167</cp:revision>
  <dcterms:created xsi:type="dcterms:W3CDTF">2017-05-07T15:52:48Z</dcterms:created>
  <dcterms:modified xsi:type="dcterms:W3CDTF">2018-03-20T17:11:15Z</dcterms:modified>
</cp:coreProperties>
</file>