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3333CC"/>
    <a:srgbClr val="FF0066"/>
    <a:srgbClr val="FF00FF"/>
    <a:srgbClr val="00FF00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0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3184" y="2914650"/>
            <a:ext cx="44196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64651" y="1844676"/>
            <a:ext cx="1733549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0384" y="2636838"/>
            <a:ext cx="3079749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0418" y="4219576"/>
            <a:ext cx="4201583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2446867" y="5661026"/>
            <a:ext cx="9745133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6"/>
            <a:ext cx="9745133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4652963"/>
            <a:ext cx="19685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2" y="1556793"/>
            <a:ext cx="10972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221163"/>
            <a:ext cx="3528484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8067" y="4221164"/>
            <a:ext cx="395393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678517" y="6092826"/>
            <a:ext cx="10513483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1" y="6092826"/>
            <a:ext cx="10513484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66" y="4005264"/>
            <a:ext cx="283421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12192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21752" y="3619501"/>
            <a:ext cx="3407833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1051" y="3860800"/>
            <a:ext cx="3983567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83088"/>
            <a:ext cx="2889251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2446867" y="5876926"/>
            <a:ext cx="9745133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6"/>
            <a:ext cx="9745133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5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1" y="1890890"/>
            <a:ext cx="10131425" cy="1151466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«Современные </a:t>
            </a:r>
            <a:r>
              <a:rPr lang="ru-RU" sz="4000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4000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доровьесберегающие</a:t>
            </a:r>
            <a:r>
              <a:rPr lang="ru-RU" sz="40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 технологии в педагогическом процессе </a:t>
            </a:r>
            <a:r>
              <a:rPr lang="ru-RU" sz="4000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доу</a:t>
            </a:r>
            <a:r>
              <a:rPr lang="ru-RU" sz="40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»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744" y="5029200"/>
            <a:ext cx="8196942" cy="1251857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sz="2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Палкина Ирина Николаевна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Воспитатель МАДОУ № 1 «Золотой </a:t>
            </a:r>
            <a:r>
              <a:rPr lang="ru-RU" sz="24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кллючик</a:t>
            </a:r>
            <a:r>
              <a:rPr lang="ru-RU" sz="2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Город Кызыл, Республика </a:t>
            </a:r>
            <a:r>
              <a:rPr lang="ru-RU" sz="24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тыва</a:t>
            </a:r>
            <a:r>
              <a:rPr lang="ru-RU" sz="2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Россия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4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i="1" dirty="0">
                <a:solidFill>
                  <a:srgbClr val="00FF00"/>
                </a:solidFill>
                <a:latin typeface="Arial Black" panose="020B0A04020102020204" pitchFamily="34" charset="0"/>
              </a:rPr>
              <a:t>Занятия из серии </a:t>
            </a:r>
            <a:r>
              <a:rPr lang="ru-RU" sz="2800" b="1" i="1" dirty="0">
                <a:solidFill>
                  <a:srgbClr val="00FF00"/>
                </a:solidFill>
              </a:rPr>
              <a:t>«</a:t>
            </a:r>
            <a:r>
              <a:rPr lang="ru-RU" sz="2800" b="1" i="1" dirty="0">
                <a:solidFill>
                  <a:srgbClr val="00FF00"/>
                </a:solidFill>
                <a:latin typeface="Arial Black" panose="020B0A04020102020204" pitchFamily="34" charset="0"/>
              </a:rPr>
              <a:t>Здоровье</a:t>
            </a:r>
            <a:r>
              <a:rPr lang="ru-RU" sz="2800" b="1" i="1" dirty="0">
                <a:solidFill>
                  <a:srgbClr val="00FF00"/>
                </a:solidFill>
              </a:rPr>
              <a:t>»</a:t>
            </a:r>
            <a:r>
              <a:rPr lang="ru-RU" sz="2800" b="1" i="1" dirty="0">
                <a:solidFill>
                  <a:srgbClr val="00FF00"/>
                </a:solidFill>
                <a:latin typeface="Arial Black" panose="020B0A04020102020204" pitchFamily="34" charset="0"/>
              </a:rPr>
              <a:t/>
            </a:r>
            <a:br>
              <a:rPr lang="ru-RU" sz="2800" b="1" i="1" dirty="0">
                <a:solidFill>
                  <a:srgbClr val="00FF00"/>
                </a:solidFill>
                <a:latin typeface="Arial Black" panose="020B0A04020102020204" pitchFamily="34" charset="0"/>
              </a:rPr>
            </a:br>
            <a:r>
              <a:rPr lang="ru-RU" sz="2800" b="1" i="1" dirty="0">
                <a:solidFill>
                  <a:srgbClr val="00FF00"/>
                </a:solidFill>
              </a:rPr>
              <a:t>могут быть включены в НОД к качестве познавательного характера</a:t>
            </a:r>
          </a:p>
        </p:txBody>
      </p:sp>
      <p:pic>
        <p:nvPicPr>
          <p:cNvPr id="5" name="Picture 4" descr="DSC0087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6886" y="1817914"/>
            <a:ext cx="7413171" cy="4103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8708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Восточная гимнастика</a:t>
            </a:r>
            <a:br>
              <a:rPr lang="ru-RU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b="1" i="1" dirty="0">
                <a:solidFill>
                  <a:srgbClr val="FF0000"/>
                </a:solidFill>
              </a:rPr>
              <a:t>проводится со среднего возраста, развивает пластику движений</a:t>
            </a:r>
          </a:p>
        </p:txBody>
      </p:sp>
      <p:pic>
        <p:nvPicPr>
          <p:cNvPr id="6" name="Picture 4" descr="DSC008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302933" y="2423319"/>
            <a:ext cx="6072717" cy="3762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93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i="1" dirty="0">
                <a:solidFill>
                  <a:srgbClr val="FF00FF"/>
                </a:solidFill>
                <a:latin typeface="Arial Black" panose="020B0A04020102020204" pitchFamily="34" charset="0"/>
              </a:rPr>
              <a:t>Гимнастика дыхательная</a:t>
            </a:r>
            <a:br>
              <a:rPr lang="ru-RU" sz="2800" b="1" i="1" dirty="0">
                <a:solidFill>
                  <a:srgbClr val="FF00FF"/>
                </a:solidFill>
                <a:latin typeface="Arial Black" panose="020B0A04020102020204" pitchFamily="34" charset="0"/>
              </a:rPr>
            </a:br>
            <a:r>
              <a:rPr lang="ru-RU" sz="2800" b="1" i="1" dirty="0">
                <a:solidFill>
                  <a:srgbClr val="FF00FF"/>
                </a:solidFill>
              </a:rPr>
              <a:t>проводится в проветриваемом помещении, педагог даёт детям инструкции об обязательной гигиене полости носа</a:t>
            </a:r>
          </a:p>
        </p:txBody>
      </p:sp>
      <p:pic>
        <p:nvPicPr>
          <p:cNvPr id="3074" name="Picture 2" descr="http://education.simcat.ru/dou2/img/1356763395_SS85009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1911" y="2280356"/>
            <a:ext cx="5554133" cy="397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29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04800"/>
            <a:ext cx="10131425" cy="17610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3333CC"/>
                </a:solidFill>
                <a:latin typeface="Arial Black" panose="020B0A04020102020204" pitchFamily="34" charset="0"/>
              </a:rPr>
              <a:t>Пальчиковая </a:t>
            </a:r>
            <a:r>
              <a:rPr lang="ru-RU" sz="4400" b="1" dirty="0">
                <a:solidFill>
                  <a:srgbClr val="3333CC"/>
                </a:solidFill>
                <a:latin typeface="Arial Black" panose="020B0A04020102020204" pitchFamily="34" charset="0"/>
              </a:rPr>
              <a:t/>
            </a:r>
            <a:br>
              <a:rPr lang="ru-RU" sz="4400" b="1" dirty="0">
                <a:solidFill>
                  <a:srgbClr val="3333CC"/>
                </a:solidFill>
                <a:latin typeface="Arial Black" panose="020B0A04020102020204" pitchFamily="34" charset="0"/>
              </a:rPr>
            </a:br>
            <a:r>
              <a:rPr lang="ru-RU" sz="3100" b="1" dirty="0">
                <a:solidFill>
                  <a:srgbClr val="3333CC"/>
                </a:solidFill>
                <a:latin typeface="Arial Black" panose="020B0A04020102020204" pitchFamily="34" charset="0"/>
              </a:rPr>
              <a:t>Гимнастика </a:t>
            </a:r>
            <a:r>
              <a:rPr lang="ru-RU" sz="3100" dirty="0">
                <a:solidFill>
                  <a:srgbClr val="3333CC"/>
                </a:solidFill>
              </a:rPr>
              <a:t/>
            </a:r>
            <a:br>
              <a:rPr lang="ru-RU" sz="3100" dirty="0">
                <a:solidFill>
                  <a:srgbClr val="3333CC"/>
                </a:solidFill>
              </a:rPr>
            </a:br>
            <a:r>
              <a:rPr lang="ru-RU" sz="3100" b="1" dirty="0">
                <a:solidFill>
                  <a:srgbClr val="3333CC"/>
                </a:solidFill>
              </a:rPr>
              <a:t>рекомендуется всем детям, особенно с речевыми проблемами. Проводиться в любой удобный отрезок времени.</a:t>
            </a:r>
            <a:endParaRPr lang="ru-RU" sz="3100" dirty="0">
              <a:solidFill>
                <a:srgbClr val="3333CC"/>
              </a:solidFill>
            </a:endParaRPr>
          </a:p>
        </p:txBody>
      </p:sp>
      <p:pic>
        <p:nvPicPr>
          <p:cNvPr id="10242" name="Picture 2" descr="http://soln10.ucoz.ru/_ph/14/2/1045963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978" y="2711009"/>
            <a:ext cx="5317066" cy="37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64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46757"/>
            <a:ext cx="10131425" cy="16368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>
                <a:solidFill>
                  <a:srgbClr val="33CC33"/>
                </a:solidFill>
                <a:latin typeface="Monotype Corsiva" panose="03010101010201010101" pitchFamily="66" charset="0"/>
              </a:rPr>
              <a:t>Создана картотека </a:t>
            </a:r>
            <a:br>
              <a:rPr lang="ru-RU" sz="3100" b="1" i="1" dirty="0">
                <a:solidFill>
                  <a:srgbClr val="33CC33"/>
                </a:solidFill>
                <a:latin typeface="Monotype Corsiva" panose="03010101010201010101" pitchFamily="66" charset="0"/>
              </a:rPr>
            </a:br>
            <a:r>
              <a:rPr lang="ru-RU" sz="3100" b="1" i="1" dirty="0">
                <a:solidFill>
                  <a:srgbClr val="33CC33"/>
                </a:solidFill>
                <a:latin typeface="Monotype Corsiva" panose="03010101010201010101" pitchFamily="66" charset="0"/>
              </a:rPr>
              <a:t>«</a:t>
            </a:r>
            <a:r>
              <a:rPr lang="ru-RU" sz="3100" b="1" i="1" dirty="0" err="1">
                <a:solidFill>
                  <a:srgbClr val="33CC33"/>
                </a:solidFill>
                <a:latin typeface="Monotype Corsiva" panose="03010101010201010101" pitchFamily="66" charset="0"/>
              </a:rPr>
              <a:t>Здоровьесберегающие</a:t>
            </a:r>
            <a:r>
              <a:rPr lang="ru-RU" sz="3100" b="1" i="1" dirty="0">
                <a:solidFill>
                  <a:srgbClr val="33CC33"/>
                </a:solidFill>
                <a:latin typeface="Monotype Corsiva" panose="03010101010201010101" pitchFamily="66" charset="0"/>
              </a:rPr>
              <a:t> технологии в детском саду»</a:t>
            </a:r>
            <a:r>
              <a:rPr lang="ru-RU" b="1" i="1" dirty="0">
                <a:solidFill>
                  <a:srgbClr val="33CC33"/>
                </a:solidFill>
                <a:latin typeface="Monotype Corsiva" panose="03010101010201010101" pitchFamily="66" charset="0"/>
              </a:rPr>
              <a:t/>
            </a:r>
            <a:br>
              <a:rPr lang="ru-RU" b="1" i="1" dirty="0">
                <a:solidFill>
                  <a:srgbClr val="33CC33"/>
                </a:solidFill>
                <a:latin typeface="Monotype Corsiva" panose="03010101010201010101" pitchFamily="66" charset="0"/>
              </a:rPr>
            </a:br>
            <a:endParaRPr lang="ru-RU" dirty="0">
              <a:solidFill>
                <a:srgbClr val="33CC33"/>
              </a:solidFill>
            </a:endParaRPr>
          </a:p>
        </p:txBody>
      </p:sp>
      <p:pic>
        <p:nvPicPr>
          <p:cNvPr id="4" name="Объект 3" descr="облож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07372">
            <a:off x="311638" y="1246718"/>
            <a:ext cx="2962275" cy="197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6" name="Picture 2" descr="http://ds229.ru/upload/iblock/549/549a0345e25e7ac6a75b3bf1105f9e3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85915">
            <a:off x="9207861" y="1145050"/>
            <a:ext cx="2783225" cy="240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oshkole.ru/imagedb.php?t=pics&amp;i=326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10868">
            <a:off x="1175525" y="3644071"/>
            <a:ext cx="2662697" cy="287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forchel.ru/uploads/posts/2010-12/1292602542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9759">
            <a:off x="4359665" y="1495956"/>
            <a:ext cx="42672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forchel.ru/uploads/posts/2011-05/1305723332_ti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95142">
            <a:off x="8694915" y="3643138"/>
            <a:ext cx="2695799" cy="289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14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829" y="252866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00FF00"/>
                </a:solidFill>
              </a:rPr>
              <a:t>Взаимодействие ДОУ с семьей по вопросам охраны и укрепления здоровья детей.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851377"/>
            <a:ext cx="10131425" cy="488808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FF00FF"/>
                </a:solidFill>
              </a:rPr>
              <a:t>Информационные стенды для родителей в каждой возрастной группе работают рубрики, освещающие вопросы оздоровления без лекарств (комплексы упражнений для профилактики нарушений опорно-двигательного аппарата, органов зрения, для развития общей и мелкой моторики, пальчиковые игры.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FF00FF"/>
                </a:solidFill>
              </a:rPr>
              <a:t>Информационные стенды медицинских работников о медицинской профилактической работе с детьми в ДОУ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FF00FF"/>
                </a:solidFill>
              </a:rPr>
              <a:t>Приобщение родителей  к участию в физкультурно-массовых мероприятиях ДОУ (соревнования, спортивные праздники, дни открытых дверей, Дни и Недели здоровья, встречи детей ДОУ с родителями-спортсменами и др.).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FF00FF"/>
                </a:solidFill>
              </a:rPr>
              <a:t>Консультации, беседы с родителями по вопросам </a:t>
            </a:r>
            <a:r>
              <a:rPr lang="ru-RU" sz="2400" dirty="0" err="1">
                <a:solidFill>
                  <a:srgbClr val="FF00FF"/>
                </a:solidFill>
              </a:rPr>
              <a:t>здоровьесбережения</a:t>
            </a:r>
            <a:r>
              <a:rPr lang="ru-RU" sz="2400" dirty="0">
                <a:solidFill>
                  <a:srgbClr val="FF00FF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5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829" y="285523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0066"/>
                </a:solidFill>
              </a:rPr>
              <a:t>Результаты внедрения </a:t>
            </a:r>
            <a:r>
              <a:rPr lang="ru-RU" sz="2800" b="1" i="1" dirty="0" err="1">
                <a:solidFill>
                  <a:srgbClr val="FF0066"/>
                </a:solidFill>
              </a:rPr>
              <a:t>здровьесберегающих</a:t>
            </a:r>
            <a:r>
              <a:rPr lang="ru-RU" sz="2800" b="1" i="1" dirty="0">
                <a:solidFill>
                  <a:srgbClr val="FF0066"/>
                </a:solidFill>
              </a:rPr>
              <a:t> технологий в ДОУ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394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3333CC"/>
                </a:solidFill>
              </a:rPr>
              <a:t>Сформированные навыки здорового образа жизни воспитанников, педагогов и родителей  ДОУ.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3333CC"/>
                </a:solidFill>
              </a:rPr>
              <a:t>Взаимодействие специалистов ДОУ в организации физкультурно-оздоровительной работы с дошкольниками специализированных групп.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3333CC"/>
                </a:solidFill>
              </a:rPr>
              <a:t>Проявление толерантности всех участников внедрения </a:t>
            </a:r>
            <a:r>
              <a:rPr lang="ru-RU" sz="2400" dirty="0" err="1">
                <a:solidFill>
                  <a:srgbClr val="3333CC"/>
                </a:solidFill>
              </a:rPr>
              <a:t>здороваьесберегающих</a:t>
            </a:r>
            <a:r>
              <a:rPr lang="ru-RU" sz="2400" dirty="0">
                <a:solidFill>
                  <a:srgbClr val="3333CC"/>
                </a:solidFill>
              </a:rPr>
              <a:t> технологий в педагогический процесс ДОУ.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3333CC"/>
                </a:solidFill>
              </a:rPr>
              <a:t>Формирование нормативно-правовой базы по вопросам оздоровления дошкольников.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3333CC"/>
                </a:solidFill>
              </a:rPr>
              <a:t>Внедрение научно-методических подходов к организации работы по сохранению здоровья детей, к созданию </a:t>
            </a:r>
            <a:r>
              <a:rPr lang="ru-RU" sz="2400" dirty="0" err="1">
                <a:solidFill>
                  <a:srgbClr val="3333CC"/>
                </a:solidFill>
              </a:rPr>
              <a:t>здоровьесберегающего</a:t>
            </a:r>
            <a:r>
              <a:rPr lang="ru-RU" sz="2400" dirty="0">
                <a:solidFill>
                  <a:srgbClr val="3333CC"/>
                </a:solidFill>
              </a:rPr>
              <a:t> образовательного пространства в ДОУ и семье;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3333CC"/>
                </a:solidFill>
              </a:rPr>
              <a:t>Улучшение и сохранение соматических показателей здоровья </a:t>
            </a:r>
            <a:r>
              <a:rPr lang="ru-RU" sz="2400" dirty="0">
                <a:solidFill>
                  <a:schemeClr val="bg1"/>
                </a:solidFill>
              </a:rPr>
              <a:t>дошкольников. 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3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1" y="1636889"/>
            <a:ext cx="10131425" cy="2467025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3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14490"/>
            <a:ext cx="10131425" cy="115146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Цель </a:t>
            </a:r>
            <a:r>
              <a:rPr lang="ru-RU" sz="2800" b="1" i="1" dirty="0" err="1">
                <a:solidFill>
                  <a:srgbClr val="FF0000"/>
                </a:solidFill>
              </a:rPr>
              <a:t>здоровьесберегающих</a:t>
            </a:r>
            <a:r>
              <a:rPr lang="ru-RU" sz="2800" b="1" i="1" dirty="0">
                <a:solidFill>
                  <a:srgbClr val="FF0000"/>
                </a:solidFill>
              </a:rPr>
              <a:t> технологий в ДОУ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275644"/>
            <a:ext cx="10131425" cy="502355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B0F0"/>
                </a:solidFill>
              </a:rPr>
              <a:t>Применительно к ребенку – обеспечение высокого уровня реального здоровья воспитаннику детского сада и воспитание </a:t>
            </a:r>
            <a:r>
              <a:rPr lang="ru-RU" sz="2400" dirty="0" err="1">
                <a:solidFill>
                  <a:srgbClr val="00B0F0"/>
                </a:solidFill>
              </a:rPr>
              <a:t>валеологической</a:t>
            </a:r>
            <a:r>
              <a:rPr lang="ru-RU" sz="2400" dirty="0">
                <a:solidFill>
                  <a:srgbClr val="00B0F0"/>
                </a:solidFill>
              </a:rPr>
              <a:t> культуры как совокупности осознанного отношения ребенка к здоровью и жизни человека, знаний о здоровье и умений оберегать, поддерживать и охранять его, </a:t>
            </a:r>
            <a:r>
              <a:rPr lang="ru-RU" sz="2400" dirty="0" err="1">
                <a:solidFill>
                  <a:srgbClr val="00B0F0"/>
                </a:solidFill>
              </a:rPr>
              <a:t>валеологической</a:t>
            </a:r>
            <a:r>
              <a:rPr lang="ru-RU" sz="2400" dirty="0">
                <a:solidFill>
                  <a:srgbClr val="00B0F0"/>
                </a:solidFill>
              </a:rPr>
              <a:t> компетентности, позволяющей дошкольнику самостоятельно и эффективно решать задачи здорового образа жизни и безопасного поведения, задачи, связанные с оказанием элементарной медицинской, психологической самопомощи и </a:t>
            </a:r>
            <a:r>
              <a:rPr lang="ru-RU" sz="2400" dirty="0" smtClean="0">
                <a:solidFill>
                  <a:srgbClr val="00B0F0"/>
                </a:solidFill>
              </a:rPr>
              <a:t>помощи.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B0F0"/>
                </a:solidFill>
              </a:rPr>
              <a:t>Применительно </a:t>
            </a:r>
            <a:r>
              <a:rPr lang="ru-RU" sz="2400" dirty="0">
                <a:solidFill>
                  <a:srgbClr val="00B0F0"/>
                </a:solidFill>
              </a:rPr>
              <a:t>к взрослым – содействие становлению культуры здоровья, в том числе культуры профессионального здоровья воспитателей ДОУ и </a:t>
            </a:r>
            <a:r>
              <a:rPr lang="ru-RU" sz="2400" dirty="0" err="1">
                <a:solidFill>
                  <a:srgbClr val="00B0F0"/>
                </a:solidFill>
              </a:rPr>
              <a:t>валеологическому</a:t>
            </a:r>
            <a:r>
              <a:rPr lang="ru-RU" sz="2400" dirty="0">
                <a:solidFill>
                  <a:srgbClr val="00B0F0"/>
                </a:solidFill>
              </a:rPr>
              <a:t> просвещению родителей.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4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Основные задачи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</a:rPr>
              <a:t>Создание максимально благоприятных условий для умственного, нравственного, физического, эстетического развития </a:t>
            </a: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личности;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Охрана 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</a:rPr>
              <a:t>и укрепление психофизического здоровья </a:t>
            </a: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детей;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Совершенствование 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</a:rPr>
              <a:t>функций организма, повышение его защитных свойств и устойчивости к заболеваниям средствами </a:t>
            </a:r>
            <a:r>
              <a:rPr lang="ru-RU" sz="2400" b="1" dirty="0" err="1">
                <a:solidFill>
                  <a:srgbClr val="7030A0"/>
                </a:solidFill>
                <a:latin typeface="Arial" panose="020B0604020202020204" pitchFamily="34" charset="0"/>
              </a:rPr>
              <a:t>здоровьесберегающих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технологий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;Воспитание 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</a:rPr>
              <a:t>потребности в </a:t>
            </a: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ЗОЖ;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Формирование 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</a:rPr>
              <a:t>жизненно необходимых двигательных умений и навыков ребенка в соответствии с его индивидуальными особенностями; и др.</a:t>
            </a:r>
          </a:p>
        </p:txBody>
      </p:sp>
    </p:spTree>
    <p:extLst>
      <p:ext uri="{BB962C8B-B14F-4D97-AF65-F5344CB8AC3E}">
        <p14:creationId xmlns:p14="http://schemas.microsoft.com/office/powerpoint/2010/main" xmlns="" val="273159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030" y="192315"/>
            <a:ext cx="10131425" cy="139982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Система </a:t>
            </a:r>
            <a:r>
              <a:rPr lang="ru-RU" sz="2800" b="1" i="1" dirty="0" err="1">
                <a:solidFill>
                  <a:srgbClr val="7030A0"/>
                </a:solidFill>
              </a:rPr>
              <a:t>здоровьесбережения</a:t>
            </a:r>
            <a:r>
              <a:rPr lang="ru-RU" sz="2800" b="1" i="1" dirty="0">
                <a:solidFill>
                  <a:srgbClr val="7030A0"/>
                </a:solidFill>
              </a:rPr>
              <a:t> в ДОУ:</a:t>
            </a:r>
            <a:r>
              <a:rPr lang="ru-RU" sz="2800" dirty="0">
                <a:solidFill>
                  <a:srgbClr val="7030A0"/>
                </a:solidFill>
              </a:rPr>
              <a:t/>
            </a:r>
            <a:br>
              <a:rPr lang="ru-RU" sz="2800" dirty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095023"/>
            <a:ext cx="10131425" cy="469617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i="1" dirty="0">
                <a:solidFill>
                  <a:srgbClr val="FF00FF"/>
                </a:solidFill>
              </a:rPr>
              <a:t>различные оздоровительные режимы (адаптационный, на время каникул); </a:t>
            </a:r>
          </a:p>
          <a:p>
            <a:pPr>
              <a:lnSpc>
                <a:spcPct val="80000"/>
              </a:lnSpc>
            </a:pPr>
            <a:r>
              <a:rPr lang="ru-RU" sz="2000" i="1" dirty="0">
                <a:solidFill>
                  <a:srgbClr val="FF00FF"/>
                </a:solidFill>
              </a:rPr>
              <a:t>комплекс закаливающих мероприятий (воздушное закаливание, хождение по “дорожкам здоровья”, профилактика плоскостопия; максимальное пребывание детей на свежем воздухе, бодрящая гимнастика); </a:t>
            </a:r>
          </a:p>
          <a:p>
            <a:pPr>
              <a:lnSpc>
                <a:spcPct val="80000"/>
              </a:lnSpc>
            </a:pPr>
            <a:r>
              <a:rPr lang="ru-RU" sz="2000" i="1" dirty="0">
                <a:solidFill>
                  <a:srgbClr val="FF00FF"/>
                </a:solidFill>
              </a:rPr>
              <a:t>Непосредственная образовательная деятельность по физической культуре всех типов; </a:t>
            </a:r>
          </a:p>
          <a:p>
            <a:pPr>
              <a:lnSpc>
                <a:spcPct val="80000"/>
              </a:lnSpc>
            </a:pPr>
            <a:r>
              <a:rPr lang="ru-RU" sz="2000" i="1" dirty="0">
                <a:solidFill>
                  <a:srgbClr val="FF00FF"/>
                </a:solidFill>
              </a:rPr>
              <a:t>оптимизация двигательного режима: традиционная двигательная деятельность детей (утренняя гимнастика, физкультурные занятия, проведение подвижных игр, прогулки)  и инновационные технологии оздоровления и профилактики (ритмопластика, </a:t>
            </a:r>
            <a:r>
              <a:rPr lang="ru-RU" sz="2000" i="1" dirty="0" err="1">
                <a:solidFill>
                  <a:srgbClr val="FF00FF"/>
                </a:solidFill>
              </a:rPr>
              <a:t>логоритмика</a:t>
            </a:r>
            <a:r>
              <a:rPr lang="ru-RU" sz="2000" i="1" dirty="0">
                <a:solidFill>
                  <a:srgbClr val="FF00FF"/>
                </a:solidFill>
              </a:rPr>
              <a:t>, тактильные дорожки);</a:t>
            </a:r>
          </a:p>
          <a:p>
            <a:pPr>
              <a:lnSpc>
                <a:spcPct val="80000"/>
              </a:lnSpc>
            </a:pPr>
            <a:r>
              <a:rPr lang="ru-RU" sz="2000" i="1" dirty="0">
                <a:solidFill>
                  <a:srgbClr val="FF00FF"/>
                </a:solidFill>
              </a:rPr>
              <a:t>организация рационального питания;</a:t>
            </a:r>
          </a:p>
          <a:p>
            <a:pPr>
              <a:lnSpc>
                <a:spcPct val="80000"/>
              </a:lnSpc>
            </a:pPr>
            <a:r>
              <a:rPr lang="ru-RU" sz="2000" i="1" dirty="0">
                <a:solidFill>
                  <a:srgbClr val="FF00FF"/>
                </a:solidFill>
              </a:rPr>
              <a:t>медико-профилактическая работа с детьми и родителями;</a:t>
            </a:r>
          </a:p>
          <a:p>
            <a:pPr>
              <a:lnSpc>
                <a:spcPct val="80000"/>
              </a:lnSpc>
            </a:pPr>
            <a:r>
              <a:rPr lang="ru-RU" sz="2000" i="1" dirty="0">
                <a:solidFill>
                  <a:srgbClr val="FF00FF"/>
                </a:solidFill>
              </a:rPr>
              <a:t>соблюдение требований СанПиНа к организации педагогического процесса;</a:t>
            </a:r>
          </a:p>
          <a:p>
            <a:pPr>
              <a:lnSpc>
                <a:spcPct val="80000"/>
              </a:lnSpc>
            </a:pPr>
            <a:r>
              <a:rPr lang="ru-RU" sz="2000" i="1" dirty="0">
                <a:solidFill>
                  <a:srgbClr val="FF00FF"/>
                </a:solidFill>
              </a:rPr>
              <a:t>комплекс мероприятий по сохранению физического и психологического здоровья педагогов.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459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Формы организации </a:t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 err="1">
                <a:solidFill>
                  <a:srgbClr val="FF0000"/>
                </a:solidFill>
              </a:rPr>
              <a:t>здоровьесберегающей</a:t>
            </a:r>
            <a:r>
              <a:rPr lang="ru-RU" b="1" i="1" dirty="0">
                <a:solidFill>
                  <a:srgbClr val="FF0000"/>
                </a:solidFill>
              </a:rPr>
              <a:t> работы</a:t>
            </a:r>
          </a:p>
        </p:txBody>
      </p:sp>
      <p:pic>
        <p:nvPicPr>
          <p:cNvPr id="1026" name="Picture 2" descr="http://www.dou1781.ru/wp-content/uploads/clip_image00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968300"/>
            <a:ext cx="5599289" cy="457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9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00FF"/>
                </a:solidFill>
                <a:latin typeface="Monotype Corsiva" panose="03010101010201010101" pitchFamily="66" charset="0"/>
              </a:rPr>
              <a:t>Физкультурно – оздоровительная </a:t>
            </a:r>
            <a:br>
              <a:rPr lang="ru-RU" sz="2800" b="1" i="1" dirty="0">
                <a:solidFill>
                  <a:srgbClr val="FF00FF"/>
                </a:solidFill>
                <a:latin typeface="Monotype Corsiva" panose="03010101010201010101" pitchFamily="66" charset="0"/>
              </a:rPr>
            </a:br>
            <a:r>
              <a:rPr lang="ru-RU" sz="2800" b="1" i="1" dirty="0">
                <a:solidFill>
                  <a:srgbClr val="FF00FF"/>
                </a:solidFill>
                <a:latin typeface="Monotype Corsiva" panose="03010101010201010101" pitchFamily="66" charset="0"/>
              </a:rPr>
              <a:t>работа</a:t>
            </a:r>
            <a:endParaRPr lang="ru-RU" sz="2800" b="1" i="1" dirty="0">
              <a:solidFill>
                <a:srgbClr val="FF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CC"/>
                </a:solidFill>
                <a:latin typeface="Arial" panose="020B0604020202020204" pitchFamily="34" charset="0"/>
              </a:rPr>
              <a:t>Занятия по физкультуре 3 раза в неделю разных типов:</a:t>
            </a:r>
          </a:p>
          <a:p>
            <a:pPr marL="533400" indent="-533400"/>
            <a:r>
              <a:rPr lang="ru-RU" b="1" dirty="0">
                <a:solidFill>
                  <a:srgbClr val="3333CC"/>
                </a:solidFill>
                <a:latin typeface="Arial" panose="020B0604020202020204" pitchFamily="34" charset="0"/>
              </a:rPr>
              <a:t>Традиционные;</a:t>
            </a:r>
          </a:p>
          <a:p>
            <a:pPr marL="533400" indent="-533400"/>
            <a:r>
              <a:rPr lang="ru-RU" b="1" dirty="0">
                <a:solidFill>
                  <a:srgbClr val="3333CC"/>
                </a:solidFill>
                <a:latin typeface="Arial" panose="020B0604020202020204" pitchFamily="34" charset="0"/>
              </a:rPr>
              <a:t>Сюжетно – игровые;</a:t>
            </a:r>
          </a:p>
          <a:p>
            <a:pPr marL="533400" indent="-533400"/>
            <a:r>
              <a:rPr lang="ru-RU" b="1" dirty="0">
                <a:solidFill>
                  <a:srgbClr val="3333CC"/>
                </a:solidFill>
                <a:latin typeface="Arial" panose="020B0604020202020204" pitchFamily="34" charset="0"/>
              </a:rPr>
              <a:t>С элементами акробатических упражнений;</a:t>
            </a:r>
          </a:p>
          <a:p>
            <a:pPr marL="533400" indent="-533400"/>
            <a:r>
              <a:rPr lang="ru-RU" b="1" dirty="0" err="1">
                <a:solidFill>
                  <a:srgbClr val="3333CC"/>
                </a:solidFill>
                <a:latin typeface="Arial" panose="020B0604020202020204" pitchFamily="34" charset="0"/>
              </a:rPr>
              <a:t>Коррекционно</a:t>
            </a:r>
            <a:r>
              <a:rPr lang="ru-RU" b="1" dirty="0">
                <a:solidFill>
                  <a:srgbClr val="3333CC"/>
                </a:solidFill>
                <a:latin typeface="Arial" panose="020B0604020202020204" pitchFamily="34" charset="0"/>
              </a:rPr>
              <a:t> – ритмические;</a:t>
            </a:r>
          </a:p>
          <a:p>
            <a:pPr marL="533400" indent="-533400"/>
            <a:r>
              <a:rPr lang="ru-RU" b="1" dirty="0">
                <a:solidFill>
                  <a:srgbClr val="3333CC"/>
                </a:solidFill>
                <a:latin typeface="Arial" panose="020B0604020202020204" pitchFamily="34" charset="0"/>
              </a:rPr>
              <a:t>С одним видом движений;</a:t>
            </a:r>
          </a:p>
          <a:p>
            <a:pPr marL="533400" indent="-533400"/>
            <a:r>
              <a:rPr lang="ru-RU" b="1" dirty="0">
                <a:solidFill>
                  <a:srgbClr val="3333CC"/>
                </a:solidFill>
                <a:latin typeface="Arial" panose="020B0604020202020204" pitchFamily="34" charset="0"/>
              </a:rPr>
              <a:t>Тренировочные;</a:t>
            </a:r>
          </a:p>
          <a:p>
            <a:pPr marL="533400" indent="-533400"/>
            <a:r>
              <a:rPr lang="ru-RU" b="1" dirty="0">
                <a:solidFill>
                  <a:srgbClr val="3333CC"/>
                </a:solidFill>
                <a:latin typeface="Arial" panose="020B0604020202020204" pitchFamily="34" charset="0"/>
              </a:rPr>
              <a:t>Занятия – соревнования.</a:t>
            </a:r>
          </a:p>
          <a:p>
            <a:endParaRPr lang="ru-RU" dirty="0"/>
          </a:p>
        </p:txBody>
      </p:sp>
      <p:pic>
        <p:nvPicPr>
          <p:cNvPr id="5" name="Picture 3" descr="DSC008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84711" y="2214141"/>
            <a:ext cx="4396758" cy="3447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350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0066"/>
                </a:solidFill>
                <a:latin typeface="Arial" panose="020B0604020202020204" pitchFamily="34" charset="0"/>
              </a:rPr>
              <a:t>Активизация двигательного режима воспитанников.</a:t>
            </a:r>
            <a:endParaRPr lang="ru-RU" sz="2800" b="1" i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1" y="2142067"/>
            <a:ext cx="5500509" cy="432646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ru-RU" sz="2600" dirty="0">
                <a:solidFill>
                  <a:srgbClr val="00B0F0"/>
                </a:solidFill>
                <a:latin typeface="Arial" panose="020B0604020202020204" pitchFamily="34" charset="0"/>
              </a:rPr>
              <a:t>Обеспечение двигательного режима детей атрибутами и пособиями;</a:t>
            </a:r>
          </a:p>
          <a:p>
            <a:pPr>
              <a:lnSpc>
                <a:spcPct val="90000"/>
              </a:lnSpc>
            </a:pPr>
            <a:r>
              <a:rPr lang="ru-RU" sz="2600" dirty="0">
                <a:solidFill>
                  <a:srgbClr val="00B0F0"/>
                </a:solidFill>
                <a:latin typeface="Arial" panose="020B0604020202020204" pitchFamily="34" charset="0"/>
              </a:rPr>
              <a:t>Создание необходимой развивающей среды;</a:t>
            </a:r>
          </a:p>
          <a:p>
            <a:pPr>
              <a:lnSpc>
                <a:spcPct val="90000"/>
              </a:lnSpc>
            </a:pPr>
            <a:r>
              <a:rPr lang="ru-RU" sz="2600" dirty="0">
                <a:solidFill>
                  <a:srgbClr val="00B0F0"/>
                </a:solidFill>
                <a:latin typeface="Arial" panose="020B0604020202020204" pitchFamily="34" charset="0"/>
              </a:rPr>
              <a:t>Проведение подвижных игр, пеших прогулок;</a:t>
            </a:r>
          </a:p>
          <a:p>
            <a:pPr>
              <a:lnSpc>
                <a:spcPct val="90000"/>
              </a:lnSpc>
            </a:pPr>
            <a:r>
              <a:rPr lang="ru-RU" sz="2600" dirty="0">
                <a:solidFill>
                  <a:srgbClr val="00B0F0"/>
                </a:solidFill>
                <a:latin typeface="Arial" panose="020B0604020202020204" pitchFamily="34" charset="0"/>
              </a:rPr>
              <a:t>Строгое соблюдение двигательного режима и режима дня;</a:t>
            </a:r>
          </a:p>
          <a:p>
            <a:pPr>
              <a:lnSpc>
                <a:spcPct val="90000"/>
              </a:lnSpc>
            </a:pPr>
            <a:r>
              <a:rPr lang="ru-RU" sz="2600" dirty="0">
                <a:solidFill>
                  <a:srgbClr val="00B0F0"/>
                </a:solidFill>
                <a:latin typeface="Arial" panose="020B0604020202020204" pitchFamily="34" charset="0"/>
              </a:rPr>
              <a:t>Проведение утренней гимнастики</a:t>
            </a:r>
            <a:r>
              <a:rPr lang="ru-RU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, физкультминуток</a:t>
            </a:r>
            <a:r>
              <a:rPr lang="ru-RU" sz="2600" dirty="0">
                <a:solidFill>
                  <a:srgbClr val="00B0F0"/>
                </a:solidFill>
                <a:latin typeface="Arial" panose="020B0604020202020204" pitchFamily="34" charset="0"/>
              </a:rPr>
              <a:t>, игр с движениями в свободной деятельности;</a:t>
            </a:r>
          </a:p>
          <a:p>
            <a:pPr>
              <a:lnSpc>
                <a:spcPct val="90000"/>
              </a:lnSpc>
            </a:pPr>
            <a:r>
              <a:rPr lang="ru-RU" sz="2600" dirty="0">
                <a:solidFill>
                  <a:srgbClr val="00B0F0"/>
                </a:solidFill>
                <a:latin typeface="Arial" panose="020B0604020202020204" pitchFamily="34" charset="0"/>
              </a:rPr>
              <a:t>Хождение босиком на физкультурных занятиях;</a:t>
            </a:r>
          </a:p>
          <a:p>
            <a:endParaRPr lang="ru-RU" dirty="0"/>
          </a:p>
        </p:txBody>
      </p:sp>
      <p:pic>
        <p:nvPicPr>
          <p:cNvPr id="5" name="Picture 8" descr="мы 1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0494" y="2709069"/>
            <a:ext cx="3657600" cy="2514600"/>
          </a:xfrm>
          <a:ln w="76200" cmpd="tri">
            <a:solidFill>
              <a:srgbClr val="CC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2276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dirty="0">
                <a:solidFill>
                  <a:srgbClr val="FF00FF"/>
                </a:solidFill>
              </a:rPr>
              <a:t>Гимнастика бодрящая, закаливание</a:t>
            </a:r>
            <a:r>
              <a:rPr lang="ru-RU" b="1" dirty="0">
                <a:solidFill>
                  <a:srgbClr val="0000FF"/>
                </a:solidFill>
              </a:rPr>
              <a:t/>
            </a:r>
            <a:br>
              <a:rPr lang="ru-RU" b="1" dirty="0">
                <a:solidFill>
                  <a:srgbClr val="0000FF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800" i="1" dirty="0">
                <a:solidFill>
                  <a:srgbClr val="FF0000"/>
                </a:solidFill>
              </a:rPr>
              <a:t>форма проведения различна: упражнения на кроватках, обширное умывание, ходьба по дорожкам «здоровья», лёгкий бег из группы в спортзал с разницей температуры в помещениях и другие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3" descr="DSC008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04731" y="2318544"/>
            <a:ext cx="4429125" cy="3295650"/>
          </a:xfrm>
          <a:prstGeom prst="rect">
            <a:avLst/>
          </a:prstGeom>
          <a:noFill/>
          <a:ln w="13017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01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3333CC"/>
                </a:solidFill>
                <a:latin typeface="Monotype Corsiva" panose="03010101010201010101" pitchFamily="66" charset="0"/>
              </a:rPr>
              <a:t>Коррекционная работа</a:t>
            </a:r>
            <a:endParaRPr lang="ru-RU" b="1" i="1" dirty="0">
              <a:solidFill>
                <a:srgbClr val="33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00B0F0"/>
                </a:solidFill>
                <a:latin typeface="Arial" panose="020B0604020202020204" pitchFamily="34" charset="0"/>
              </a:rPr>
              <a:t>Коррекционная работа с детьми, имеющими склонность к формированию нарушения осанки;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00B0F0"/>
                </a:solidFill>
                <a:latin typeface="Arial" panose="020B0604020202020204" pitchFamily="34" charset="0"/>
              </a:rPr>
              <a:t>Коррекционная работа с детьми, имеющими плоскостопие и склонность к плоскостопию, со слабо сформированной стопой.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4" descr="DSC008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556" y="2313781"/>
            <a:ext cx="4181475" cy="3305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852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335_shk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43335_shk</Template>
  <TotalTime>101</TotalTime>
  <Words>657</Words>
  <Application>Microsoft Office PowerPoint</Application>
  <PresentationFormat>Произвольный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43335_shk</vt:lpstr>
      <vt:lpstr>«Современные здоровьесберегающие  технологии в педагогическом процессе доу»</vt:lpstr>
      <vt:lpstr>Цель здоровьесберегающих технологий в ДОУ</vt:lpstr>
      <vt:lpstr>Основные задачи</vt:lpstr>
      <vt:lpstr>Система здоровьесбережения в ДОУ: </vt:lpstr>
      <vt:lpstr>Формы организации  здоровьесберегающей работы</vt:lpstr>
      <vt:lpstr>Физкультурно – оздоровительная  работа</vt:lpstr>
      <vt:lpstr>Активизация двигательного режима воспитанников.</vt:lpstr>
      <vt:lpstr>Гимнастика бодрящая, закаливание </vt:lpstr>
      <vt:lpstr>Коррекционная работа</vt:lpstr>
      <vt:lpstr>Занятия из серии «Здоровье» могут быть включены в НОД к качестве познавательного характера</vt:lpstr>
      <vt:lpstr>Восточная гимнастика проводится со среднего возраста, развивает пластику движений</vt:lpstr>
      <vt:lpstr>Гимнастика дыхательная проводится в проветриваемом помещении, педагог даёт детям инструкции об обязательной гигиене полости носа</vt:lpstr>
      <vt:lpstr>Пальчиковая  Гимнастика  рекомендуется всем детям, особенно с речевыми проблемами. Проводиться в любой удобный отрезок времени.</vt:lpstr>
      <vt:lpstr>Создана картотека  «Здоровьесберегающие технологии в детском саду» </vt:lpstr>
      <vt:lpstr>Взаимодействие ДОУ с семьей по вопросам охраны и укрепления здоровья детей.</vt:lpstr>
      <vt:lpstr>Результаты внедрения здровьесберегающих технологий в ДОУ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«Современные здоровьесберегающие  технологии»</dc:title>
  <dc:creator>Кирилл Гусев</dc:creator>
  <cp:lastModifiedBy>Пользователь</cp:lastModifiedBy>
  <cp:revision>13</cp:revision>
  <dcterms:created xsi:type="dcterms:W3CDTF">2014-03-07T14:36:47Z</dcterms:created>
  <dcterms:modified xsi:type="dcterms:W3CDTF">2016-03-27T00:06:22Z</dcterms:modified>
</cp:coreProperties>
</file>