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4" r:id="rId11"/>
    <p:sldId id="267" r:id="rId12"/>
    <p:sldId id="283" r:id="rId13"/>
    <p:sldId id="284" r:id="rId14"/>
    <p:sldId id="287" r:id="rId15"/>
    <p:sldId id="285" r:id="rId16"/>
    <p:sldId id="288" r:id="rId17"/>
    <p:sldId id="268" r:id="rId18"/>
    <p:sldId id="271" r:id="rId19"/>
    <p:sldId id="272" r:id="rId20"/>
    <p:sldId id="270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66FF"/>
    <a:srgbClr val="660033"/>
    <a:srgbClr val="0000FF"/>
    <a:srgbClr val="FF66FF"/>
    <a:srgbClr val="CCFFFF"/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660"/>
  </p:normalViewPr>
  <p:slideViewPr>
    <p:cSldViewPr>
      <p:cViewPr varScale="1">
        <p:scale>
          <a:sx n="46" d="100"/>
          <a:sy n="46" d="100"/>
        </p:scale>
        <p:origin x="-6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54C5-5DCF-4CBB-B6D2-02D3523D3FF8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93481-457E-4C7E-957E-9273BF9CB0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28DD6-50F5-41B9-952B-BF962BAFB9D7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1E0CF-EEBC-480F-A681-39C76F863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86573-4CE6-451D-AAB2-D6C585D00840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795B5-1893-4903-B55C-ED465E9F2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8194-5F68-4C03-86BB-30BFEB8236F1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CBF30-1530-4B53-A54F-574F02E31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81286-B26A-4F0B-BB56-4F460DB012DD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9F70-5379-4B04-AEA2-54990CF0E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8B4980-D39D-43C9-9239-EEA6E904D21D}" type="datetimeFigureOut">
              <a:rPr lang="ru-RU"/>
              <a:pPr>
                <a:defRPr/>
              </a:pPr>
              <a:t>27.03.2015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0A7DCE-3A73-4EA9-9D1D-AC0C41637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87450" y="1012825"/>
            <a:ext cx="576103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400" b="1" i="1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Творческий  проект по сюжетно -ролевой игре «Прачечная» в первой младшей группе</a:t>
            </a:r>
            <a:endParaRPr lang="ru-RU" sz="4400">
              <a:solidFill>
                <a:srgbClr val="FF000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12713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Arial" charset="0"/>
              <a:buChar char="•"/>
              <a:tabLst>
                <a:tab pos="457200" algn="l"/>
              </a:tabLst>
            </a:pPr>
            <a:endParaRPr lang="ru-RU" sz="2800">
              <a:solidFill>
                <a:srgbClr val="000000"/>
              </a:solidFill>
              <a:latin typeface="Segoe Script" pitchFamily="34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  <a:tabLst>
                <a:tab pos="457200" algn="l"/>
              </a:tabLst>
            </a:pPr>
            <a:endParaRPr lang="ru-RU" sz="2800">
              <a:solidFill>
                <a:srgbClr val="000000"/>
              </a:solidFill>
              <a:latin typeface="Segoe Script" pitchFamily="34" charset="0"/>
              <a:cs typeface="Times New Roman" pitchFamily="18" charset="0"/>
            </a:endParaRPr>
          </a:p>
          <a:p>
            <a:pPr algn="ctr">
              <a:buFont typeface="Arial" charset="0"/>
              <a:buChar char="•"/>
              <a:tabLst>
                <a:tab pos="457200" algn="l"/>
              </a:tabLst>
            </a:pPr>
            <a:endParaRPr lang="ru-RU" sz="2800">
              <a:solidFill>
                <a:srgbClr val="000000"/>
              </a:solidFill>
              <a:latin typeface="Segoe Script" pitchFamily="34" charset="0"/>
              <a:cs typeface="Times New Roman" pitchFamily="18" charset="0"/>
            </a:endParaRPr>
          </a:p>
          <a:p>
            <a:pPr algn="ctr">
              <a:tabLst>
                <a:tab pos="457200" algn="l"/>
              </a:tabLst>
            </a:pPr>
            <a:r>
              <a:rPr lang="ru-RU" sz="280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II этап (основной):</a:t>
            </a:r>
            <a:endParaRPr lang="ru-RU" sz="2800">
              <a:solidFill>
                <a:srgbClr val="FF00FF"/>
              </a:solidFill>
              <a:latin typeface="Segoe Script" pitchFamily="34" charset="0"/>
            </a:endParaRPr>
          </a:p>
          <a:p>
            <a:pPr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активизация желания искать пути разрешения проблемной ситуации (вместе с педагогом),</a:t>
            </a:r>
            <a:endParaRPr lang="ru-RU" sz="2800">
              <a:solidFill>
                <a:srgbClr val="FF00FF"/>
              </a:solidFill>
              <a:latin typeface="Segoe Script" pitchFamily="34" charset="0"/>
            </a:endParaRPr>
          </a:p>
          <a:p>
            <a:pPr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организация деятельности детей,</a:t>
            </a:r>
            <a:endParaRPr lang="ru-RU" sz="2800">
              <a:solidFill>
                <a:srgbClr val="FF00FF"/>
              </a:solidFill>
              <a:latin typeface="Segoe Script" pitchFamily="34" charset="0"/>
            </a:endParaRPr>
          </a:p>
          <a:p>
            <a:pPr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сюжетно-ролевая игра «Прачечная»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-317500"/>
            <a:ext cx="9144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endParaRPr lang="ru-RU" sz="28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ru-RU" sz="28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ru-RU" sz="28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endParaRPr lang="ru-RU" sz="28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457200" algn="l"/>
              </a:tabLst>
            </a:pPr>
            <a:r>
              <a:rPr lang="ru-RU" sz="2800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III этап</a:t>
            </a:r>
            <a:r>
              <a:rPr lang="ru-RU" sz="2800" b="1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 (</a:t>
            </a:r>
            <a:r>
              <a:rPr lang="ru-RU" sz="2800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заключительный этап):</a:t>
            </a:r>
            <a:endParaRPr lang="ru-RU" sz="2800">
              <a:solidFill>
                <a:srgbClr val="0066FF"/>
              </a:solidFill>
              <a:latin typeface="Segoe Script" pitchFamily="34" charset="0"/>
            </a:endParaRPr>
          </a:p>
          <a:p>
            <a:pPr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 презентация проекта на педсовете (видеофильм),</a:t>
            </a:r>
            <a:endParaRPr lang="ru-RU" sz="2800">
              <a:solidFill>
                <a:srgbClr val="0066FF"/>
              </a:solidFill>
              <a:latin typeface="Segoe Script" pitchFamily="34" charset="0"/>
            </a:endParaRPr>
          </a:p>
          <a:p>
            <a:pPr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800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 презентация проекта на родительском собрании (видеофильм)</a:t>
            </a:r>
            <a:endParaRPr lang="ru-RU" sz="2800">
              <a:solidFill>
                <a:srgbClr val="0066FF"/>
              </a:solidFill>
              <a:latin typeface="Segoe Script" pitchFamily="34" charset="0"/>
            </a:endParaRPr>
          </a:p>
          <a:p>
            <a:pPr eaLnBrk="0" hangingPunct="0">
              <a:tabLst>
                <a:tab pos="457200" algn="l"/>
              </a:tabLst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DSCN2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578960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DSCN2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16832"/>
            <a:ext cx="2592288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N2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789040"/>
            <a:ext cx="2592288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N2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88640"/>
            <a:ext cx="2771800" cy="15841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20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916832"/>
            <a:ext cx="2736304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N2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3933056"/>
            <a:ext cx="273630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20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0648"/>
            <a:ext cx="2808312" cy="1444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N201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1988840"/>
            <a:ext cx="2755089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DSCN201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0192" y="3861048"/>
            <a:ext cx="2627784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Волна 17"/>
          <p:cNvSpPr/>
          <p:nvPr/>
        </p:nvSpPr>
        <p:spPr>
          <a:xfrm>
            <a:off x="0" y="5445125"/>
            <a:ext cx="9036050" cy="1728788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0000FF"/>
                </a:solidFill>
                <a:latin typeface="Segoe Script" pitchFamily="34" charset="0"/>
              </a:rPr>
              <a:t>Вот так мы изучаем одежду </a:t>
            </a:r>
          </a:p>
          <a:p>
            <a:pPr algn="ctr">
              <a:defRPr/>
            </a:pPr>
            <a:r>
              <a:rPr lang="ru-RU" sz="3200" dirty="0">
                <a:solidFill>
                  <a:srgbClr val="0000FF"/>
                </a:solidFill>
                <a:latin typeface="Segoe Script" pitchFamily="34" charset="0"/>
              </a:rPr>
              <a:t>(окружающий мир)</a:t>
            </a:r>
            <a:endParaRPr lang="ru-RU" sz="3200" dirty="0">
              <a:solidFill>
                <a:srgbClr val="0000FF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3"/>
          <p:cNvSpPr>
            <a:spLocks noChangeArrowheads="1"/>
          </p:cNvSpPr>
          <p:nvPr/>
        </p:nvSpPr>
        <p:spPr bwMode="auto">
          <a:xfrm>
            <a:off x="611188" y="549275"/>
            <a:ext cx="81375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3" name="Рисунок 2" descr="DSCN2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26511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20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205038"/>
            <a:ext cx="2736850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203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581525"/>
            <a:ext cx="27717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203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88913"/>
            <a:ext cx="30607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N202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437063"/>
            <a:ext cx="30368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лнце 8"/>
          <p:cNvSpPr/>
          <p:nvPr/>
        </p:nvSpPr>
        <p:spPr>
          <a:xfrm>
            <a:off x="3276600" y="333375"/>
            <a:ext cx="2087563" cy="15113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323850" y="2636838"/>
            <a:ext cx="2016125" cy="151288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6443663" y="2565400"/>
            <a:ext cx="2016125" cy="151130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Двойная волна 11"/>
          <p:cNvSpPr/>
          <p:nvPr/>
        </p:nvSpPr>
        <p:spPr>
          <a:xfrm>
            <a:off x="2987675" y="4437063"/>
            <a:ext cx="2736850" cy="2232025"/>
          </a:xfrm>
          <a:prstGeom prst="doubleWave">
            <a:avLst>
              <a:gd name="adj1" fmla="val 6250"/>
              <a:gd name="adj2" fmla="val -7650"/>
            </a:avLst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660033"/>
                </a:solidFill>
                <a:latin typeface="Segoe Script" pitchFamily="34" charset="0"/>
              </a:rPr>
              <a:t>лепим шарфик для нашей собачки</a:t>
            </a:r>
            <a:endParaRPr lang="ru-RU" sz="2400" dirty="0">
              <a:solidFill>
                <a:srgbClr val="660033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2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3960813" cy="2808288"/>
          </a:xfrm>
          <a:prstGeom prst="rect">
            <a:avLst/>
          </a:prstGeom>
          <a:noFill/>
        </p:spPr>
      </p:pic>
      <p:pic>
        <p:nvPicPr>
          <p:cNvPr id="20483" name="Picture 3" descr="DSCN2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60350"/>
            <a:ext cx="4140200" cy="2781300"/>
          </a:xfrm>
          <a:prstGeom prst="rect">
            <a:avLst/>
          </a:prstGeom>
          <a:noFill/>
        </p:spPr>
      </p:pic>
      <p:pic>
        <p:nvPicPr>
          <p:cNvPr id="20485" name="Picture 5" descr="DSCN20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284538"/>
            <a:ext cx="3960813" cy="3044825"/>
          </a:xfrm>
          <a:prstGeom prst="rect">
            <a:avLst/>
          </a:prstGeom>
          <a:noFill/>
        </p:spPr>
      </p:pic>
      <p:pic>
        <p:nvPicPr>
          <p:cNvPr id="20486" name="Picture 6" descr="DSCN20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284538"/>
            <a:ext cx="4176712" cy="3117850"/>
          </a:xfrm>
          <a:prstGeom prst="rect">
            <a:avLst/>
          </a:prstGeom>
          <a:noFill/>
        </p:spPr>
      </p:pic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684213" y="2565400"/>
            <a:ext cx="7885112" cy="1150938"/>
          </a:xfrm>
          <a:prstGeom prst="doubleWave">
            <a:avLst>
              <a:gd name="adj1" fmla="val 6500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600" i="1">
                <a:latin typeface="Vladimir Script" pitchFamily="66" charset="0"/>
              </a:rPr>
              <a:t>Украшаем платья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3" descr="DSCN2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333375"/>
            <a:ext cx="4248150" cy="2808288"/>
          </a:xfrm>
          <a:prstGeom prst="rect">
            <a:avLst/>
          </a:prstGeom>
          <a:noFill/>
        </p:spPr>
      </p:pic>
      <p:pic>
        <p:nvPicPr>
          <p:cNvPr id="21508" name="Picture 4" descr="DSCN2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284538"/>
            <a:ext cx="4176713" cy="3167062"/>
          </a:xfrm>
          <a:prstGeom prst="rect">
            <a:avLst/>
          </a:prstGeom>
          <a:noFill/>
        </p:spPr>
      </p:pic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0" y="260350"/>
            <a:ext cx="2339975" cy="2160588"/>
          </a:xfrm>
          <a:prstGeom prst="sun">
            <a:avLst>
              <a:gd name="adj" fmla="val 3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0" y="2924175"/>
            <a:ext cx="8893175" cy="792163"/>
          </a:xfrm>
          <a:prstGeom prst="ellipseRibbon2">
            <a:avLst>
              <a:gd name="adj1" fmla="val 41667"/>
              <a:gd name="adj2" fmla="val 60269"/>
              <a:gd name="adj3" fmla="val 12500"/>
            </a:avLst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600" i="1">
                <a:solidFill>
                  <a:srgbClr val="FF0000"/>
                </a:solidFill>
                <a:latin typeface="Blackadder ITC" pitchFamily="82" charset="0"/>
              </a:rPr>
              <a:t>Наше творчество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DSCN2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140200" cy="3068638"/>
          </a:xfrm>
          <a:prstGeom prst="rect">
            <a:avLst/>
          </a:prstGeom>
          <a:noFill/>
        </p:spPr>
      </p:pic>
      <p:pic>
        <p:nvPicPr>
          <p:cNvPr id="40965" name="Picture 5" descr="DSCN2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0350"/>
            <a:ext cx="3960813" cy="3097213"/>
          </a:xfrm>
          <a:prstGeom prst="rect">
            <a:avLst/>
          </a:prstGeom>
          <a:noFill/>
        </p:spPr>
      </p:pic>
      <p:pic>
        <p:nvPicPr>
          <p:cNvPr id="40966" name="Picture 6" descr="DSCN20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3429000"/>
            <a:ext cx="3816350" cy="3055938"/>
          </a:xfrm>
          <a:prstGeom prst="rect">
            <a:avLst/>
          </a:prstGeom>
          <a:noFill/>
        </p:spPr>
      </p:pic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0" y="3357563"/>
            <a:ext cx="3779838" cy="2663825"/>
          </a:xfrm>
          <a:prstGeom prst="cloudCallout">
            <a:avLst>
              <a:gd name="adj1" fmla="val 100778"/>
              <a:gd name="adj2" fmla="val -125866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800" i="1"/>
          </a:p>
          <a:p>
            <a:pPr algn="ctr"/>
            <a:r>
              <a:rPr lang="ru-RU" sz="2800" i="1">
                <a:solidFill>
                  <a:srgbClr val="000099"/>
                </a:solidFill>
              </a:rPr>
              <a:t>Работа с </a:t>
            </a:r>
          </a:p>
          <a:p>
            <a:pPr algn="ctr"/>
            <a:r>
              <a:rPr lang="ru-RU" sz="2800" i="1">
                <a:solidFill>
                  <a:srgbClr val="000099"/>
                </a:solidFill>
              </a:rPr>
              <a:t>родителями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Рисунок 2" descr="DSCN18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DSCN1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284984"/>
            <a:ext cx="3851919" cy="2888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Выноска-облако 4"/>
          <p:cNvSpPr/>
          <p:nvPr/>
        </p:nvSpPr>
        <p:spPr>
          <a:xfrm>
            <a:off x="4572000" y="188913"/>
            <a:ext cx="4572000" cy="2232025"/>
          </a:xfrm>
          <a:prstGeom prst="cloudCallout">
            <a:avLst>
              <a:gd name="adj1" fmla="val -49508"/>
              <a:gd name="adj2" fmla="val 76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solidFill>
                  <a:srgbClr val="FF0066"/>
                </a:solidFill>
                <a:latin typeface="Segoe Script" pitchFamily="34" charset="0"/>
              </a:rPr>
              <a:t>Атрибуты для игры</a:t>
            </a:r>
            <a:endParaRPr lang="ru-RU" sz="3200" dirty="0">
              <a:solidFill>
                <a:srgbClr val="FF0066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3"/>
          <p:cNvSpPr>
            <a:spLocks noChangeArrowheads="1"/>
          </p:cNvSpPr>
          <p:nvPr/>
        </p:nvSpPr>
        <p:spPr bwMode="auto">
          <a:xfrm>
            <a:off x="611188" y="549275"/>
            <a:ext cx="81375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endParaRPr lang="ru-RU" sz="2800">
              <a:latin typeface="Segoe Script" pitchFamily="34" charset="0"/>
            </a:endParaRPr>
          </a:p>
        </p:txBody>
      </p:sp>
      <p:pic>
        <p:nvPicPr>
          <p:cNvPr id="3" name="Рисунок 2" descr="DSCN18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2627784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DSCN18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60648"/>
            <a:ext cx="3107837" cy="23398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DSCN1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140968"/>
            <a:ext cx="3960440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Улыбающееся лицо 6"/>
          <p:cNvSpPr/>
          <p:nvPr/>
        </p:nvSpPr>
        <p:spPr>
          <a:xfrm>
            <a:off x="2916238" y="620713"/>
            <a:ext cx="2663825" cy="2232025"/>
          </a:xfrm>
          <a:prstGeom prst="smileyFac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0066"/>
                </a:solidFill>
                <a:latin typeface="Segoe Script" pitchFamily="34" charset="0"/>
              </a:rPr>
              <a:t>Раздеваем наших чумазых кукол</a:t>
            </a:r>
            <a:endParaRPr lang="ru-RU" sz="2400" dirty="0">
              <a:solidFill>
                <a:srgbClr val="FF0066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1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01008"/>
            <a:ext cx="3888432" cy="2872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 descr="DSCN18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3851920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N18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5" y="260648"/>
            <a:ext cx="435597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N19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73016"/>
            <a:ext cx="4104456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Волна 7"/>
          <p:cNvSpPr/>
          <p:nvPr/>
        </p:nvSpPr>
        <p:spPr>
          <a:xfrm>
            <a:off x="3276600" y="836613"/>
            <a:ext cx="2447925" cy="1079500"/>
          </a:xfrm>
          <a:prstGeom prst="wave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Помоем и……</a:t>
            </a:r>
            <a:endParaRPr lang="ru-RU" dirty="0">
              <a:solidFill>
                <a:srgbClr val="FF0000"/>
              </a:solidFill>
              <a:latin typeface="Segoe Script" pitchFamily="34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3059113" y="4076700"/>
            <a:ext cx="2952750" cy="1296988"/>
          </a:xfrm>
          <a:prstGeom prst="wave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И </a:t>
            </a:r>
            <a:r>
              <a:rPr lang="ru-RU" dirty="0" err="1">
                <a:solidFill>
                  <a:srgbClr val="FF0000"/>
                </a:solidFill>
                <a:latin typeface="Segoe Script" pitchFamily="34" charset="0"/>
              </a:rPr>
              <a:t>баиньки</a:t>
            </a:r>
            <a:r>
              <a:rPr lang="ru-RU" dirty="0">
                <a:solidFill>
                  <a:srgbClr val="FF0000"/>
                </a:solidFill>
                <a:latin typeface="Segoe Script" pitchFamily="34" charset="0"/>
              </a:rPr>
              <a:t> уложим…..</a:t>
            </a:r>
            <a:endParaRPr lang="ru-RU" dirty="0">
              <a:solidFill>
                <a:srgbClr val="FF000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u="sng" smtClean="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Автор проекта: </a:t>
            </a:r>
            <a:r>
              <a:rPr lang="ru-RU" smtClean="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воспитатель первой младшей группы «Крошка Енот» МАДОУ № 1 «Золотой ключик» </a:t>
            </a:r>
          </a:p>
          <a:p>
            <a:pPr algn="ctr">
              <a:buFont typeface="Arial" charset="0"/>
              <a:buNone/>
            </a:pPr>
            <a:r>
              <a:rPr lang="ru-RU" smtClean="0">
                <a:solidFill>
                  <a:srgbClr val="FF00FF"/>
                </a:solidFill>
                <a:latin typeface="Segoe Script" pitchFamily="34" charset="0"/>
                <a:cs typeface="Times New Roman" pitchFamily="18" charset="0"/>
              </a:rPr>
              <a:t>Палкина И. Н.</a:t>
            </a:r>
            <a:endParaRPr lang="ru-RU" smtClean="0">
              <a:solidFill>
                <a:srgbClr val="FF00FF"/>
              </a:solidFill>
              <a:latin typeface="Segoe Script" pitchFamily="34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Рисунок 2" descr="DSCN1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40968"/>
            <a:ext cx="5148064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1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0"/>
            <a:ext cx="5148064" cy="3861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0" y="116632"/>
            <a:ext cx="4032448" cy="2448272"/>
          </a:xfrm>
          <a:prstGeom prst="wedgeEllipseCallout">
            <a:avLst>
              <a:gd name="adj1" fmla="val 57626"/>
              <a:gd name="adj2" fmla="val 80714"/>
            </a:avLst>
          </a:prstGeom>
          <a:solidFill>
            <a:srgbClr val="FF00FF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0066FF"/>
                </a:solidFill>
                <a:latin typeface="Segoe Script" pitchFamily="34" charset="0"/>
              </a:rPr>
              <a:t>А сами работать будем! Для начала потрогаем водичку….</a:t>
            </a:r>
            <a:endParaRPr lang="ru-RU" sz="2400" dirty="0">
              <a:solidFill>
                <a:srgbClr val="0066FF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1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3203848" cy="2402886"/>
          </a:xfrm>
          <a:prstGeom prst="round2DiagRect">
            <a:avLst>
              <a:gd name="adj1" fmla="val 16667"/>
              <a:gd name="adj2" fmla="val 21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SCN1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3491879" cy="2618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N1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61048"/>
            <a:ext cx="351588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DSCN19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861048"/>
            <a:ext cx="3419871" cy="256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Волна 8"/>
          <p:cNvSpPr/>
          <p:nvPr/>
        </p:nvSpPr>
        <p:spPr>
          <a:xfrm>
            <a:off x="250825" y="2708275"/>
            <a:ext cx="8569325" cy="1512888"/>
          </a:xfrm>
          <a:prstGeom prst="wav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Segoe Script" pitchFamily="34" charset="0"/>
              </a:rPr>
              <a:t>Возьмем мыло, намылим и постираем одежду наших кукол!</a:t>
            </a:r>
            <a:endParaRPr lang="ru-RU" sz="24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1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1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284984"/>
            <a:ext cx="457200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4500563" y="476250"/>
            <a:ext cx="4392612" cy="1657350"/>
          </a:xfrm>
          <a:prstGeom prst="cloudCallou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Уххх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Script" pitchFamily="34" charset="0"/>
              </a:rPr>
              <a:t>! Со стиркой закончили…..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19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3707904" cy="227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1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628800"/>
            <a:ext cx="3515883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19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32656"/>
            <a:ext cx="341987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19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8520" y="2924944"/>
            <a:ext cx="359938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1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2492896"/>
            <a:ext cx="3635896" cy="2450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Волна 9"/>
          <p:cNvSpPr/>
          <p:nvPr/>
        </p:nvSpPr>
        <p:spPr>
          <a:xfrm>
            <a:off x="2484438" y="4508500"/>
            <a:ext cx="3959225" cy="1296988"/>
          </a:xfrm>
          <a:prstGeom prst="wave">
            <a:avLst>
              <a:gd name="adj1" fmla="val 12500"/>
              <a:gd name="adj2" fmla="val -556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Segoe Script" pitchFamily="34" charset="0"/>
              </a:rPr>
              <a:t>После стирки - </a:t>
            </a:r>
            <a:r>
              <a:rPr lang="ru-RU" sz="2400" dirty="0" err="1">
                <a:latin typeface="Segoe Script" pitchFamily="34" charset="0"/>
              </a:rPr>
              <a:t>полоскаем</a:t>
            </a:r>
            <a:endParaRPr lang="ru-RU" sz="2400" dirty="0"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>
            <a:off x="250825" y="188913"/>
            <a:ext cx="8713788" cy="792162"/>
          </a:xfrm>
          <a:prstGeom prst="doubleWav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latin typeface="Segoe Script" pitchFamily="34" charset="0"/>
              </a:rPr>
              <a:t>А между тем….</a:t>
            </a:r>
            <a:endParaRPr lang="ru-RU" sz="3600" dirty="0">
              <a:latin typeface="Segoe Script" pitchFamily="34" charset="0"/>
            </a:endParaRPr>
          </a:p>
        </p:txBody>
      </p:sp>
      <p:pic>
        <p:nvPicPr>
          <p:cNvPr id="5" name="Рисунок 4" descr="DSCN1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4744"/>
            <a:ext cx="4104456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DSCN1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11594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Ромб 6"/>
          <p:cNvSpPr/>
          <p:nvPr/>
        </p:nvSpPr>
        <p:spPr>
          <a:xfrm>
            <a:off x="1331913" y="3429000"/>
            <a:ext cx="6192837" cy="2736850"/>
          </a:xfrm>
          <a:prstGeom prst="diamond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Segoe Script" pitchFamily="34" charset="0"/>
              </a:rPr>
              <a:t>девочки время не теряли и столы протирали</a:t>
            </a:r>
            <a:endParaRPr lang="ru-RU" sz="24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олна 7"/>
          <p:cNvSpPr/>
          <p:nvPr/>
        </p:nvSpPr>
        <p:spPr>
          <a:xfrm>
            <a:off x="395288" y="115888"/>
            <a:ext cx="8640762" cy="1657350"/>
          </a:xfrm>
          <a:prstGeom prst="wave">
            <a:avLst>
              <a:gd name="adj1" fmla="val 14014"/>
              <a:gd name="adj2" fmla="val 0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Segoe Script" pitchFamily="34" charset="0"/>
              </a:rPr>
              <a:t>ПОСТИРАЛИ, ПРОПОЛОСКАЛИ, ОСТАЛОСЬ РАЗВЕШАТЬ И …</a:t>
            </a:r>
            <a:endParaRPr lang="ru-RU" sz="2400" dirty="0">
              <a:latin typeface="Segoe Script" pitchFamily="34" charset="0"/>
            </a:endParaRPr>
          </a:p>
        </p:txBody>
      </p:sp>
      <p:pic>
        <p:nvPicPr>
          <p:cNvPr id="9" name="Рисунок 8" descr="DSCN1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41987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DSCN19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628800"/>
            <a:ext cx="363589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DSCN1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149080"/>
            <a:ext cx="3731907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87450" y="2644775"/>
            <a:ext cx="5761038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600">
                <a:solidFill>
                  <a:srgbClr val="FF0000"/>
                </a:solidFill>
                <a:latin typeface="Segoe Script" pitchFamily="34" charset="0"/>
              </a:rPr>
              <a:t>ВСЕ!!!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11188" y="549275"/>
            <a:ext cx="81375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r>
              <a:rPr lang="ru-RU" sz="3600" u="sng">
                <a:solidFill>
                  <a:srgbClr val="C00000"/>
                </a:solidFill>
                <a:latin typeface="Segoe Script" pitchFamily="34" charset="0"/>
                <a:cs typeface="Times New Roman" pitchFamily="18" charset="0"/>
              </a:rPr>
              <a:t>Цель проекта</a:t>
            </a:r>
            <a:r>
              <a:rPr lang="ru-RU" sz="3600">
                <a:solidFill>
                  <a:srgbClr val="C00000"/>
                </a:solidFill>
                <a:latin typeface="Segoe Script" pitchFamily="34" charset="0"/>
                <a:cs typeface="Times New Roman" pitchFamily="18" charset="0"/>
              </a:rPr>
              <a:t>:</a:t>
            </a:r>
            <a:r>
              <a:rPr lang="ru-RU" sz="3600">
                <a:solidFill>
                  <a:srgbClr val="C00000"/>
                </a:solidFill>
              </a:rPr>
              <a:t> </a:t>
            </a:r>
            <a:r>
              <a:rPr lang="ru-RU" sz="3600">
                <a:solidFill>
                  <a:srgbClr val="C00000"/>
                </a:solidFill>
                <a:latin typeface="Segoe Script" pitchFamily="34" charset="0"/>
              </a:rPr>
              <a:t>Создание основы самостоятельной игровой деятельности детей младшего дошкольного возраста.</a:t>
            </a:r>
          </a:p>
          <a:p>
            <a:endParaRPr lang="ru-RU" sz="2800">
              <a:latin typeface="Segoe Script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611560" y="188640"/>
            <a:ext cx="7488832" cy="1440160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u="sng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  <a:t>Задачи проекта</a:t>
            </a:r>
            <a:r>
              <a:rPr lang="ru-RU" sz="3200">
                <a:solidFill>
                  <a:srgbClr val="7030A0"/>
                </a:solidFill>
                <a:latin typeface="Segoe Script" pitchFamily="34" charset="0"/>
                <a:cs typeface="Times New Roman" pitchFamily="18" charset="0"/>
              </a:rPr>
              <a:t>:</a:t>
            </a:r>
            <a:endParaRPr lang="ru-RU" sz="3200" b="1">
              <a:solidFill>
                <a:srgbClr val="7030A0"/>
              </a:solidFill>
              <a:latin typeface="Segoe Script" pitchFamily="34" charset="0"/>
              <a:cs typeface="Arial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1627188"/>
            <a:ext cx="83534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Обогащение жизненного опыта детей;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обогащение игрового опыта детей;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создание игровых ситуаций, в которых дети смогут выполнять </a:t>
            </a:r>
            <a:r>
              <a:rPr lang="ru-RU" sz="2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взаимосвязные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 игровые задачи; обучение детей младшего дошкольного возраста элементам сюжетно-ролевых игр согласно возрасту детей;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воспитание навыков позитивного общения со сверстниками и взрослыми; </a:t>
            </a:r>
            <a:b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развивать познавательные способности детей</a:t>
            </a:r>
            <a:r>
              <a:rPr lang="ru-RU" sz="2000" dirty="0">
                <a:solidFill>
                  <a:srgbClr val="291200"/>
                </a:solidFill>
                <a:latin typeface="Segoe Script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latin typeface="Segoe Scrip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250825" y="476250"/>
            <a:ext cx="4537075" cy="1296988"/>
          </a:xfrm>
          <a:prstGeom prst="cloud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rgbClr val="0000FF"/>
                </a:solidFill>
                <a:latin typeface="Segoe Script" pitchFamily="34" charset="0"/>
              </a:rPr>
              <a:t>Участники проекта:</a:t>
            </a:r>
            <a:endParaRPr lang="ru-RU" sz="2800" dirty="0">
              <a:solidFill>
                <a:srgbClr val="0000FF"/>
              </a:solidFill>
              <a:latin typeface="Segoe Script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484438" y="1628775"/>
            <a:ext cx="5975350" cy="1944688"/>
          </a:xfrm>
          <a:prstGeom prst="cloud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Воспитатели группы,  дети 1 мл. группы, родители (по желанию).</a:t>
            </a:r>
            <a:endParaRPr lang="ru-RU" sz="2400">
              <a:solidFill>
                <a:srgbClr val="FF0000"/>
              </a:solidFill>
              <a:latin typeface="Segoe Script" pitchFamily="34" charset="0"/>
              <a:cs typeface="Arial" charset="0"/>
            </a:endParaRPr>
          </a:p>
        </p:txBody>
      </p:sp>
      <p:pic>
        <p:nvPicPr>
          <p:cNvPr id="6" name="Рисунок 5" descr="DSCN1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645024"/>
            <a:ext cx="454799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611560" y="188640"/>
            <a:ext cx="7488832" cy="1440160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u="sng">
                <a:solidFill>
                  <a:srgbClr val="FF0000"/>
                </a:solidFill>
                <a:latin typeface="Segoe Script" pitchFamily="34" charset="0"/>
                <a:cs typeface="Times New Roman" pitchFamily="18" charset="0"/>
              </a:rPr>
              <a:t>Тип проекта:</a:t>
            </a:r>
            <a:endParaRPr lang="ru-RU" sz="3200" b="1" u="sng">
              <a:solidFill>
                <a:srgbClr val="FF0000"/>
              </a:solidFill>
              <a:latin typeface="Segoe Script" pitchFamily="34" charset="0"/>
              <a:cs typeface="Arial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042988" y="1628775"/>
            <a:ext cx="70215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rgbClr val="FF0066"/>
                </a:solidFill>
                <a:latin typeface="Segoe Script" pitchFamily="34" charset="0"/>
                <a:cs typeface="Times New Roman" pitchFamily="18" charset="0"/>
              </a:rPr>
              <a:t>По доминирующей деятельности в проекте: творческий;</a:t>
            </a:r>
            <a:endParaRPr lang="ru-RU" sz="2000">
              <a:solidFill>
                <a:srgbClr val="FF0066"/>
              </a:solidFill>
              <a:latin typeface="Segoe Script" pitchFamily="34" charset="0"/>
            </a:endParaRPr>
          </a:p>
          <a:p>
            <a:pPr algn="ctr" eaLnBrk="0" hangingPunct="0"/>
            <a:r>
              <a:rPr lang="ru-RU" sz="2000">
                <a:solidFill>
                  <a:srgbClr val="FF0066"/>
                </a:solidFill>
                <a:latin typeface="Segoe Script" pitchFamily="34" charset="0"/>
                <a:cs typeface="Times New Roman" pitchFamily="18" charset="0"/>
              </a:rPr>
              <a:t>По содержанию: ролево-игровой;</a:t>
            </a:r>
            <a:endParaRPr lang="ru-RU" sz="2000">
              <a:solidFill>
                <a:srgbClr val="FF0066"/>
              </a:solidFill>
              <a:latin typeface="Segoe Script" pitchFamily="34" charset="0"/>
            </a:endParaRPr>
          </a:p>
          <a:p>
            <a:pPr algn="ctr" eaLnBrk="0" hangingPunct="0"/>
            <a:r>
              <a:rPr lang="ru-RU" sz="2000">
                <a:solidFill>
                  <a:srgbClr val="FF0066"/>
                </a:solidFill>
                <a:latin typeface="Segoe Script" pitchFamily="34" charset="0"/>
                <a:cs typeface="Times New Roman" pitchFamily="18" charset="0"/>
              </a:rPr>
              <a:t>По числу участников: групповой (подгрупповой);</a:t>
            </a:r>
            <a:endParaRPr lang="ru-RU" sz="2000">
              <a:solidFill>
                <a:srgbClr val="FF0066"/>
              </a:solidFill>
              <a:latin typeface="Segoe Script" pitchFamily="34" charset="0"/>
            </a:endParaRPr>
          </a:p>
          <a:p>
            <a:pPr algn="ctr" eaLnBrk="0" hangingPunct="0"/>
            <a:r>
              <a:rPr lang="ru-RU" sz="2000">
                <a:solidFill>
                  <a:srgbClr val="FF0066"/>
                </a:solidFill>
                <a:latin typeface="Segoe Script" pitchFamily="34" charset="0"/>
                <a:cs typeface="Times New Roman" pitchFamily="18" charset="0"/>
              </a:rPr>
              <a:t>По времени проведения: краткосрочный (1 неделя);</a:t>
            </a:r>
            <a:endParaRPr lang="ru-RU" sz="2000">
              <a:solidFill>
                <a:srgbClr val="FF0066"/>
              </a:solidFill>
              <a:latin typeface="Segoe Script" pitchFamily="34" charset="0"/>
            </a:endParaRPr>
          </a:p>
          <a:p>
            <a:pPr algn="ctr" eaLnBrk="0" hangingPunct="0"/>
            <a:r>
              <a:rPr lang="ru-RU" sz="2000">
                <a:solidFill>
                  <a:srgbClr val="FF0066"/>
                </a:solidFill>
                <a:latin typeface="Segoe Script" pitchFamily="34" charset="0"/>
                <a:cs typeface="Times New Roman" pitchFamily="18" charset="0"/>
              </a:rPr>
              <a:t>По характеру участия ребенка в проекте: участник от зарождения идеи до получения результата.</a:t>
            </a:r>
            <a:endParaRPr lang="ru-RU" sz="2000">
              <a:solidFill>
                <a:srgbClr val="FF0066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лнце 2"/>
          <p:cNvSpPr/>
          <p:nvPr/>
        </p:nvSpPr>
        <p:spPr>
          <a:xfrm>
            <a:off x="-252413" y="0"/>
            <a:ext cx="9396413" cy="40767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rgbClr val="FF0000"/>
                </a:solidFill>
                <a:latin typeface="Segoe Script" pitchFamily="34" charset="0"/>
              </a:rPr>
              <a:t>Предполагаемое распределение ролей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187450" y="3328988"/>
            <a:ext cx="576103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4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endParaRPr lang="ru-RU" sz="2400">
              <a:solidFill>
                <a:srgbClr val="0066FF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r>
              <a:rPr lang="ru-RU" sz="2400">
                <a:solidFill>
                  <a:srgbClr val="0066FF"/>
                </a:solidFill>
                <a:latin typeface="Segoe Script" pitchFamily="34" charset="0"/>
                <a:cs typeface="Times New Roman" pitchFamily="18" charset="0"/>
              </a:rPr>
              <a:t>Воспитатель организует образовательные ситуации, совместную продуктивную деятельность; дети участвуют в образовательной и игровой деятельности.</a:t>
            </a:r>
            <a:endParaRPr lang="ru-RU" sz="2400">
              <a:solidFill>
                <a:srgbClr val="0066FF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mtClean="0"/>
          </a:p>
          <a:p>
            <a:pPr algn="ctr">
              <a:buFont typeface="Arial" charset="0"/>
              <a:buNone/>
            </a:pPr>
            <a:r>
              <a:rPr lang="ru-RU" sz="2800" smtClean="0">
                <a:solidFill>
                  <a:srgbClr val="C00000"/>
                </a:solidFill>
                <a:latin typeface="Segoe Script" pitchFamily="34" charset="0"/>
              </a:rPr>
              <a:t>Развертывание детьми условных действий с игрушкой, предметом-заместителем; связывание 2-3 игровых действий в цепочку; продолжать действие, начатое партнером</a:t>
            </a:r>
            <a:r>
              <a:rPr lang="ru-RU" smtClean="0">
                <a:latin typeface="Segoe Script" pitchFamily="34" charset="0"/>
              </a:rPr>
              <a:t>.</a:t>
            </a:r>
          </a:p>
          <a:p>
            <a:pPr>
              <a:buFont typeface="Arial" charset="0"/>
              <a:buNone/>
            </a:pPr>
            <a:endParaRPr lang="ru-RU" smtClean="0"/>
          </a:p>
        </p:txBody>
      </p:sp>
      <p:sp>
        <p:nvSpPr>
          <p:cNvPr id="3" name="Выноска-облако 2"/>
          <p:cNvSpPr/>
          <p:nvPr/>
        </p:nvSpPr>
        <p:spPr>
          <a:xfrm>
            <a:off x="1908175" y="260350"/>
            <a:ext cx="6335713" cy="1223963"/>
          </a:xfrm>
          <a:prstGeom prst="cloudCallout">
            <a:avLst>
              <a:gd name="adj1" fmla="val -35611"/>
              <a:gd name="adj2" fmla="val 94899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u="sng" dirty="0">
                <a:solidFill>
                  <a:srgbClr val="7030A0"/>
                </a:solidFill>
                <a:latin typeface="Segoe Script" pitchFamily="34" charset="0"/>
              </a:rPr>
              <a:t>Предполагаемый результат проекта:</a:t>
            </a:r>
            <a:r>
              <a:rPr lang="ru-RU" sz="2400" dirty="0">
                <a:solidFill>
                  <a:srgbClr val="7030A0"/>
                </a:solidFill>
                <a:latin typeface="Segoe Script" pitchFamily="34" charset="0"/>
              </a:rPr>
              <a:t> </a:t>
            </a:r>
            <a:endParaRPr lang="ru-RU" sz="2400" dirty="0">
              <a:solidFill>
                <a:srgbClr val="7030A0"/>
              </a:solidFill>
              <a:latin typeface="Segoe Script" pitchFamily="34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250825" y="333375"/>
            <a:ext cx="1512888" cy="50323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блако 4"/>
          <p:cNvSpPr/>
          <p:nvPr/>
        </p:nvSpPr>
        <p:spPr>
          <a:xfrm>
            <a:off x="7812088" y="1196975"/>
            <a:ext cx="1331912" cy="50323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11188" y="549275"/>
            <a:ext cx="81375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endParaRPr lang="ru-RU" sz="28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algn="ctr"/>
            <a:r>
              <a:rPr lang="ru-RU" sz="3600">
                <a:solidFill>
                  <a:srgbClr val="C00000"/>
                </a:solidFill>
                <a:latin typeface="Segoe Script" pitchFamily="34" charset="0"/>
              </a:rPr>
              <a:t>.</a:t>
            </a:r>
          </a:p>
          <a:p>
            <a:endParaRPr lang="ru-RU" sz="2800">
              <a:latin typeface="Segoe Script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850" y="-1333500"/>
            <a:ext cx="8496300" cy="821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333333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endParaRPr lang="ru-RU" sz="2400" u="sng">
              <a:solidFill>
                <a:srgbClr val="A366FF"/>
              </a:solidFill>
              <a:latin typeface="Segoe Script" pitchFamily="34" charset="0"/>
              <a:cs typeface="Times New Roman" pitchFamily="18" charset="0"/>
            </a:endParaRPr>
          </a:p>
          <a:p>
            <a:pPr indent="430213" algn="ctr">
              <a:tabLst>
                <a:tab pos="457200" algn="l"/>
              </a:tabLst>
            </a:pPr>
            <a:r>
              <a:rPr lang="ru-RU" sz="2400" u="sng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Этапы работы над проектом:</a:t>
            </a:r>
            <a:endParaRPr lang="ru-RU" sz="2400">
              <a:solidFill>
                <a:srgbClr val="A366FF"/>
              </a:solidFill>
              <a:latin typeface="Segoe Script" pitchFamily="34" charset="0"/>
            </a:endParaRPr>
          </a:p>
          <a:p>
            <a:pPr indent="430213" algn="ctr" eaLnBrk="0" hangingPunct="0"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I этап (подготовительный):</a:t>
            </a:r>
          </a:p>
          <a:p>
            <a:pPr indent="430213"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определение проблемы,</a:t>
            </a:r>
            <a:endParaRPr lang="ru-RU" sz="2400">
              <a:solidFill>
                <a:srgbClr val="A366FF"/>
              </a:solidFill>
              <a:latin typeface="Segoe Script" pitchFamily="34" charset="0"/>
            </a:endParaRPr>
          </a:p>
          <a:p>
            <a:pPr indent="430213"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выбор цели проекта,</a:t>
            </a:r>
            <a:endParaRPr lang="ru-RU" sz="2400">
              <a:solidFill>
                <a:srgbClr val="A366FF"/>
              </a:solidFill>
              <a:latin typeface="Segoe Script" pitchFamily="34" charset="0"/>
            </a:endParaRPr>
          </a:p>
          <a:p>
            <a:pPr indent="430213"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планирование проекта (или сюжетно-игровой деятельности),</a:t>
            </a:r>
            <a:endParaRPr lang="ru-RU" sz="2400">
              <a:solidFill>
                <a:srgbClr val="A366FF"/>
              </a:solidFill>
              <a:latin typeface="Segoe Script" pitchFamily="34" charset="0"/>
            </a:endParaRPr>
          </a:p>
          <a:p>
            <a:pPr indent="430213"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введение детей в проблемную игровую ситуацию,</a:t>
            </a:r>
            <a:endParaRPr lang="ru-RU" sz="2400">
              <a:solidFill>
                <a:srgbClr val="A366FF"/>
              </a:solidFill>
              <a:latin typeface="Segoe Script" pitchFamily="34" charset="0"/>
            </a:endParaRPr>
          </a:p>
          <a:p>
            <a:pPr indent="430213" algn="ctr" eaLnBrk="0" hangingPunct="0">
              <a:buFontTx/>
              <a:buChar char="•"/>
              <a:tabLst>
                <a:tab pos="457200" algn="l"/>
              </a:tabLst>
            </a:pPr>
            <a:r>
              <a:rPr lang="ru-RU" sz="2400">
                <a:solidFill>
                  <a:srgbClr val="A366FF"/>
                </a:solidFill>
                <a:latin typeface="Segoe Script" pitchFamily="34" charset="0"/>
                <a:cs typeface="Times New Roman" pitchFamily="18" charset="0"/>
              </a:rPr>
              <a:t>вхождение детей в проблемную игровую ситуацию (ведущая роль педагога)</a:t>
            </a: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indent="430213" eaLnBrk="0" hangingPunct="0">
              <a:buFontTx/>
              <a:buChar char="•"/>
              <a:tabLst>
                <a:tab pos="457200" algn="l"/>
              </a:tabLst>
            </a:pPr>
            <a:endParaRPr lang="ru-RU"/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53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5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53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53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53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53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282</TotalTime>
  <Words>300</Words>
  <Application>Microsoft Office PowerPoint</Application>
  <PresentationFormat>Экран (4:3)</PresentationFormat>
  <Paragraphs>86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Arial</vt:lpstr>
      <vt:lpstr>Times New Roman</vt:lpstr>
      <vt:lpstr>Calibri</vt:lpstr>
      <vt:lpstr>Segoe Script</vt:lpstr>
      <vt:lpstr>Vladimir Script</vt:lpstr>
      <vt:lpstr>Blackadder ITC</vt:lpstr>
      <vt:lpstr>43335_shk</vt:lpstr>
      <vt:lpstr>43335_shk</vt:lpstr>
      <vt:lpstr>43335_shk</vt:lpstr>
      <vt:lpstr>43335_shk</vt:lpstr>
      <vt:lpstr>43335_shk</vt:lpstr>
      <vt:lpstr>43335_shk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компьютер</cp:lastModifiedBy>
  <cp:revision>25</cp:revision>
  <dcterms:created xsi:type="dcterms:W3CDTF">2015-03-15T13:27:16Z</dcterms:created>
  <dcterms:modified xsi:type="dcterms:W3CDTF">2015-03-27T07:18:27Z</dcterms:modified>
</cp:coreProperties>
</file>