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6" r:id="rId6"/>
    <p:sldId id="261" r:id="rId7"/>
    <p:sldId id="263" r:id="rId8"/>
    <p:sldId id="264" r:id="rId9"/>
    <p:sldId id="259" r:id="rId10"/>
    <p:sldId id="267" r:id="rId11"/>
    <p:sldId id="268" r:id="rId12"/>
    <p:sldId id="269" r:id="rId13"/>
    <p:sldId id="262" r:id="rId14"/>
    <p:sldId id="265"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778" autoAdjust="0"/>
  </p:normalViewPr>
  <p:slideViewPr>
    <p:cSldViewPr>
      <p:cViewPr>
        <p:scale>
          <a:sx n="68" d="100"/>
          <a:sy n="68" d="100"/>
        </p:scale>
        <p:origin x="-13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31.03.2016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effectLst/>
                <a:latin typeface="Times New Roman" pitchFamily="18" charset="0"/>
                <a:cs typeface="Times New Roman" pitchFamily="18" charset="0"/>
              </a:rPr>
              <a:t>МБДОУ </a:t>
            </a:r>
            <a:r>
              <a:rPr lang="ru-RU" sz="2400" dirty="0" err="1" smtClean="0">
                <a:effectLst/>
                <a:latin typeface="Times New Roman" pitchFamily="18" charset="0"/>
                <a:cs typeface="Times New Roman" pitchFamily="18" charset="0"/>
              </a:rPr>
              <a:t>д</a:t>
            </a:r>
            <a:r>
              <a:rPr lang="ru-RU" sz="2400" dirty="0" smtClean="0">
                <a:effectLst/>
                <a:latin typeface="Times New Roman" pitchFamily="18" charset="0"/>
                <a:cs typeface="Times New Roman" pitchFamily="18" charset="0"/>
              </a:rPr>
              <a:t>/с комбинированного вида №26 «Сказка»</a:t>
            </a:r>
            <a:br>
              <a:rPr lang="ru-RU" sz="2400" dirty="0" smtClean="0">
                <a:effectLst/>
                <a:latin typeface="Times New Roman" pitchFamily="18" charset="0"/>
                <a:cs typeface="Times New Roman" pitchFamily="18" charset="0"/>
              </a:rPr>
            </a:br>
            <a:endParaRPr lang="ru-RU" sz="2400" dirty="0">
              <a:effectLst/>
              <a:latin typeface="Times New Roman" pitchFamily="18" charset="0"/>
              <a:cs typeface="Times New Roman" pitchFamily="18" charset="0"/>
            </a:endParaRPr>
          </a:p>
        </p:txBody>
      </p:sp>
      <p:sp>
        <p:nvSpPr>
          <p:cNvPr id="4" name="Подзаголовок 3"/>
          <p:cNvSpPr>
            <a:spLocks noGrp="1"/>
          </p:cNvSpPr>
          <p:nvPr>
            <p:ph idx="1"/>
          </p:nvPr>
        </p:nvSpPr>
        <p:spPr/>
        <p:txBody>
          <a:bodyPr>
            <a:normAutofit fontScale="62500" lnSpcReduction="20000"/>
          </a:bodyPr>
          <a:lstStyle/>
          <a:p>
            <a:endParaRPr lang="ru-RU" sz="4000" i="1" dirty="0" smtClean="0"/>
          </a:p>
          <a:p>
            <a:endParaRPr lang="ru-RU" sz="4000" i="1" dirty="0" smtClean="0"/>
          </a:p>
          <a:p>
            <a:endParaRPr lang="ru-RU" sz="4000" i="1" dirty="0" smtClean="0"/>
          </a:p>
          <a:p>
            <a:pPr>
              <a:buNone/>
            </a:pPr>
            <a:r>
              <a:rPr lang="ru-RU" sz="4600" b="1" i="1" dirty="0" smtClean="0">
                <a:latin typeface="Times New Roman" pitchFamily="18" charset="0"/>
                <a:cs typeface="Times New Roman" pitchFamily="18" charset="0"/>
              </a:rPr>
              <a:t>           Тема: «Хлеб – наше богатство»</a:t>
            </a:r>
          </a:p>
          <a:p>
            <a:endParaRPr lang="ru-RU" sz="4000" i="1" dirty="0" smtClean="0"/>
          </a:p>
          <a:p>
            <a:endParaRPr lang="ru-RU" sz="4000" i="1" dirty="0" smtClean="0"/>
          </a:p>
          <a:p>
            <a:endParaRPr lang="ru-RU" sz="4000" i="1" dirty="0" smtClean="0"/>
          </a:p>
          <a:p>
            <a:endParaRPr lang="ru-RU" sz="4000" i="1" dirty="0" smtClean="0"/>
          </a:p>
          <a:p>
            <a:endParaRPr lang="ru-RU" sz="1800" dirty="0" smtClean="0"/>
          </a:p>
          <a:p>
            <a:pPr algn="ctr">
              <a:buNone/>
            </a:pPr>
            <a:r>
              <a:rPr lang="ru-RU" dirty="0" smtClean="0"/>
              <a:t> </a:t>
            </a:r>
            <a:r>
              <a:rPr lang="ru-RU" dirty="0" smtClean="0">
                <a:latin typeface="Times New Roman" pitchFamily="18" charset="0"/>
                <a:cs typeface="Times New Roman" pitchFamily="18" charset="0"/>
              </a:rPr>
              <a:t>Выполнила воспитатель группы коррекционной направленности </a:t>
            </a:r>
            <a:r>
              <a:rPr lang="ru-RU" dirty="0" err="1" smtClean="0">
                <a:latin typeface="Times New Roman" pitchFamily="18" charset="0"/>
                <a:cs typeface="Times New Roman" pitchFamily="18" charset="0"/>
              </a:rPr>
              <a:t>Курзина</a:t>
            </a:r>
            <a:r>
              <a:rPr lang="ru-RU" dirty="0" smtClean="0">
                <a:latin typeface="Times New Roman" pitchFamily="18" charset="0"/>
                <a:cs typeface="Times New Roman" pitchFamily="18" charset="0"/>
              </a:rPr>
              <a:t> Валентина </a:t>
            </a:r>
            <a:r>
              <a:rPr lang="ru-RU" dirty="0" smtClean="0">
                <a:latin typeface="Times New Roman" pitchFamily="18" charset="0"/>
                <a:cs typeface="Times New Roman" pitchFamily="18" charset="0"/>
              </a:rPr>
              <a:t>Николаевна</a:t>
            </a:r>
          </a:p>
          <a:p>
            <a:pP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2016год</a:t>
            </a:r>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i="1" dirty="0" smtClean="0">
                <a:effectLst/>
                <a:latin typeface="Times New Roman" pitchFamily="18" charset="0"/>
                <a:cs typeface="Times New Roman" pitchFamily="18" charset="0"/>
              </a:rPr>
              <a:t>Наши родители сделали для нас альбом о том, как врастет хлеб  «Хлеб – всему голова»</a:t>
            </a:r>
            <a:endParaRPr lang="ru-RU" sz="2400" i="1" dirty="0">
              <a:effectLst/>
              <a:latin typeface="Times New Roman" pitchFamily="18" charset="0"/>
              <a:cs typeface="Times New Roman" pitchFamily="18" charset="0"/>
            </a:endParaRPr>
          </a:p>
        </p:txBody>
      </p:sp>
      <p:pic>
        <p:nvPicPr>
          <p:cNvPr id="4" name="Содержимое 3" descr="20150417_070325.jpg"/>
          <p:cNvPicPr>
            <a:picLocks noGrp="1" noChangeAspect="1"/>
          </p:cNvPicPr>
          <p:nvPr>
            <p:ph idx="1"/>
          </p:nvPr>
        </p:nvPicPr>
        <p:blipFill>
          <a:blip r:embed="rId2" cstate="print"/>
          <a:stretch>
            <a:fillRect/>
          </a:stretch>
        </p:blipFill>
        <p:spPr>
          <a:xfrm>
            <a:off x="1435100" y="1738908"/>
            <a:ext cx="7499350" cy="421838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i="1" dirty="0" smtClean="0">
                <a:effectLst/>
                <a:latin typeface="Times New Roman" pitchFamily="18" charset="0"/>
                <a:cs typeface="Times New Roman" pitchFamily="18" charset="0"/>
              </a:rPr>
              <a:t>А наши воспитатели смастерили для нас куб с изображениями кондитерских и хлебобулочных изделий.</a:t>
            </a:r>
            <a:endParaRPr lang="ru-RU" sz="2400" i="1" dirty="0">
              <a:effectLst/>
              <a:latin typeface="Times New Roman" pitchFamily="18" charset="0"/>
              <a:cs typeface="Times New Roman" pitchFamily="18" charset="0"/>
            </a:endParaRPr>
          </a:p>
        </p:txBody>
      </p:sp>
      <p:pic>
        <p:nvPicPr>
          <p:cNvPr id="4" name="Содержимое 3" descr="20150414_172549.jpg"/>
          <p:cNvPicPr>
            <a:picLocks noGrp="1" noChangeAspect="1"/>
          </p:cNvPicPr>
          <p:nvPr>
            <p:ph idx="1"/>
          </p:nvPr>
        </p:nvPicPr>
        <p:blipFill>
          <a:blip r:embed="rId2" cstate="print"/>
          <a:stretch>
            <a:fillRect/>
          </a:stretch>
        </p:blipFill>
        <p:spPr>
          <a:xfrm>
            <a:off x="1435100" y="1738908"/>
            <a:ext cx="7499350" cy="421838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4313451_1_1000x700_kursy-pekar-3-4-razryad-minsk.jpg"/>
          <p:cNvPicPr>
            <a:picLocks noChangeAspect="1"/>
          </p:cNvPicPr>
          <p:nvPr/>
        </p:nvPicPr>
        <p:blipFill>
          <a:blip r:embed="rId2" cstate="print"/>
          <a:stretch>
            <a:fillRect/>
          </a:stretch>
        </p:blipFill>
        <p:spPr>
          <a:xfrm>
            <a:off x="3347864" y="3429000"/>
            <a:ext cx="4231506" cy="2965019"/>
          </a:xfrm>
          <a:prstGeom prst="rect">
            <a:avLst/>
          </a:prstGeom>
        </p:spPr>
      </p:pic>
      <p:sp>
        <p:nvSpPr>
          <p:cNvPr id="2" name="Заголовок 1"/>
          <p:cNvSpPr>
            <a:spLocks noGrp="1"/>
          </p:cNvSpPr>
          <p:nvPr>
            <p:ph type="title"/>
          </p:nvPr>
        </p:nvSpPr>
        <p:spPr>
          <a:xfrm>
            <a:off x="1435608" y="274638"/>
            <a:ext cx="7498080" cy="850106"/>
          </a:xfrm>
        </p:spPr>
        <p:txBody>
          <a:bodyPr>
            <a:normAutofit/>
          </a:bodyPr>
          <a:lstStyle/>
          <a:p>
            <a:r>
              <a:rPr lang="ru-RU" sz="2800" i="1" dirty="0" smtClean="0">
                <a:effectLst/>
                <a:latin typeface="Times New Roman" pitchFamily="18" charset="0"/>
                <a:cs typeface="Times New Roman" pitchFamily="18" charset="0"/>
              </a:rPr>
              <a:t>Презентация.</a:t>
            </a:r>
            <a:endParaRPr lang="ru-RU" sz="2800" i="1" dirty="0">
              <a:effectLst/>
              <a:latin typeface="Times New Roman" pitchFamily="18" charset="0"/>
              <a:cs typeface="Times New Roman" pitchFamily="18" charset="0"/>
            </a:endParaRPr>
          </a:p>
        </p:txBody>
      </p:sp>
      <p:sp>
        <p:nvSpPr>
          <p:cNvPr id="3" name="Содержимое 2"/>
          <p:cNvSpPr>
            <a:spLocks noGrp="1"/>
          </p:cNvSpPr>
          <p:nvPr>
            <p:ph idx="1"/>
          </p:nvPr>
        </p:nvSpPr>
        <p:spPr>
          <a:xfrm>
            <a:off x="1435608" y="908720"/>
            <a:ext cx="7498080" cy="5339680"/>
          </a:xfrm>
        </p:spPr>
        <p:txBody>
          <a:bodyPr>
            <a:normAutofit/>
          </a:bodyPr>
          <a:lstStyle/>
          <a:p>
            <a:pPr>
              <a:buNone/>
            </a:pPr>
            <a:r>
              <a:rPr lang="ru-RU" sz="2000" dirty="0" smtClean="0">
                <a:latin typeface="Times New Roman" pitchFamily="18" charset="0"/>
                <a:cs typeface="Times New Roman" pitchFamily="18" charset="0"/>
              </a:rPr>
              <a:t>Мы решили нашим мамам и папам рассказать о том что мы узнали нового, каким трудом достается хлеб и пригласили их на чаепитие с булочками и пирожками, которые испекли вместе. Мы читали сказку «Трудный хлеб» Е.Носова, «Девочка, которая наступила  на хлеб» Андерсена, рассказывали пословицы о хлебе. И, конечно, пили чай и ели ароматные булочки. Мы поняли, что к хлебу нужно относиться бережно: не бросать, не наступать на хлеб, потому что в хлеб вложено много труда!</a:t>
            </a: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effectLst/>
                <a:latin typeface="Times New Roman" pitchFamily="18" charset="0"/>
                <a:cs typeface="Times New Roman" pitchFamily="18" charset="0"/>
              </a:rPr>
              <a:t>Пословицы по теме «Хлеб»:</a:t>
            </a: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endParaRPr lang="ru-RU" sz="3200" dirty="0">
              <a:effectLst/>
            </a:endParaRPr>
          </a:p>
        </p:txBody>
      </p:sp>
      <p:sp>
        <p:nvSpPr>
          <p:cNvPr id="3" name="Содержимое 2"/>
          <p:cNvSpPr>
            <a:spLocks noGrp="1"/>
          </p:cNvSpPr>
          <p:nvPr>
            <p:ph idx="1"/>
          </p:nvPr>
        </p:nvSpPr>
        <p:spPr/>
        <p:txBody>
          <a:bodyPr>
            <a:normAutofit fontScale="32500" lnSpcReduction="20000"/>
          </a:bodyPr>
          <a:lstStyle/>
          <a:p>
            <a:pPr>
              <a:buNone/>
            </a:pPr>
            <a:r>
              <a:rPr lang="ru-RU" sz="26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 </a:t>
            </a:r>
            <a:r>
              <a:rPr lang="ru-RU" sz="7400" i="1" dirty="0" smtClean="0">
                <a:latin typeface="Times New Roman" pitchFamily="18" charset="0"/>
                <a:cs typeface="Times New Roman" pitchFamily="18" charset="0"/>
              </a:rPr>
              <a:t>- Хлеб – всему голова! (Что значит «голова»? – главный. Почему хлеб всему главный?).</a:t>
            </a:r>
            <a:br>
              <a:rPr lang="ru-RU" sz="7400" i="1" dirty="0" smtClean="0">
                <a:latin typeface="Times New Roman" pitchFamily="18" charset="0"/>
                <a:cs typeface="Times New Roman" pitchFamily="18" charset="0"/>
              </a:rPr>
            </a:br>
            <a:r>
              <a:rPr lang="ru-RU" sz="7400" i="1" dirty="0" smtClean="0">
                <a:latin typeface="Times New Roman" pitchFamily="18" charset="0"/>
                <a:cs typeface="Times New Roman" pitchFamily="18" charset="0"/>
              </a:rPr>
              <a:t>- Доплясались, что без хлеба остались. (Детям сложно понять переносный смысл слова «доплясались», поэтому здесь лучше использовать прямой смысл – если плясать и не работать, то хлеба не вырастишь).</a:t>
            </a:r>
            <a:br>
              <a:rPr lang="ru-RU" sz="7400" i="1" dirty="0" smtClean="0">
                <a:latin typeface="Times New Roman" pitchFamily="18" charset="0"/>
                <a:cs typeface="Times New Roman" pitchFamily="18" charset="0"/>
              </a:rPr>
            </a:br>
            <a:r>
              <a:rPr lang="ru-RU" sz="7400" i="1" dirty="0" smtClean="0">
                <a:latin typeface="Times New Roman" pitchFamily="18" charset="0"/>
                <a:cs typeface="Times New Roman" pitchFamily="18" charset="0"/>
              </a:rPr>
              <a:t>- Хлеб – батюшка, вода – матушка.</a:t>
            </a:r>
            <a:br>
              <a:rPr lang="ru-RU" sz="7400" i="1" dirty="0" smtClean="0">
                <a:latin typeface="Times New Roman" pitchFamily="18" charset="0"/>
                <a:cs typeface="Times New Roman" pitchFamily="18" charset="0"/>
              </a:rPr>
            </a:br>
            <a:r>
              <a:rPr lang="ru-RU" sz="7400" i="1" dirty="0" smtClean="0">
                <a:latin typeface="Times New Roman" pitchFamily="18" charset="0"/>
                <a:cs typeface="Times New Roman" pitchFamily="18" charset="0"/>
              </a:rPr>
              <a:t>- Хлеб – дар божий, отец, кормилец.</a:t>
            </a:r>
            <a:br>
              <a:rPr lang="ru-RU" sz="7400" i="1" dirty="0" smtClean="0">
                <a:latin typeface="Times New Roman" pitchFamily="18" charset="0"/>
                <a:cs typeface="Times New Roman" pitchFamily="18" charset="0"/>
              </a:rPr>
            </a:br>
            <a:r>
              <a:rPr lang="ru-RU" sz="7400" i="1" dirty="0" smtClean="0">
                <a:latin typeface="Times New Roman" pitchFamily="18" charset="0"/>
                <a:cs typeface="Times New Roman" pitchFamily="18" charset="0"/>
              </a:rPr>
              <a:t>- Хлеб да соль, и обед пошел.</a:t>
            </a:r>
            <a:br>
              <a:rPr lang="ru-RU" sz="7400" i="1" dirty="0" smtClean="0">
                <a:latin typeface="Times New Roman" pitchFamily="18" charset="0"/>
                <a:cs typeface="Times New Roman" pitchFamily="18" charset="0"/>
              </a:rPr>
            </a:br>
            <a:r>
              <a:rPr lang="ru-RU" sz="7400" i="1" dirty="0" smtClean="0">
                <a:latin typeface="Times New Roman" pitchFamily="18" charset="0"/>
                <a:cs typeface="Times New Roman" pitchFamily="18" charset="0"/>
              </a:rPr>
              <a:t>- Будет хлеб — будет и песня.</a:t>
            </a:r>
            <a:br>
              <a:rPr lang="ru-RU" sz="7400" i="1" dirty="0" smtClean="0">
                <a:latin typeface="Times New Roman" pitchFamily="18" charset="0"/>
                <a:cs typeface="Times New Roman" pitchFamily="18" charset="0"/>
              </a:rPr>
            </a:br>
            <a:r>
              <a:rPr lang="ru-RU" sz="7400" i="1" dirty="0" smtClean="0">
                <a:latin typeface="Times New Roman" pitchFamily="18" charset="0"/>
                <a:cs typeface="Times New Roman" pitchFamily="18" charset="0"/>
              </a:rPr>
              <a:t>- Рожь поспела — берись за дело.</a:t>
            </a:r>
            <a:br>
              <a:rPr lang="ru-RU" sz="7400" i="1" dirty="0" smtClean="0">
                <a:latin typeface="Times New Roman" pitchFamily="18" charset="0"/>
                <a:cs typeface="Times New Roman" pitchFamily="18" charset="0"/>
              </a:rPr>
            </a:br>
            <a:r>
              <a:rPr lang="ru-RU" sz="7400" i="1" dirty="0" smtClean="0">
                <a:latin typeface="Times New Roman" pitchFamily="18" charset="0"/>
                <a:cs typeface="Times New Roman" pitchFamily="18" charset="0"/>
              </a:rPr>
              <a:t>- Много снега — много хлеба.</a:t>
            </a:r>
          </a:p>
          <a:p>
            <a:pPr>
              <a:buNone/>
            </a:pPr>
            <a:r>
              <a:rPr lang="ru-RU" sz="7400" i="1" dirty="0" smtClean="0">
                <a:latin typeface="Times New Roman" pitchFamily="18" charset="0"/>
                <a:cs typeface="Times New Roman" pitchFamily="18" charset="0"/>
              </a:rPr>
              <a:t/>
            </a:r>
            <a:br>
              <a:rPr lang="ru-RU" sz="7400" i="1"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i="1" dirty="0" smtClean="0">
                <a:effectLst/>
                <a:latin typeface="Times New Roman" pitchFamily="18" charset="0"/>
                <a:cs typeface="Times New Roman" pitchFamily="18" charset="0"/>
              </a:rPr>
              <a:t>Берегите хлеб</a:t>
            </a:r>
            <a:endParaRPr lang="ru-RU" sz="3200" i="1" dirty="0">
              <a:effectLst/>
              <a:latin typeface="Times New Roman" pitchFamily="18" charset="0"/>
              <a:cs typeface="Times New Roman" pitchFamily="18" charset="0"/>
            </a:endParaRPr>
          </a:p>
        </p:txBody>
      </p:sp>
      <p:sp>
        <p:nvSpPr>
          <p:cNvPr id="3" name="Содержимое 2"/>
          <p:cNvSpPr>
            <a:spLocks noGrp="1"/>
          </p:cNvSpPr>
          <p:nvPr>
            <p:ph idx="1"/>
          </p:nvPr>
        </p:nvSpPr>
        <p:spPr>
          <a:xfrm>
            <a:off x="1435608" y="1124744"/>
            <a:ext cx="7498080" cy="5123656"/>
          </a:xfrm>
        </p:spPr>
        <p:txBody>
          <a:bodyPr>
            <a:normAutofit/>
          </a:bodyPr>
          <a:lstStyle/>
          <a:p>
            <a:pPr>
              <a:buNone/>
            </a:pPr>
            <a:r>
              <a:rPr lang="ru-RU" sz="2000"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1.Береги хлеб, он дорого достается.                                                                                       2. Не оставляй недоеденных кусков.                                                                3. Никогда не бросай хлеб.                                                                                          4. Продли жизнь хлебу.                                                                                                  5. Подними брошенный кусок, отдай птицам, но не оставляй на полу, на земле, чтобы не затоптали в грязь человеческий труд.</a:t>
            </a:r>
          </a:p>
          <a:p>
            <a:pPr>
              <a:buNone/>
            </a:pPr>
            <a:endParaRPr lang="ru-RU" sz="2000" dirty="0">
              <a:latin typeface="Times New Roman" pitchFamily="18" charset="0"/>
              <a:cs typeface="Times New Roman" pitchFamily="18" charset="0"/>
            </a:endParaRPr>
          </a:p>
        </p:txBody>
      </p:sp>
      <p:pic>
        <p:nvPicPr>
          <p:cNvPr id="4" name="Рисунок 3" descr="Mismunandi-korn-640x426.jpg"/>
          <p:cNvPicPr>
            <a:picLocks noChangeAspect="1"/>
          </p:cNvPicPr>
          <p:nvPr/>
        </p:nvPicPr>
        <p:blipFill>
          <a:blip r:embed="rId2" cstate="print"/>
          <a:stretch>
            <a:fillRect/>
          </a:stretch>
        </p:blipFill>
        <p:spPr>
          <a:xfrm>
            <a:off x="2699792" y="3717032"/>
            <a:ext cx="4416152" cy="29395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204864"/>
            <a:ext cx="7498080" cy="2088232"/>
          </a:xfrm>
        </p:spPr>
        <p:txBody>
          <a:bodyPr>
            <a:normAutofit/>
          </a:bodyPr>
          <a:lstStyle/>
          <a:p>
            <a:pPr algn="ctr"/>
            <a:r>
              <a:rPr lang="ru-RU" sz="3600" i="1" dirty="0" smtClean="0">
                <a:solidFill>
                  <a:schemeClr val="tx1"/>
                </a:solidFill>
                <a:effectLst/>
                <a:latin typeface="Times New Roman" pitchFamily="18" charset="0"/>
                <a:cs typeface="Times New Roman" pitchFamily="18" charset="0"/>
              </a:rPr>
              <a:t>Спасибо за внимание!</a:t>
            </a:r>
            <a:endParaRPr lang="ru-RU" sz="3600" i="1" dirty="0">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35608" y="188641"/>
            <a:ext cx="7498080" cy="504056"/>
          </a:xfrm>
        </p:spPr>
        <p:txBody>
          <a:bodyPr>
            <a:normAutofit fontScale="90000"/>
          </a:bodyPr>
          <a:lstStyle/>
          <a:p>
            <a:r>
              <a:rPr lang="ru-RU" i="1" dirty="0" smtClean="0">
                <a:effectLst/>
                <a:latin typeface="Times New Roman" pitchFamily="18" charset="0"/>
                <a:cs typeface="Times New Roman" pitchFamily="18" charset="0"/>
              </a:rPr>
              <a:t>           Хлеб – это жизнь</a:t>
            </a:r>
            <a:endParaRPr lang="ru-RU" i="1" dirty="0">
              <a:effectLst/>
              <a:latin typeface="Times New Roman" pitchFamily="18" charset="0"/>
              <a:cs typeface="Times New Roman" pitchFamily="18" charset="0"/>
            </a:endParaRPr>
          </a:p>
        </p:txBody>
      </p:sp>
      <p:sp>
        <p:nvSpPr>
          <p:cNvPr id="5" name="Содержимое 4"/>
          <p:cNvSpPr>
            <a:spLocks noGrp="1"/>
          </p:cNvSpPr>
          <p:nvPr>
            <p:ph idx="1"/>
          </p:nvPr>
        </p:nvSpPr>
        <p:spPr>
          <a:xfrm>
            <a:off x="1435608" y="908720"/>
            <a:ext cx="7498080" cy="5339680"/>
          </a:xfrm>
        </p:spPr>
        <p:txBody>
          <a:bodyPr>
            <a:normAutofit/>
          </a:bodyPr>
          <a:lstStyle/>
          <a:p>
            <a:pPr>
              <a:buNone/>
            </a:pPr>
            <a:r>
              <a:rPr lang="ru-RU" dirty="0" smtClean="0"/>
              <a:t>        </a:t>
            </a:r>
            <a:r>
              <a:rPr lang="ru-RU" sz="2100" dirty="0" smtClean="0">
                <a:latin typeface="Times New Roman" pitchFamily="18" charset="0"/>
                <a:cs typeface="Times New Roman" pitchFamily="18" charset="0"/>
              </a:rPr>
              <a:t>Издавна у славян существовал обычай: люди, преломившие хлеб, становятся друзьями на всю жизнь.      </a:t>
            </a:r>
            <a:r>
              <a:rPr lang="ru-RU" sz="2100" i="1" dirty="0" smtClean="0">
                <a:latin typeface="Times New Roman" pitchFamily="18" charset="0"/>
                <a:cs typeface="Times New Roman" pitchFamily="18" charset="0"/>
              </a:rPr>
              <a:t>Хлеб </a:t>
            </a:r>
            <a:r>
              <a:rPr lang="ru-RU" sz="2100" dirty="0" smtClean="0">
                <a:latin typeface="Times New Roman" pitchFamily="18" charset="0"/>
                <a:cs typeface="Times New Roman" pitchFamily="18" charset="0"/>
              </a:rPr>
              <a:t>- посол мира и дружбы между народами, остается им и ныне. Изменяется жизнь, переоцениваются ценности, а </a:t>
            </a:r>
            <a:r>
              <a:rPr lang="ru-RU" sz="2100" i="1" dirty="0" smtClean="0">
                <a:latin typeface="Times New Roman" pitchFamily="18" charset="0"/>
                <a:cs typeface="Times New Roman" pitchFamily="18" charset="0"/>
              </a:rPr>
              <a:t>хлеб - батюшка, хлеб - кормилец </a:t>
            </a:r>
            <a:r>
              <a:rPr lang="ru-RU" sz="2100" dirty="0" smtClean="0">
                <a:latin typeface="Times New Roman" pitchFamily="18" charset="0"/>
                <a:cs typeface="Times New Roman" pitchFamily="18" charset="0"/>
              </a:rPr>
              <a:t>остается самой большой ценностью. С хлебом провожали на фронт. С хлебом встречали вернувшихся с войны. Хлебом поминали тех, кто уже никогда не вернется. У каждого свой хлеб. Каждый по - своему помнит, воспринимает и ценит его.                                    Но есть для всех без исключения одно общее : хлеб – это жизнь.</a:t>
            </a:r>
            <a:endParaRPr lang="ru-RU" sz="2100" dirty="0">
              <a:latin typeface="Times New Roman" pitchFamily="18" charset="0"/>
              <a:cs typeface="Times New Roman" pitchFamily="18" charset="0"/>
            </a:endParaRPr>
          </a:p>
        </p:txBody>
      </p:sp>
      <p:pic>
        <p:nvPicPr>
          <p:cNvPr id="6" name="Рисунок 5" descr="c2c0bbdb40b3d1e8e912a5a90e78b8b7.jpg"/>
          <p:cNvPicPr>
            <a:picLocks noChangeAspect="1"/>
          </p:cNvPicPr>
          <p:nvPr/>
        </p:nvPicPr>
        <p:blipFill>
          <a:blip r:embed="rId2" cstate="print"/>
          <a:stretch>
            <a:fillRect/>
          </a:stretch>
        </p:blipFill>
        <p:spPr>
          <a:xfrm>
            <a:off x="3779912" y="4293096"/>
            <a:ext cx="2856161" cy="22866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46238" y="188913"/>
            <a:ext cx="7497762" cy="1228725"/>
          </a:xfrm>
        </p:spPr>
        <p:txBody>
          <a:bodyPr>
            <a:normAutofit fontScale="90000"/>
          </a:bodyPr>
          <a:lstStyle/>
          <a:p>
            <a:r>
              <a:rPr lang="ru-RU" sz="2700" dirty="0" smtClean="0">
                <a:effectLst/>
              </a:rPr>
              <a:t/>
            </a:r>
            <a:br>
              <a:rPr lang="ru-RU" sz="2700" dirty="0" smtClean="0">
                <a:effectLst/>
              </a:rPr>
            </a:br>
            <a:r>
              <a:rPr lang="ru-RU" sz="2700" dirty="0" smtClean="0">
                <a:effectLst/>
              </a:rPr>
              <a:t/>
            </a:r>
            <a:br>
              <a:rPr lang="ru-RU" sz="2700" dirty="0" smtClean="0">
                <a:effectLst/>
              </a:rPr>
            </a:br>
            <a:r>
              <a:rPr lang="ru-RU" sz="2700" dirty="0" smtClean="0">
                <a:effectLst/>
              </a:rPr>
              <a:t/>
            </a:r>
            <a:br>
              <a:rPr lang="ru-RU" sz="2700" dirty="0" smtClean="0">
                <a:effectLst/>
              </a:rPr>
            </a:br>
            <a:r>
              <a:rPr lang="ru-RU" sz="2700" dirty="0" smtClean="0">
                <a:effectLst/>
              </a:rPr>
              <a:t/>
            </a:r>
            <a:br>
              <a:rPr lang="ru-RU" sz="2700" dirty="0" smtClean="0">
                <a:effectLst/>
              </a:rPr>
            </a:br>
            <a:r>
              <a:rPr lang="ru-RU" sz="3600" i="1" dirty="0" smtClean="0">
                <a:effectLst/>
                <a:latin typeface="Times New Roman" pitchFamily="18" charset="0"/>
                <a:cs typeface="Times New Roman" pitchFamily="18" charset="0"/>
              </a:rPr>
              <a:t>Паспорт проекта</a:t>
            </a:r>
            <a:r>
              <a:rPr lang="ru-RU" sz="4000" i="1" dirty="0" smtClean="0">
                <a:effectLst/>
                <a:latin typeface="Times New Roman" pitchFamily="18" charset="0"/>
                <a:cs typeface="Times New Roman" pitchFamily="18" charset="0"/>
              </a:rPr>
              <a:t/>
            </a:r>
            <a:br>
              <a:rPr lang="ru-RU" sz="4000" i="1" dirty="0" smtClean="0">
                <a:effectLst/>
                <a:latin typeface="Times New Roman" pitchFamily="18" charset="0"/>
                <a:cs typeface="Times New Roman" pitchFamily="18" charset="0"/>
              </a:rPr>
            </a:br>
            <a:r>
              <a:rPr lang="ru-RU" sz="2700" i="1" dirty="0" smtClean="0">
                <a:solidFill>
                  <a:schemeClr val="tx1"/>
                </a:solidFill>
                <a:effectLst/>
                <a:latin typeface="Times New Roman" pitchFamily="18" charset="0"/>
                <a:cs typeface="Times New Roman" pitchFamily="18" charset="0"/>
              </a:rPr>
              <a:t>Цель</a:t>
            </a:r>
            <a:r>
              <a:rPr lang="ru-RU" sz="3100" i="1" dirty="0" smtClean="0">
                <a:solidFill>
                  <a:schemeClr val="tx1"/>
                </a:solidFill>
                <a:effectLst/>
                <a:latin typeface="Times New Roman" pitchFamily="18" charset="0"/>
                <a:cs typeface="Times New Roman" pitchFamily="18" charset="0"/>
              </a:rPr>
              <a:t>:</a:t>
            </a:r>
            <a:r>
              <a:rPr lang="ru-RU" sz="2700" dirty="0" smtClean="0">
                <a:solidFill>
                  <a:schemeClr val="tx1"/>
                </a:solidFill>
                <a:effectLst/>
                <a:latin typeface="Times New Roman" pitchFamily="18" charset="0"/>
                <a:cs typeface="Times New Roman" pitchFamily="18" charset="0"/>
              </a:rPr>
              <a:t> </a:t>
            </a:r>
            <a:r>
              <a:rPr lang="ru-RU" sz="2200" dirty="0" smtClean="0">
                <a:solidFill>
                  <a:schemeClr val="tx1"/>
                </a:solidFill>
                <a:effectLst/>
                <a:latin typeface="Times New Roman" pitchFamily="18" charset="0"/>
                <a:cs typeface="Times New Roman" pitchFamily="18" charset="0"/>
              </a:rPr>
              <a:t>формирование у детей первоначальных представлений о процессе выращивания хлеба, о  значимости хлеба для человека.                                                             </a:t>
            </a:r>
            <a:r>
              <a:rPr lang="ru-RU" sz="2700" i="1" dirty="0" smtClean="0">
                <a:solidFill>
                  <a:schemeClr val="tx1"/>
                </a:solidFill>
                <a:effectLst/>
                <a:latin typeface="Times New Roman" pitchFamily="18" charset="0"/>
                <a:cs typeface="Times New Roman" pitchFamily="18" charset="0"/>
              </a:rPr>
              <a:t>Задачи: </a:t>
            </a:r>
            <a:r>
              <a:rPr lang="ru-RU" sz="4400" dirty="0" smtClean="0">
                <a:effectLst/>
              </a:rPr>
              <a:t/>
            </a:r>
            <a:br>
              <a:rPr lang="ru-RU" sz="4400" dirty="0" smtClean="0">
                <a:effectLst/>
              </a:rPr>
            </a:br>
            <a:endParaRPr lang="ru-RU" dirty="0">
              <a:effectLst/>
            </a:endParaRPr>
          </a:p>
        </p:txBody>
      </p:sp>
      <p:sp>
        <p:nvSpPr>
          <p:cNvPr id="3" name="Содержимое 2"/>
          <p:cNvSpPr>
            <a:spLocks noGrp="1"/>
          </p:cNvSpPr>
          <p:nvPr>
            <p:ph idx="4294967295"/>
          </p:nvPr>
        </p:nvSpPr>
        <p:spPr>
          <a:xfrm>
            <a:off x="1646238" y="1916832"/>
            <a:ext cx="7497762" cy="4297362"/>
          </a:xfrm>
        </p:spPr>
        <p:txBody>
          <a:bodyPr>
            <a:noAutofit/>
          </a:bodyPr>
          <a:lstStyle/>
          <a:p>
            <a:pPr>
              <a:buNone/>
            </a:pPr>
            <a:r>
              <a:rPr lang="ru-RU" sz="2000" dirty="0" smtClean="0">
                <a:latin typeface="Times New Roman" pitchFamily="18" charset="0"/>
                <a:cs typeface="Times New Roman" pitchFamily="18" charset="0"/>
              </a:rPr>
              <a:t>- Дать детям представления о том, какой путь проходит зерно, чтобы стать хлебом.                                                                                                                   </a:t>
            </a:r>
          </a:p>
          <a:p>
            <a:pPr>
              <a:buNone/>
            </a:pPr>
            <a:r>
              <a:rPr lang="ru-RU" sz="2000" dirty="0" smtClean="0">
                <a:latin typeface="Times New Roman" pitchFamily="18" charset="0"/>
                <a:cs typeface="Times New Roman" pitchFamily="18" charset="0"/>
              </a:rPr>
              <a:t>- Способствовать детской любознательности, расширять кругозор (познакомить как в старину выращивали хлеб)                                 - Воспитывать бережное отношение к хлебу и уважение к труду людей, занимающихся выращиванием и производством хлеба.</a:t>
            </a:r>
          </a:p>
          <a:p>
            <a:pPr>
              <a:buNone/>
            </a:pPr>
            <a:r>
              <a:rPr lang="ru-RU" sz="2400" i="1" dirty="0" smtClean="0">
                <a:latin typeface="Times New Roman" pitchFamily="18" charset="0"/>
                <a:cs typeface="Times New Roman" pitchFamily="18" charset="0"/>
              </a:rPr>
              <a:t>Вид проекта</a:t>
            </a: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познавательно – информационный.                                                      </a:t>
            </a:r>
            <a:r>
              <a:rPr lang="ru-RU" sz="2400" i="1" dirty="0" smtClean="0">
                <a:latin typeface="Times New Roman" pitchFamily="18" charset="0"/>
                <a:cs typeface="Times New Roman" pitchFamily="18" charset="0"/>
              </a:rPr>
              <a:t>Сроки реализации</a:t>
            </a:r>
            <a:r>
              <a:rPr lang="ru-RU" sz="2000" dirty="0" smtClean="0">
                <a:latin typeface="Times New Roman" pitchFamily="18" charset="0"/>
                <a:cs typeface="Times New Roman" pitchFamily="18" charset="0"/>
              </a:rPr>
              <a:t>: краткосрочный (1 неделя).</a:t>
            </a:r>
            <a:r>
              <a:rPr lang="ru-RU" sz="2000"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Участники проекта</a:t>
            </a:r>
            <a:r>
              <a:rPr lang="ru-RU" sz="2000" dirty="0" smtClean="0">
                <a:latin typeface="Times New Roman" pitchFamily="18" charset="0"/>
                <a:cs typeface="Times New Roman" pitchFamily="18" charset="0"/>
              </a:rPr>
              <a:t>: дети старшей группы, воспитатели, родители. </a:t>
            </a:r>
          </a:p>
          <a:p>
            <a:pPr>
              <a:buNone/>
            </a:pPr>
            <a:r>
              <a:rPr lang="ru-RU" sz="2400" i="1" dirty="0" smtClean="0">
                <a:latin typeface="Times New Roman" pitchFamily="18" charset="0"/>
                <a:cs typeface="Times New Roman" pitchFamily="18" charset="0"/>
              </a:rPr>
              <a:t>Образовательные области</a:t>
            </a:r>
            <a:r>
              <a:rPr lang="ru-RU" sz="2000" dirty="0" smtClean="0">
                <a:latin typeface="Times New Roman" pitchFamily="18" charset="0"/>
                <a:cs typeface="Times New Roman" pitchFamily="18" charset="0"/>
              </a:rPr>
              <a:t>:   познавательное развитие,                                               социально - коммуникативное,   речевое, художественно - эстетическое развитие, физическое развитие.</a:t>
            </a:r>
          </a:p>
          <a:p>
            <a:pPr>
              <a:buNone/>
            </a:pPr>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700" i="1" dirty="0" smtClean="0">
                <a:effectLst/>
                <a:latin typeface="Times New Roman" pitchFamily="18" charset="0"/>
                <a:cs typeface="Times New Roman" pitchFamily="18" charset="0"/>
              </a:rPr>
              <a:t>Предполагаемые результаты: </a:t>
            </a:r>
            <a:endParaRPr lang="ru-RU" sz="2700" i="1" dirty="0">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800" dirty="0" smtClean="0"/>
              <a:t>   </a:t>
            </a:r>
            <a:r>
              <a:rPr lang="ru-RU" sz="2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дети знают, как выращивали хлеб в старину, и как это происходит сейчас.                                                                                             - дети знают роль пахаря, мельника, пекаря;                                                   - хлеб – это итог большой работы многих людей ;                                                                                  - знают названия хлебобулочных изделий (батон, хлеб, пирожки, баранки, пряники);                                                                        - знают пословицы о хлебе,                                                                                                   - бережно относятся к хлебу. </a:t>
            </a:r>
          </a:p>
          <a:p>
            <a:pPr>
              <a:buNone/>
            </a:pPr>
            <a:r>
              <a:rPr lang="ru-RU" sz="2400" i="1" dirty="0" smtClean="0">
                <a:latin typeface="Times New Roman" pitchFamily="18" charset="0"/>
                <a:cs typeface="Times New Roman" pitchFamily="18" charset="0"/>
              </a:rPr>
              <a:t>Продукт деятельности: </a:t>
            </a:r>
            <a:r>
              <a:rPr lang="ru-RU" sz="2000" dirty="0" smtClean="0">
                <a:latin typeface="Times New Roman" pitchFamily="18" charset="0"/>
                <a:cs typeface="Times New Roman" pitchFamily="18" charset="0"/>
              </a:rPr>
              <a:t>рисунки,                                                  коллективная аппликация.   </a:t>
            </a:r>
          </a:p>
          <a:p>
            <a:pPr>
              <a:buNone/>
            </a:pPr>
            <a:r>
              <a:rPr lang="ru-RU" sz="2400" i="1" dirty="0" smtClean="0">
                <a:latin typeface="Times New Roman" pitchFamily="18" charset="0"/>
                <a:cs typeface="Times New Roman" pitchFamily="18" charset="0"/>
              </a:rPr>
              <a:t>Презентация проекта</a:t>
            </a:r>
            <a:r>
              <a:rPr lang="ru-RU" sz="2000" dirty="0" smtClean="0">
                <a:latin typeface="Times New Roman" pitchFamily="18" charset="0"/>
                <a:cs typeface="Times New Roman" pitchFamily="18" charset="0"/>
              </a:rPr>
              <a:t>: итоговое мероприятие – чаепитие с хлебобулочными изделиями.                                                                               </a:t>
            </a:r>
            <a:endParaRPr lang="ru-RU" sz="2000" dirty="0">
              <a:latin typeface="Times New Roman" pitchFamily="18" charset="0"/>
              <a:cs typeface="Times New Roman" pitchFamily="18" charset="0"/>
            </a:endParaRPr>
          </a:p>
        </p:txBody>
      </p:sp>
      <p:pic>
        <p:nvPicPr>
          <p:cNvPr id="4" name="Рисунок 3" descr="slide0016_image032.jpg"/>
          <p:cNvPicPr>
            <a:picLocks noChangeAspect="1"/>
          </p:cNvPicPr>
          <p:nvPr/>
        </p:nvPicPr>
        <p:blipFill>
          <a:blip r:embed="rId2" cstate="print"/>
          <a:stretch>
            <a:fillRect/>
          </a:stretch>
        </p:blipFill>
        <p:spPr>
          <a:xfrm>
            <a:off x="5940151" y="3207833"/>
            <a:ext cx="2644657" cy="17333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i="1" dirty="0" smtClean="0">
                <a:effectLst/>
                <a:latin typeface="Times New Roman" pitchFamily="18" charset="0"/>
                <a:cs typeface="Times New Roman" pitchFamily="18" charset="0"/>
              </a:rPr>
              <a:t/>
            </a:r>
            <a:br>
              <a:rPr lang="ru-RU" sz="2800" i="1" dirty="0" smtClean="0">
                <a:effectLst/>
                <a:latin typeface="Times New Roman" pitchFamily="18" charset="0"/>
                <a:cs typeface="Times New Roman" pitchFamily="18" charset="0"/>
              </a:rPr>
            </a:br>
            <a:r>
              <a:rPr lang="ru-RU" sz="2800" i="1" dirty="0" smtClean="0">
                <a:effectLst/>
                <a:latin typeface="Times New Roman" pitchFamily="18" charset="0"/>
                <a:cs typeface="Times New Roman" pitchFamily="18" charset="0"/>
              </a:rPr>
              <a:t/>
            </a:r>
            <a:br>
              <a:rPr lang="ru-RU" sz="2800" i="1" dirty="0" smtClean="0">
                <a:effectLst/>
                <a:latin typeface="Times New Roman" pitchFamily="18" charset="0"/>
                <a:cs typeface="Times New Roman" pitchFamily="18" charset="0"/>
              </a:rPr>
            </a:br>
            <a:r>
              <a:rPr lang="ru-RU" sz="2800" i="1" dirty="0" smtClean="0">
                <a:effectLst/>
                <a:latin typeface="Times New Roman" pitchFamily="18" charset="0"/>
                <a:cs typeface="Times New Roman" pitchFamily="18" charset="0"/>
              </a:rPr>
              <a:t/>
            </a:r>
            <a:br>
              <a:rPr lang="ru-RU" sz="2800" i="1" dirty="0" smtClean="0">
                <a:effectLst/>
                <a:latin typeface="Times New Roman" pitchFamily="18" charset="0"/>
                <a:cs typeface="Times New Roman" pitchFamily="18" charset="0"/>
              </a:rPr>
            </a:br>
            <a:r>
              <a:rPr lang="ru-RU" sz="2800" i="1" dirty="0" smtClean="0">
                <a:effectLst/>
                <a:latin typeface="Times New Roman" pitchFamily="18" charset="0"/>
                <a:cs typeface="Times New Roman" pitchFamily="18" charset="0"/>
              </a:rPr>
              <a:t/>
            </a:r>
            <a:br>
              <a:rPr lang="ru-RU" sz="2800" i="1" dirty="0" smtClean="0">
                <a:effectLst/>
                <a:latin typeface="Times New Roman" pitchFamily="18" charset="0"/>
                <a:cs typeface="Times New Roman" pitchFamily="18" charset="0"/>
              </a:rPr>
            </a:br>
            <a:r>
              <a:rPr lang="ru-RU" sz="2800" i="1" dirty="0" smtClean="0">
                <a:effectLst/>
                <a:latin typeface="Times New Roman" pitchFamily="18" charset="0"/>
                <a:cs typeface="Times New Roman" pitchFamily="18" charset="0"/>
              </a:rPr>
              <a:t> </a:t>
            </a:r>
            <a:r>
              <a:rPr lang="ru-RU" sz="3100" i="1" dirty="0" smtClean="0">
                <a:effectLst/>
                <a:latin typeface="Times New Roman" pitchFamily="18" charset="0"/>
                <a:cs typeface="Times New Roman" pitchFamily="18" charset="0"/>
              </a:rPr>
              <a:t>Введение в ситуацию.</a:t>
            </a:r>
            <a:br>
              <a:rPr lang="ru-RU" sz="3100" i="1" dirty="0" smtClean="0">
                <a:effectLst/>
                <a:latin typeface="Times New Roman" pitchFamily="18" charset="0"/>
                <a:cs typeface="Times New Roman" pitchFamily="18" charset="0"/>
              </a:rPr>
            </a:br>
            <a:r>
              <a:rPr lang="ru-RU" sz="2800" i="1" dirty="0" smtClean="0">
                <a:effectLst/>
                <a:latin typeface="Times New Roman" pitchFamily="18" charset="0"/>
                <a:cs typeface="Times New Roman" pitchFamily="18" charset="0"/>
              </a:rPr>
              <a:t/>
            </a:r>
            <a:br>
              <a:rPr lang="ru-RU" sz="2800" i="1" dirty="0" smtClean="0">
                <a:effectLst/>
                <a:latin typeface="Times New Roman" pitchFamily="18" charset="0"/>
                <a:cs typeface="Times New Roman" pitchFamily="18" charset="0"/>
              </a:rPr>
            </a:br>
            <a:r>
              <a:rPr lang="ru-RU" sz="2700" i="1" dirty="0" smtClean="0">
                <a:effectLst/>
                <a:latin typeface="Times New Roman" pitchFamily="18" charset="0"/>
                <a:cs typeface="Times New Roman" pitchFamily="18" charset="0"/>
              </a:rPr>
              <a:t>Однажды на улице мы увидели, что кто – то выбросил хлеб. Взрослые всегда нам говорят, что хлеб бросать нельзя, его нужно беречь!</a:t>
            </a:r>
            <a:br>
              <a:rPr lang="ru-RU" sz="2700" i="1" dirty="0" smtClean="0">
                <a:effectLst/>
                <a:latin typeface="Times New Roman" pitchFamily="18" charset="0"/>
                <a:cs typeface="Times New Roman" pitchFamily="18" charset="0"/>
              </a:rPr>
            </a:br>
            <a:r>
              <a:rPr lang="ru-RU" sz="2700" i="1" dirty="0" smtClean="0">
                <a:effectLst/>
                <a:latin typeface="Times New Roman" pitchFamily="18" charset="0"/>
                <a:cs typeface="Times New Roman" pitchFamily="18" charset="0"/>
              </a:rPr>
              <a:t/>
            </a:r>
            <a:br>
              <a:rPr lang="ru-RU" sz="2700" i="1" dirty="0" smtClean="0">
                <a:effectLst/>
                <a:latin typeface="Times New Roman" pitchFamily="18" charset="0"/>
                <a:cs typeface="Times New Roman" pitchFamily="18" charset="0"/>
              </a:rPr>
            </a:br>
            <a:r>
              <a:rPr lang="ru-RU" sz="2700" i="1" dirty="0" smtClean="0">
                <a:effectLst/>
                <a:latin typeface="Times New Roman" pitchFamily="18" charset="0"/>
                <a:cs typeface="Times New Roman" pitchFamily="18" charset="0"/>
              </a:rPr>
              <a:t>Мы решили узнать, каким трудом достается хлеб.</a:t>
            </a:r>
            <a:endParaRPr lang="ru-RU" sz="2700" i="1" dirty="0">
              <a:effectLst/>
              <a:latin typeface="Times New Roman" pitchFamily="18" charset="0"/>
              <a:cs typeface="Times New Roman" pitchFamily="18" charset="0"/>
            </a:endParaRPr>
          </a:p>
        </p:txBody>
      </p:sp>
      <p:pic>
        <p:nvPicPr>
          <p:cNvPr id="4" name="Содержимое 3" descr="1109131d01f7158med.jpg"/>
          <p:cNvPicPr>
            <a:picLocks noGrp="1" noChangeAspect="1"/>
          </p:cNvPicPr>
          <p:nvPr>
            <p:ph idx="1"/>
          </p:nvPr>
        </p:nvPicPr>
        <p:blipFill>
          <a:blip r:embed="rId2" cstate="print"/>
          <a:srcRect t="48669"/>
          <a:stretch>
            <a:fillRect/>
          </a:stretch>
        </p:blipFill>
        <p:spPr>
          <a:xfrm>
            <a:off x="1547664" y="3573016"/>
            <a:ext cx="6667500" cy="227838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effectLst/>
                <a:latin typeface="Times New Roman" pitchFamily="18" charset="0"/>
                <a:cs typeface="Times New Roman" pitchFamily="18" charset="0"/>
              </a:rPr>
              <a:t>Что мы знаем? Что хотим узнать?    Где мы можем узнать? </a:t>
            </a:r>
            <a:endParaRPr lang="ru-RU" sz="3200" i="1" dirty="0">
              <a:effectLst/>
              <a:latin typeface="Times New Roman" pitchFamily="18" charset="0"/>
              <a:cs typeface="Times New Roman" pitchFamily="18" charset="0"/>
            </a:endParaRPr>
          </a:p>
        </p:txBody>
      </p:sp>
      <p:sp>
        <p:nvSpPr>
          <p:cNvPr id="3" name="Содержимое 2"/>
          <p:cNvSpPr>
            <a:spLocks noGrp="1"/>
          </p:cNvSpPr>
          <p:nvPr>
            <p:ph idx="4294967295"/>
          </p:nvPr>
        </p:nvSpPr>
        <p:spPr>
          <a:xfrm>
            <a:off x="1644650" y="1447800"/>
            <a:ext cx="7499350" cy="4800600"/>
          </a:xfrm>
        </p:spPr>
        <p:txBody>
          <a:bodyPr>
            <a:normAutofit lnSpcReduction="10000"/>
          </a:bodyPr>
          <a:lstStyle/>
          <a:p>
            <a:pPr>
              <a:buNone/>
            </a:pPr>
            <a:r>
              <a:rPr lang="ru-RU" sz="2000" dirty="0" smtClean="0">
                <a:latin typeface="Times New Roman" pitchFamily="18" charset="0"/>
                <a:cs typeface="Times New Roman" pitchFamily="18" charset="0"/>
              </a:rPr>
              <a:t>Хлеб бывает белый и черный (Саша )</a:t>
            </a:r>
          </a:p>
          <a:p>
            <a:pPr>
              <a:buNone/>
            </a:pPr>
            <a:r>
              <a:rPr lang="ru-RU" sz="2000" dirty="0" smtClean="0">
                <a:latin typeface="Times New Roman" pitchFamily="18" charset="0"/>
                <a:cs typeface="Times New Roman" pitchFamily="18" charset="0"/>
              </a:rPr>
              <a:t>Хлеб вкусный и полезный (Даша)</a:t>
            </a:r>
          </a:p>
          <a:p>
            <a:pPr>
              <a:buNone/>
            </a:pPr>
            <a:r>
              <a:rPr lang="ru-RU" sz="2000" dirty="0" smtClean="0">
                <a:latin typeface="Times New Roman" pitchFamily="18" charset="0"/>
                <a:cs typeface="Times New Roman" pitchFamily="18" charset="0"/>
              </a:rPr>
              <a:t>Хлеб продается в магазине (Артем)</a:t>
            </a:r>
          </a:p>
          <a:p>
            <a:pPr>
              <a:buNone/>
            </a:pPr>
            <a:r>
              <a:rPr lang="ru-RU" sz="2000" dirty="0" smtClean="0">
                <a:latin typeface="Times New Roman" pitchFamily="18" charset="0"/>
                <a:cs typeface="Times New Roman" pitchFamily="18" charset="0"/>
              </a:rPr>
              <a:t>Хлеб пекут из муки (Петя)</a:t>
            </a:r>
          </a:p>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Как растет хлеб? (Артем)</a:t>
            </a:r>
          </a:p>
          <a:p>
            <a:pPr>
              <a:buNone/>
            </a:pPr>
            <a:r>
              <a:rPr lang="ru-RU" sz="2000" dirty="0" smtClean="0">
                <a:latin typeface="Times New Roman" pitchFamily="18" charset="0"/>
                <a:cs typeface="Times New Roman" pitchFamily="18" charset="0"/>
              </a:rPr>
              <a:t>                                                        Как готовится тесто? (Даша) </a:t>
            </a:r>
          </a:p>
          <a:p>
            <a:pPr>
              <a:buNone/>
            </a:pPr>
            <a:r>
              <a:rPr lang="ru-RU" sz="2000" dirty="0" smtClean="0">
                <a:latin typeface="Times New Roman" pitchFamily="18" charset="0"/>
                <a:cs typeface="Times New Roman" pitchFamily="18" charset="0"/>
              </a:rPr>
              <a:t>                                                        Какой хлеб полезней? (Саша)</a:t>
            </a:r>
          </a:p>
          <a:p>
            <a:pPr>
              <a:buNone/>
            </a:pPr>
            <a:r>
              <a:rPr lang="ru-RU" sz="2000" dirty="0" smtClean="0">
                <a:latin typeface="Times New Roman" pitchFamily="18" charset="0"/>
                <a:cs typeface="Times New Roman" pitchFamily="18" charset="0"/>
              </a:rPr>
              <a:t>    </a:t>
            </a:r>
          </a:p>
          <a:p>
            <a:pPr>
              <a:buNone/>
            </a:pPr>
            <a:r>
              <a:rPr lang="ru-RU" sz="2000" dirty="0" smtClean="0">
                <a:latin typeface="Times New Roman" pitchFamily="18" charset="0"/>
                <a:cs typeface="Times New Roman" pitchFamily="18" charset="0"/>
              </a:rPr>
              <a:t>    </a:t>
            </a:r>
          </a:p>
          <a:p>
            <a:pPr>
              <a:buNone/>
            </a:pPr>
            <a:r>
              <a:rPr lang="ru-RU" sz="2000" dirty="0" smtClean="0">
                <a:latin typeface="Times New Roman" pitchFamily="18" charset="0"/>
                <a:cs typeface="Times New Roman" pitchFamily="18" charset="0"/>
              </a:rPr>
              <a:t>     Посмотреть в интернете.(Саша)                                                                      Прочитать в книге, энциклопедии.(Сережа)                                                         Посмотреть кино или мультики.(Артем)                                                Спросить у бабушки.(Даша)</a:t>
            </a:r>
            <a:endParaRPr lang="ru-RU" sz="2000" dirty="0">
              <a:latin typeface="Times New Roman" pitchFamily="18" charset="0"/>
              <a:cs typeface="Times New Roman" pitchFamily="18" charset="0"/>
            </a:endParaRPr>
          </a:p>
        </p:txBody>
      </p:sp>
      <p:pic>
        <p:nvPicPr>
          <p:cNvPr id="4" name="Рисунок 3" descr="i6T5R6ER7.jpg"/>
          <p:cNvPicPr>
            <a:picLocks noChangeAspect="1"/>
          </p:cNvPicPr>
          <p:nvPr/>
        </p:nvPicPr>
        <p:blipFill>
          <a:blip r:embed="rId2" cstate="print"/>
          <a:stretch>
            <a:fillRect/>
          </a:stretch>
        </p:blipFill>
        <p:spPr>
          <a:xfrm>
            <a:off x="6084168" y="1340768"/>
            <a:ext cx="2124075" cy="1428750"/>
          </a:xfrm>
          <a:prstGeom prst="rect">
            <a:avLst/>
          </a:prstGeom>
        </p:spPr>
      </p:pic>
      <p:pic>
        <p:nvPicPr>
          <p:cNvPr id="5" name="Рисунок 4" descr="i7B6MUHPX.jpg"/>
          <p:cNvPicPr>
            <a:picLocks noChangeAspect="1"/>
          </p:cNvPicPr>
          <p:nvPr/>
        </p:nvPicPr>
        <p:blipFill>
          <a:blip r:embed="rId3" cstate="print"/>
          <a:stretch>
            <a:fillRect/>
          </a:stretch>
        </p:blipFill>
        <p:spPr>
          <a:xfrm>
            <a:off x="2555776" y="3068960"/>
            <a:ext cx="2162175" cy="1428750"/>
          </a:xfrm>
          <a:prstGeom prst="rect">
            <a:avLst/>
          </a:prstGeom>
        </p:spPr>
      </p:pic>
      <p:pic>
        <p:nvPicPr>
          <p:cNvPr id="6" name="Рисунок 5" descr="slide0016_image032.jpg"/>
          <p:cNvPicPr>
            <a:picLocks noChangeAspect="1"/>
          </p:cNvPicPr>
          <p:nvPr/>
        </p:nvPicPr>
        <p:blipFill>
          <a:blip r:embed="rId4" cstate="print"/>
          <a:stretch>
            <a:fillRect/>
          </a:stretch>
        </p:blipFill>
        <p:spPr>
          <a:xfrm>
            <a:off x="6948263" y="5013176"/>
            <a:ext cx="1808775" cy="1248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i="1" dirty="0" smtClean="0">
                <a:effectLst/>
                <a:latin typeface="Times New Roman" pitchFamily="18" charset="0"/>
                <a:cs typeface="Times New Roman" pitchFamily="18" charset="0"/>
              </a:rPr>
              <a:t>Реализация проекта</a:t>
            </a:r>
            <a:endParaRPr lang="ru-RU" i="1" dirty="0">
              <a:effectLst/>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a:bodyPr>
          <a:lstStyle/>
          <a:p>
            <a:pPr>
              <a:buNone/>
            </a:pPr>
            <a:r>
              <a:rPr lang="ru-RU" sz="1800" dirty="0" smtClean="0">
                <a:latin typeface="Times New Roman" pitchFamily="18" charset="0"/>
                <a:cs typeface="Times New Roman" pitchFamily="18" charset="0"/>
              </a:rPr>
              <a:t>Мы рассмотрели колоски и зерна разных злаков.                                                  </a:t>
            </a: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Нам рассказали и показали картинки о том, как раньше выращивали хлеб.</a:t>
            </a:r>
          </a:p>
          <a:p>
            <a:pPr>
              <a:buNone/>
            </a:pPr>
            <a:r>
              <a:rPr lang="ru-RU" sz="1800" dirty="0" smtClean="0">
                <a:latin typeface="Times New Roman" pitchFamily="18" charset="0"/>
                <a:cs typeface="Times New Roman" pitchFamily="18" charset="0"/>
              </a:rPr>
              <a:t>.</a:t>
            </a:r>
          </a:p>
          <a:p>
            <a:pPr>
              <a:buNone/>
            </a:pPr>
            <a:endParaRPr lang="ru-RU" sz="1800" dirty="0" smtClean="0">
              <a:latin typeface="Times New Roman" pitchFamily="18" charset="0"/>
              <a:cs typeface="Times New Roman" pitchFamily="18" charset="0"/>
            </a:endParaRPr>
          </a:p>
          <a:p>
            <a:pPr>
              <a:buNone/>
            </a:pPr>
            <a:endParaRPr lang="ru-RU" sz="1800" dirty="0">
              <a:latin typeface="Times New Roman" pitchFamily="18" charset="0"/>
              <a:cs typeface="Times New Roman" pitchFamily="18" charset="0"/>
            </a:endParaRPr>
          </a:p>
        </p:txBody>
      </p:sp>
      <p:pic>
        <p:nvPicPr>
          <p:cNvPr id="8" name="Рисунок 7" descr="slide0003_image005.jpg"/>
          <p:cNvPicPr>
            <a:picLocks noChangeAspect="1"/>
          </p:cNvPicPr>
          <p:nvPr/>
        </p:nvPicPr>
        <p:blipFill>
          <a:blip r:embed="rId2" cstate="print"/>
          <a:stretch>
            <a:fillRect/>
          </a:stretch>
        </p:blipFill>
        <p:spPr>
          <a:xfrm>
            <a:off x="4499992" y="1844824"/>
            <a:ext cx="1219200" cy="1206500"/>
          </a:xfrm>
          <a:prstGeom prst="rect">
            <a:avLst/>
          </a:prstGeom>
        </p:spPr>
      </p:pic>
      <p:pic>
        <p:nvPicPr>
          <p:cNvPr id="9" name="Рисунок 8" descr="slide0006_image009.jpg"/>
          <p:cNvPicPr>
            <a:picLocks noChangeAspect="1"/>
          </p:cNvPicPr>
          <p:nvPr/>
        </p:nvPicPr>
        <p:blipFill>
          <a:blip r:embed="rId3" cstate="print"/>
          <a:stretch>
            <a:fillRect/>
          </a:stretch>
        </p:blipFill>
        <p:spPr>
          <a:xfrm>
            <a:off x="2627784" y="1844824"/>
            <a:ext cx="1409700" cy="1206500"/>
          </a:xfrm>
          <a:prstGeom prst="rect">
            <a:avLst/>
          </a:prstGeom>
        </p:spPr>
      </p:pic>
      <p:pic>
        <p:nvPicPr>
          <p:cNvPr id="10" name="Рисунок 9" descr="untitl.png"/>
          <p:cNvPicPr>
            <a:picLocks noChangeAspect="1"/>
          </p:cNvPicPr>
          <p:nvPr/>
        </p:nvPicPr>
        <p:blipFill>
          <a:blip r:embed="rId4" cstate="print"/>
          <a:srcRect/>
          <a:stretch>
            <a:fillRect/>
          </a:stretch>
        </p:blipFill>
        <p:spPr>
          <a:xfrm>
            <a:off x="1619671" y="3573016"/>
            <a:ext cx="6939643" cy="2448272"/>
          </a:xfrm>
          <a:prstGeom prst="rect">
            <a:avLst/>
          </a:prstGeom>
        </p:spPr>
      </p:pic>
      <p:pic>
        <p:nvPicPr>
          <p:cNvPr id="11" name="Рисунок 10" descr="slide0017_image039.jpg"/>
          <p:cNvPicPr>
            <a:picLocks noChangeAspect="1"/>
          </p:cNvPicPr>
          <p:nvPr/>
        </p:nvPicPr>
        <p:blipFill>
          <a:blip r:embed="rId5" cstate="print"/>
          <a:stretch>
            <a:fillRect/>
          </a:stretch>
        </p:blipFill>
        <p:spPr>
          <a:xfrm>
            <a:off x="6300192" y="1844824"/>
            <a:ext cx="977900" cy="1206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46238" y="260648"/>
            <a:ext cx="7497762" cy="1143000"/>
          </a:xfrm>
        </p:spPr>
        <p:txBody>
          <a:bodyPr>
            <a:normAutofit fontScale="90000"/>
          </a:bodyPr>
          <a:lstStyle/>
          <a:p>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700" i="1" dirty="0" smtClean="0">
                <a:effectLst/>
                <a:latin typeface="Times New Roman" pitchFamily="18" charset="0"/>
                <a:cs typeface="Times New Roman" pitchFamily="18" charset="0"/>
              </a:rPr>
              <a:t>Мы узнали, какой длинный путь  проходит хлебушек в настоящее время, прежде чем попадает к нам на стол</a:t>
            </a:r>
            <a:r>
              <a:rPr lang="ru-RU" sz="2400" i="1" dirty="0" smtClean="0">
                <a:effectLst/>
                <a:latin typeface="Times New Roman" pitchFamily="18" charset="0"/>
                <a:cs typeface="Times New Roman" pitchFamily="18" charset="0"/>
              </a:rPr>
              <a:t>.</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                    </a:t>
            </a:r>
            <a:r>
              <a:rPr lang="ru-RU" sz="2400" dirty="0" smtClean="0">
                <a:effectLst/>
                <a:latin typeface="Times New Roman" pitchFamily="18" charset="0"/>
                <a:cs typeface="Times New Roman" pitchFamily="18" charset="0"/>
              </a:rPr>
              <a:t>Сначала выращивают зерно.                                                                                 Потом из зерна получают муку.                                                                    А из муки пекут вкусные булочки и душистый хлеб.</a:t>
            </a:r>
            <a:endParaRPr lang="ru-RU" sz="2400" dirty="0">
              <a:effectLst/>
              <a:latin typeface="Times New Roman" pitchFamily="18" charset="0"/>
              <a:cs typeface="Times New Roman" pitchFamily="18" charset="0"/>
            </a:endParaRPr>
          </a:p>
        </p:txBody>
      </p:sp>
      <p:pic>
        <p:nvPicPr>
          <p:cNvPr id="3" name="Рисунок 2" descr="9.jpg"/>
          <p:cNvPicPr>
            <a:picLocks noChangeAspect="1"/>
          </p:cNvPicPr>
          <p:nvPr/>
        </p:nvPicPr>
        <p:blipFill>
          <a:blip r:embed="rId2" cstate="print"/>
          <a:srcRect/>
          <a:stretch>
            <a:fillRect/>
          </a:stretch>
        </p:blipFill>
        <p:spPr>
          <a:xfrm>
            <a:off x="5868144" y="1268760"/>
            <a:ext cx="1800200" cy="1271556"/>
          </a:xfrm>
          <a:prstGeom prst="rect">
            <a:avLst/>
          </a:prstGeom>
        </p:spPr>
      </p:pic>
      <p:pic>
        <p:nvPicPr>
          <p:cNvPr id="4" name="Рисунок 3" descr="slide0004_image006.jpg"/>
          <p:cNvPicPr>
            <a:picLocks noChangeAspect="1"/>
          </p:cNvPicPr>
          <p:nvPr/>
        </p:nvPicPr>
        <p:blipFill>
          <a:blip r:embed="rId3" cstate="print"/>
          <a:stretch>
            <a:fillRect/>
          </a:stretch>
        </p:blipFill>
        <p:spPr>
          <a:xfrm>
            <a:off x="1043608" y="2060848"/>
            <a:ext cx="1600200" cy="1206500"/>
          </a:xfrm>
          <a:prstGeom prst="rect">
            <a:avLst/>
          </a:prstGeom>
        </p:spPr>
      </p:pic>
      <p:pic>
        <p:nvPicPr>
          <p:cNvPr id="5" name="Рисунок 4" descr="slide0005_image007.jpg"/>
          <p:cNvPicPr>
            <a:picLocks noChangeAspect="1"/>
          </p:cNvPicPr>
          <p:nvPr/>
        </p:nvPicPr>
        <p:blipFill>
          <a:blip r:embed="rId4" cstate="print"/>
          <a:stretch>
            <a:fillRect/>
          </a:stretch>
        </p:blipFill>
        <p:spPr>
          <a:xfrm>
            <a:off x="2483768" y="1268760"/>
            <a:ext cx="1600200" cy="1206500"/>
          </a:xfrm>
          <a:prstGeom prst="rect">
            <a:avLst/>
          </a:prstGeom>
        </p:spPr>
      </p:pic>
      <p:pic>
        <p:nvPicPr>
          <p:cNvPr id="6" name="Рисунок 5" descr="slide0006_image008.jpg"/>
          <p:cNvPicPr>
            <a:picLocks noChangeAspect="1"/>
          </p:cNvPicPr>
          <p:nvPr/>
        </p:nvPicPr>
        <p:blipFill>
          <a:blip r:embed="rId5" cstate="print"/>
          <a:stretch>
            <a:fillRect/>
          </a:stretch>
        </p:blipFill>
        <p:spPr>
          <a:xfrm>
            <a:off x="4139952" y="1052736"/>
            <a:ext cx="1584176" cy="1206500"/>
          </a:xfrm>
          <a:prstGeom prst="rect">
            <a:avLst/>
          </a:prstGeom>
        </p:spPr>
      </p:pic>
      <p:pic>
        <p:nvPicPr>
          <p:cNvPr id="8" name="Рисунок 7" descr="slide0008_image015.jpg"/>
          <p:cNvPicPr>
            <a:picLocks noChangeAspect="1"/>
          </p:cNvPicPr>
          <p:nvPr/>
        </p:nvPicPr>
        <p:blipFill>
          <a:blip r:embed="rId6" cstate="print"/>
          <a:stretch>
            <a:fillRect/>
          </a:stretch>
        </p:blipFill>
        <p:spPr>
          <a:xfrm>
            <a:off x="7164288" y="2060848"/>
            <a:ext cx="1769542" cy="1241122"/>
          </a:xfrm>
          <a:prstGeom prst="rect">
            <a:avLst/>
          </a:prstGeom>
        </p:spPr>
      </p:pic>
      <p:pic>
        <p:nvPicPr>
          <p:cNvPr id="9" name="Рисунок 8" descr="slide0009_image018.jpg"/>
          <p:cNvPicPr>
            <a:picLocks noChangeAspect="1"/>
          </p:cNvPicPr>
          <p:nvPr/>
        </p:nvPicPr>
        <p:blipFill>
          <a:blip r:embed="rId7" cstate="print"/>
          <a:stretch>
            <a:fillRect/>
          </a:stretch>
        </p:blipFill>
        <p:spPr>
          <a:xfrm>
            <a:off x="2771800" y="4005064"/>
            <a:ext cx="1719096" cy="1296144"/>
          </a:xfrm>
          <a:prstGeom prst="rect">
            <a:avLst/>
          </a:prstGeom>
        </p:spPr>
      </p:pic>
      <p:pic>
        <p:nvPicPr>
          <p:cNvPr id="10" name="Рисунок 9" descr="slide0009_image019.jpg"/>
          <p:cNvPicPr>
            <a:picLocks noChangeAspect="1"/>
          </p:cNvPicPr>
          <p:nvPr/>
        </p:nvPicPr>
        <p:blipFill>
          <a:blip r:embed="rId8" cstate="print"/>
          <a:stretch>
            <a:fillRect/>
          </a:stretch>
        </p:blipFill>
        <p:spPr>
          <a:xfrm>
            <a:off x="5004048" y="4005064"/>
            <a:ext cx="1656184" cy="1209277"/>
          </a:xfrm>
          <a:prstGeom prst="rect">
            <a:avLst/>
          </a:prstGeom>
        </p:spPr>
      </p:pic>
      <p:pic>
        <p:nvPicPr>
          <p:cNvPr id="11" name="Рисунок 10" descr="slide0010_image020.jpg"/>
          <p:cNvPicPr>
            <a:picLocks noChangeAspect="1"/>
          </p:cNvPicPr>
          <p:nvPr/>
        </p:nvPicPr>
        <p:blipFill>
          <a:blip r:embed="rId9" cstate="print"/>
          <a:stretch>
            <a:fillRect/>
          </a:stretch>
        </p:blipFill>
        <p:spPr>
          <a:xfrm>
            <a:off x="1619672" y="5373216"/>
            <a:ext cx="1713790" cy="1224136"/>
          </a:xfrm>
          <a:prstGeom prst="rect">
            <a:avLst/>
          </a:prstGeom>
        </p:spPr>
      </p:pic>
      <p:pic>
        <p:nvPicPr>
          <p:cNvPr id="12" name="Рисунок 11" descr="slide0013_image024.jpg"/>
          <p:cNvPicPr>
            <a:picLocks noChangeAspect="1"/>
          </p:cNvPicPr>
          <p:nvPr/>
        </p:nvPicPr>
        <p:blipFill>
          <a:blip r:embed="rId10" cstate="print"/>
          <a:stretch>
            <a:fillRect/>
          </a:stretch>
        </p:blipFill>
        <p:spPr>
          <a:xfrm>
            <a:off x="4211960" y="5445224"/>
            <a:ext cx="1600200" cy="1206500"/>
          </a:xfrm>
          <a:prstGeom prst="rect">
            <a:avLst/>
          </a:prstGeom>
        </p:spPr>
      </p:pic>
      <p:pic>
        <p:nvPicPr>
          <p:cNvPr id="13" name="Рисунок 12" descr="slide0014_image025.jpg"/>
          <p:cNvPicPr>
            <a:picLocks noChangeAspect="1"/>
          </p:cNvPicPr>
          <p:nvPr/>
        </p:nvPicPr>
        <p:blipFill>
          <a:blip r:embed="rId11" cstate="print"/>
          <a:stretch>
            <a:fillRect/>
          </a:stretch>
        </p:blipFill>
        <p:spPr>
          <a:xfrm>
            <a:off x="6300192" y="5373216"/>
            <a:ext cx="1600200" cy="1206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effectLst/>
                <a:latin typeface="Times New Roman" pitchFamily="18" charset="0"/>
                <a:cs typeface="Times New Roman" pitchFamily="18" charset="0"/>
              </a:rPr>
              <a:t/>
            </a:r>
            <a:br>
              <a:rPr lang="ru-RU" sz="2800" dirty="0" smtClean="0">
                <a:effectLst/>
                <a:latin typeface="Times New Roman" pitchFamily="18" charset="0"/>
                <a:cs typeface="Times New Roman" pitchFamily="18" charset="0"/>
              </a:rPr>
            </a:br>
            <a:r>
              <a:rPr lang="ru-RU" sz="2700" i="1" dirty="0" smtClean="0">
                <a:effectLst/>
                <a:latin typeface="Times New Roman" pitchFamily="18" charset="0"/>
                <a:cs typeface="Times New Roman" pitchFamily="18" charset="0"/>
              </a:rPr>
              <a:t>Мы рисовали золотые колоски, делали коллективную аппликацию «Пшеничное поле». Нашим родителям и воспитателям очень понравилась наша работа.</a:t>
            </a:r>
            <a:endParaRPr lang="ru-RU" sz="2700" i="1" dirty="0">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800" dirty="0" smtClean="0">
                <a:latin typeface="Times New Roman" pitchFamily="18" charset="0"/>
                <a:cs typeface="Times New Roman" pitchFamily="18" charset="0"/>
              </a:rPr>
              <a:t> </a:t>
            </a:r>
          </a:p>
        </p:txBody>
      </p:sp>
      <p:pic>
        <p:nvPicPr>
          <p:cNvPr id="6" name="Рисунок 5" descr="20150417_070740.jpg"/>
          <p:cNvPicPr>
            <a:picLocks noChangeAspect="1"/>
          </p:cNvPicPr>
          <p:nvPr/>
        </p:nvPicPr>
        <p:blipFill>
          <a:blip r:embed="rId2" cstate="print"/>
          <a:srcRect/>
          <a:stretch>
            <a:fillRect/>
          </a:stretch>
        </p:blipFill>
        <p:spPr>
          <a:xfrm>
            <a:off x="1187624" y="1772816"/>
            <a:ext cx="3672408" cy="2912599"/>
          </a:xfrm>
          <a:prstGeom prst="rect">
            <a:avLst/>
          </a:prstGeom>
        </p:spPr>
      </p:pic>
      <p:pic>
        <p:nvPicPr>
          <p:cNvPr id="5" name="Рисунок 4" descr="20150417_070635.jpg"/>
          <p:cNvPicPr>
            <a:picLocks noChangeAspect="1"/>
          </p:cNvPicPr>
          <p:nvPr/>
        </p:nvPicPr>
        <p:blipFill>
          <a:blip r:embed="rId3" cstate="print"/>
          <a:srcRect/>
          <a:stretch>
            <a:fillRect/>
          </a:stretch>
        </p:blipFill>
        <p:spPr>
          <a:xfrm>
            <a:off x="3779913" y="2474895"/>
            <a:ext cx="5016556" cy="376241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300</TotalTime>
  <Words>652</Words>
  <Application>Microsoft Office PowerPoint</Application>
  <PresentationFormat>Экран (4:3)</PresentationFormat>
  <Paragraphs>58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МБДОУ д/с комбинированного вида №26 «Сказка» </vt:lpstr>
      <vt:lpstr>           Хлеб – это жизнь</vt:lpstr>
      <vt:lpstr>    Паспорт проекта Цель: формирование у детей первоначальных представлений о процессе выращивания хлеба, о  значимости хлеба для человека.                                                             Задачи:  </vt:lpstr>
      <vt:lpstr>  Предполагаемые результаты: </vt:lpstr>
      <vt:lpstr>     Введение в ситуацию.  Однажды на улице мы увидели, что кто – то выбросил хлеб. Взрослые всегда нам говорят, что хлеб бросать нельзя, его нужно беречь!  Мы решили узнать, каким трудом достается хлеб.</vt:lpstr>
      <vt:lpstr>Что мы знаем? Что хотим узнать?    Где мы можем узнать? </vt:lpstr>
      <vt:lpstr>Реализация проекта</vt:lpstr>
      <vt:lpstr>       Мы узнали, какой длинный путь  проходит хлебушек в настоящее время, прежде чем попадает к нам на стол.                                                            Сначала выращивают зерно.                                                                                 Потом из зерна получают муку.                                                                    А из муки пекут вкусные булочки и душистый хлеб.</vt:lpstr>
      <vt:lpstr> Мы рисовали золотые колоски, делали коллективную аппликацию «Пшеничное поле». Нашим родителям и воспитателям очень понравилась наша работа.</vt:lpstr>
      <vt:lpstr>Наши родители сделали для нас альбом о том, как врастет хлеб  «Хлеб – всему голова»</vt:lpstr>
      <vt:lpstr>А наши воспитатели смастерили для нас куб с изображениями кондитерских и хлебобулочных изделий.</vt:lpstr>
      <vt:lpstr>Презентация.</vt:lpstr>
      <vt:lpstr>Пословицы по теме «Хлеб»: </vt:lpstr>
      <vt:lpstr>Берегите хлеб</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д/с комбинированного вида «Сказка» </dc:title>
  <dc:creator>Наташа</dc:creator>
  <cp:lastModifiedBy>Наташа</cp:lastModifiedBy>
  <cp:revision>36</cp:revision>
  <dcterms:created xsi:type="dcterms:W3CDTF">2015-05-09T16:50:34Z</dcterms:created>
  <dcterms:modified xsi:type="dcterms:W3CDTF">2016-03-31T17:57:47Z</dcterms:modified>
</cp:coreProperties>
</file>