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1" r:id="rId4"/>
    <p:sldId id="262" r:id="rId5"/>
    <p:sldId id="258" r:id="rId6"/>
    <p:sldId id="259" r:id="rId7"/>
    <p:sldId id="260" r:id="rId8"/>
    <p:sldId id="263" r:id="rId9"/>
    <p:sldId id="264" r:id="rId10"/>
    <p:sldId id="267" r:id="rId11"/>
    <p:sldId id="268" r:id="rId12"/>
    <p:sldId id="273" r:id="rId13"/>
    <p:sldId id="269" r:id="rId14"/>
    <p:sldId id="270" r:id="rId15"/>
    <p:sldId id="271" r:id="rId16"/>
    <p:sldId id="272" r:id="rId17"/>
    <p:sldId id="274" r:id="rId18"/>
    <p:sldId id="265" r:id="rId19"/>
    <p:sldId id="26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43" d="100"/>
          <a:sy n="43" d="100"/>
        </p:scale>
        <p:origin x="90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4/14/2016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4/14/2016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4/14/2016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4/14/2016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4/14/2016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4/14/2016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4/14/2016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4/14/2016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4/14/2016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4/14/2016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4/14/2016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4/14/2016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1.png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pngimg.com/upload/small/microphone_PNG790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09227">
            <a:off x="9468032" y="2214079"/>
            <a:ext cx="1653540" cy="16535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420000">
            <a:off x="371696" y="676259"/>
            <a:ext cx="10261977" cy="2267322"/>
          </a:xfrm>
        </p:spPr>
        <p:txBody>
          <a:bodyPr>
            <a:normAutofit/>
          </a:bodyPr>
          <a:lstStyle/>
          <a:p>
            <a:pPr algn="ctr"/>
            <a:r>
              <a:rPr lang="ru-RU" sz="6000" b="1" i="1" u="sng" dirty="0" smtClean="0">
                <a:latin typeface="Cambria" panose="02040503050406030204" pitchFamily="18" charset="0"/>
              </a:rPr>
              <a:t>Познавательный ПРОЕКТ</a:t>
            </a:r>
            <a:r>
              <a:rPr lang="ru-RU" sz="6000" b="1" i="1" u="sng" dirty="0">
                <a:latin typeface="Cambria" panose="02040503050406030204" pitchFamily="18" charset="0"/>
              </a:rPr>
              <a:t/>
            </a:r>
            <a:br>
              <a:rPr lang="ru-RU" sz="6000" b="1" i="1" u="sng" dirty="0">
                <a:latin typeface="Cambria" panose="02040503050406030204" pitchFamily="18" charset="0"/>
              </a:rPr>
            </a:br>
            <a:r>
              <a:rPr lang="ru-RU" sz="4800" b="1" dirty="0" smtClean="0">
                <a:latin typeface="Cambria" panose="02040503050406030204" pitchFamily="18" charset="0"/>
              </a:rPr>
              <a:t> «Мы- журналисты»</a:t>
            </a:r>
            <a:endParaRPr lang="ru-RU" sz="4800" b="1" dirty="0">
              <a:latin typeface="Cambria" panose="0204050305040603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21420000">
            <a:off x="995491" y="3307651"/>
            <a:ext cx="9755187" cy="1419765"/>
          </a:xfrm>
        </p:spPr>
        <p:txBody>
          <a:bodyPr/>
          <a:lstStyle/>
          <a:p>
            <a:endParaRPr lang="ru-RU" b="1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Рисунок 3" descr="http://static.wixstatic.com/media/eb2f86_e3b4e9c7215a4ad4a6ae9b1c44a6b6b3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1637">
            <a:off x="975345" y="4145915"/>
            <a:ext cx="1725930" cy="1461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313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685801"/>
            <a:ext cx="10394707" cy="1611086"/>
          </a:xfrm>
        </p:spPr>
        <p:txBody>
          <a:bodyPr/>
          <a:lstStyle/>
          <a:p>
            <a:pPr algn="ctr"/>
            <a:r>
              <a:rPr lang="ru-RU" b="1" dirty="0">
                <a:latin typeface="Cambria" panose="02040503050406030204" pitchFamily="18" charset="0"/>
                <a:ea typeface="Calibri"/>
                <a:cs typeface="Times New Roman"/>
              </a:rPr>
              <a:t>Гость группы</a:t>
            </a:r>
            <a:r>
              <a:rPr lang="ru-RU" sz="4000" b="1" dirty="0">
                <a:latin typeface="Cambria" panose="02040503050406030204" pitchFamily="18" charset="0"/>
                <a:ea typeface="Calibri"/>
                <a:cs typeface="Times New Roman"/>
              </a:rPr>
              <a:t/>
            </a:r>
            <a:br>
              <a:rPr lang="ru-RU" sz="4000" b="1" dirty="0">
                <a:latin typeface="Cambria" panose="02040503050406030204" pitchFamily="18" charset="0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2" y="1939833"/>
            <a:ext cx="5203371" cy="3122023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172" y="1910786"/>
            <a:ext cx="5306211" cy="3183726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http://static.wixstatic.com/media/eb2f86_e3b4e9c7215a4ad4a6ae9b1c44a6b6b3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42" y="259715"/>
            <a:ext cx="1725930" cy="1461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www.nelsonperformance.com/wp-content/uploads/2013/12/camera_photo_black_white_line_art_coloring_book_colouring-1969px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39532">
            <a:off x="9734596" y="87994"/>
            <a:ext cx="1403350" cy="1403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707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8" y="137160"/>
            <a:ext cx="4931228" cy="2958736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685" y="65314"/>
            <a:ext cx="5116285" cy="306977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8" y="3298371"/>
            <a:ext cx="5007429" cy="300445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514" y="3298371"/>
            <a:ext cx="5225142" cy="313508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http://images.clipartpanda.com/filmmaking-clipart-movie-film-clip-art-rg_1_24_film_strip_scalable_vector_graphics_svg_clip_art_wall_paper_background-980px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500">
            <a:off x="5116287" y="1740535"/>
            <a:ext cx="1189990" cy="1090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images.clipartpanda.com/disclaimer-clipart-clipart-microphone-microphone-clip-art-clipart-best-a8dloluc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901" y="3404501"/>
            <a:ext cx="2040255" cy="1884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310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217714"/>
            <a:ext cx="10394707" cy="155665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Cambria" panose="02040503050406030204" pitchFamily="18" charset="0"/>
              </a:rPr>
              <a:t>Создание мнемотаблицы «Интервью»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0" y="1774371"/>
            <a:ext cx="5341259" cy="30044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086" y="2646589"/>
            <a:ext cx="5725885" cy="3220811"/>
          </a:xfrm>
          <a:prstGeom prst="rect">
            <a:avLst/>
          </a:prstGeom>
        </p:spPr>
      </p:pic>
      <p:pic>
        <p:nvPicPr>
          <p:cNvPr id="6" name="Рисунок 5" descr="http://pngimg.com/upload/small/microphone_PNG7901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974">
            <a:off x="2871289" y="4638403"/>
            <a:ext cx="1653540" cy="1653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static.wixstatic.com/media/eb2f86_e3b4e9c7215a4ad4a6ae9b1c44a6b6b3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78786">
            <a:off x="9851292" y="826565"/>
            <a:ext cx="1725930" cy="1461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993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2296886"/>
            <a:ext cx="5515427" cy="310242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343" y="2296887"/>
            <a:ext cx="5515428" cy="310242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b="1" dirty="0" smtClean="0">
                <a:latin typeface="Cambria" panose="02040503050406030204" pitchFamily="18" charset="0"/>
              </a:rPr>
              <a:t>Интервью у специалистов детского сада </a:t>
            </a:r>
            <a:endParaRPr lang="ru-RU" b="1" dirty="0">
              <a:latin typeface="Cambria" panose="02040503050406030204" pitchFamily="18" charset="0"/>
            </a:endParaRPr>
          </a:p>
        </p:txBody>
      </p:sp>
      <p:pic>
        <p:nvPicPr>
          <p:cNvPr id="12" name="Рисунок 11" descr="http://www.playcast.ru/uploads/2015/10/27/15629020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161" y="829355"/>
            <a:ext cx="1451610" cy="13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://licey.url.ph/sites/default/files/pic_39613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9975">
            <a:off x="-56109" y="923421"/>
            <a:ext cx="1939870" cy="11700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48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98" y="619804"/>
            <a:ext cx="7955041" cy="447471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4" name="Рисунок 3" descr="http://www.playcast.ru/uploads/2015/10/27/15629020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79512">
            <a:off x="204996" y="4508728"/>
            <a:ext cx="1451610" cy="13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www.actiweb.es/icatv/imagen14.gif?000000000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878" y="4275365"/>
            <a:ext cx="2857500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598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Cambria" panose="02040503050406030204" pitchFamily="18" charset="0"/>
              </a:rPr>
              <a:t>Мы- журналисты</a:t>
            </a:r>
            <a:endParaRPr lang="ru-RU" b="1" dirty="0">
              <a:latin typeface="Cambria" panose="0204050305040603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8" y="1645783"/>
            <a:ext cx="5279571" cy="2969759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714" y="2765652"/>
            <a:ext cx="5475515" cy="3079977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" name="Рисунок 10" descr="http://static.wixstatic.com/media/eb2f86_e3b4e9c7215a4ad4a6ae9b1c44a6b6b3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49" y="4766401"/>
            <a:ext cx="1725930" cy="1461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://pngimg.com/upload/small/microphone_PNG7901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63096">
            <a:off x="9576433" y="1303149"/>
            <a:ext cx="1653540" cy="1653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533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9" y="293914"/>
            <a:ext cx="4528456" cy="254725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29" y="2841171"/>
            <a:ext cx="6096000" cy="34290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29" y="420374"/>
            <a:ext cx="5375964" cy="302398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http://www.playcast.ru/uploads/2015/10/27/15629020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5726"/>
            <a:ext cx="2634343" cy="2240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images.clipartpanda.com/disclaimer-clipart-clipart-microphone-microphone-clip-art-clipart-best-a8dloluc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9798">
            <a:off x="9649424" y="4141288"/>
            <a:ext cx="2040255" cy="1884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444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Cambria" panose="02040503050406030204" pitchFamily="18" charset="0"/>
              </a:rPr>
              <a:t>Беседа- игра </a:t>
            </a:r>
            <a:r>
              <a:rPr lang="ru-RU" b="1" dirty="0">
                <a:latin typeface="Cambria" panose="02040503050406030204" pitchFamily="18" charset="0"/>
              </a:rPr>
              <a:t>«Интервью»</a:t>
            </a:r>
            <a:br>
              <a:rPr lang="ru-RU" b="1" dirty="0">
                <a:latin typeface="Cambria" panose="02040503050406030204" pitchFamily="18" charset="0"/>
              </a:rPr>
            </a:br>
            <a:endParaRPr lang="ru-RU" b="1" dirty="0">
              <a:latin typeface="Cambria" panose="0204050305040603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599" y="1532845"/>
            <a:ext cx="7783286" cy="4378098"/>
          </a:xfrm>
          <a:prstGeom prst="rect">
            <a:avLst/>
          </a:prstGeom>
        </p:spPr>
      </p:pic>
      <p:pic>
        <p:nvPicPr>
          <p:cNvPr id="9" name="Рисунок 8" descr="http://www.playcast.ru/uploads/2015/10/27/15629020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311" y="4136571"/>
            <a:ext cx="2306232" cy="2088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458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2427513"/>
          </a:xfrm>
        </p:spPr>
        <p:txBody>
          <a:bodyPr>
            <a:normAutofit fontScale="90000"/>
          </a:bodyPr>
          <a:lstStyle/>
          <a:p>
            <a:r>
              <a:rPr lang="ru-RU" b="1" u="sng" dirty="0">
                <a:latin typeface="Cambria" panose="02040503050406030204" pitchFamily="18" charset="0"/>
              </a:rPr>
              <a:t>Предполагаемый </a:t>
            </a:r>
            <a:r>
              <a:rPr lang="ru-RU" b="1" u="sng" dirty="0" smtClean="0">
                <a:latin typeface="Cambria" panose="02040503050406030204" pitchFamily="18" charset="0"/>
              </a:rPr>
              <a:t>результат</a:t>
            </a:r>
            <a:br>
              <a:rPr lang="ru-RU" b="1" u="sng" dirty="0" smtClean="0">
                <a:latin typeface="Cambria" panose="02040503050406030204" pitchFamily="18" charset="0"/>
              </a:rPr>
            </a:br>
            <a:r>
              <a:rPr lang="ru-RU" b="1" dirty="0" smtClean="0">
                <a:latin typeface="Cambria" panose="02040503050406030204" pitchFamily="18" charset="0"/>
              </a:rPr>
              <a:t/>
            </a:r>
            <a:br>
              <a:rPr lang="ru-RU" b="1" dirty="0" smtClean="0">
                <a:latin typeface="Cambria" panose="02040503050406030204" pitchFamily="18" charset="0"/>
              </a:rPr>
            </a:br>
            <a:r>
              <a:rPr lang="ru-RU" sz="2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У детей развита интеллектуальная </a:t>
            </a:r>
            <a:r>
              <a:rPr lang="ru-RU" sz="2200" b="1" dirty="0">
                <a:solidFill>
                  <a:schemeClr val="tx1"/>
                </a:solidFill>
                <a:latin typeface="Cambria" panose="02040503050406030204" pitchFamily="18" charset="0"/>
              </a:rPr>
              <a:t>и </a:t>
            </a:r>
            <a:r>
              <a:rPr lang="ru-RU" sz="2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социальная компетентность в </a:t>
            </a:r>
            <a:r>
              <a:rPr lang="ru-RU" sz="2200" b="1" dirty="0">
                <a:solidFill>
                  <a:schemeClr val="tx1"/>
                </a:solidFill>
                <a:latin typeface="Cambria" panose="02040503050406030204" pitchFamily="18" charset="0"/>
              </a:rPr>
              <a:t>процессе речевой, игровой и продуктивной деятельности</a:t>
            </a:r>
          </a:p>
        </p:txBody>
      </p:sp>
      <p:pic>
        <p:nvPicPr>
          <p:cNvPr id="3" name="Рисунок 2" descr="http://time56.info/userfiles/news/large/15265_1_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280">
            <a:off x="8496655" y="3391690"/>
            <a:ext cx="2913744" cy="300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067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6687" y="1251857"/>
            <a:ext cx="10394707" cy="4582886"/>
          </a:xfrm>
        </p:spPr>
        <p:txBody>
          <a:bodyPr>
            <a:normAutofit fontScale="90000"/>
          </a:bodyPr>
          <a:lstStyle/>
          <a:p>
            <a:r>
              <a:rPr lang="ru-RU" sz="5300" b="1" u="sng" dirty="0">
                <a:latin typeface="Cambria" panose="02040503050406030204" pitchFamily="18" charset="0"/>
              </a:rPr>
              <a:t>Список литературы</a:t>
            </a:r>
            <a:r>
              <a:rPr lang="ru-RU" sz="5300" b="1" u="sng" dirty="0" smtClean="0">
                <a:latin typeface="Cambria" panose="02040503050406030204" pitchFamily="18" charset="0"/>
              </a:rPr>
              <a:t>:</a:t>
            </a:r>
            <a:br>
              <a:rPr lang="ru-RU" sz="5300" b="1" u="sng" dirty="0" smtClean="0">
                <a:latin typeface="Cambria" panose="02040503050406030204" pitchFamily="18" charset="0"/>
              </a:rPr>
            </a:br>
            <a:r>
              <a:rPr lang="ru-RU" sz="5300" b="1" u="sng" dirty="0">
                <a:latin typeface="Cambria" panose="02040503050406030204" pitchFamily="18" charset="0"/>
              </a:rPr>
              <a:t/>
            </a:r>
            <a:br>
              <a:rPr lang="ru-RU" sz="5300" b="1" u="sng" dirty="0">
                <a:latin typeface="Cambria" panose="02040503050406030204" pitchFamily="18" charset="0"/>
              </a:rPr>
            </a:br>
            <a:r>
              <a:rPr lang="ru-RU" sz="2200" b="1" dirty="0">
                <a:solidFill>
                  <a:schemeClr val="tx1"/>
                </a:solidFill>
                <a:latin typeface="Cambria" panose="02040503050406030204" pitchFamily="18" charset="0"/>
              </a:rPr>
              <a:t>1. </a:t>
            </a:r>
            <a:r>
              <a:rPr lang="ru-RU" sz="2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Белобрыкина</a:t>
            </a:r>
            <a:r>
              <a:rPr lang="ru-RU" sz="2200" b="1" dirty="0">
                <a:solidFill>
                  <a:schemeClr val="tx1"/>
                </a:solidFill>
                <a:latin typeface="Cambria" panose="02040503050406030204" pitchFamily="18" charset="0"/>
              </a:rPr>
              <a:t> О.А. Маленькие волшебники, или на пути к творчеству: Методические рекомендации для родителей, воспитателей дошкольных учреждений, учителей школ. Новосибирск: Изд. НГПИ, </a:t>
            </a:r>
            <a:r>
              <a:rPr lang="ru-RU" sz="2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1993.</a:t>
            </a:r>
            <a:br>
              <a:rPr lang="ru-RU" sz="2200" b="1" dirty="0" smtClean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ru-RU" sz="2200" b="1" dirty="0">
                <a:solidFill>
                  <a:schemeClr val="tx1"/>
                </a:solidFill>
                <a:latin typeface="Cambria" panose="02040503050406030204" pitchFamily="18" charset="0"/>
              </a:rPr>
              <a:t/>
            </a:r>
            <a:br>
              <a:rPr lang="ru-RU" sz="2200" b="1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ru-RU" sz="2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2. </a:t>
            </a:r>
            <a:r>
              <a:rPr lang="ru-RU" sz="2200" b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Гербова</a:t>
            </a:r>
            <a:r>
              <a:rPr lang="ru-RU" sz="2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ru-RU" sz="2200" b="1" dirty="0">
                <a:solidFill>
                  <a:schemeClr val="tx1"/>
                </a:solidFill>
                <a:latin typeface="Cambria" panose="02040503050406030204" pitchFamily="18" charset="0"/>
              </a:rPr>
              <a:t>В.В. Развитие речи в детском саду. М.: «Мозаика-Синтез», 2005</a:t>
            </a:r>
            <a:r>
              <a:rPr lang="ru-RU" sz="2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  <a:br>
              <a:rPr lang="ru-RU" sz="2200" b="1" dirty="0" smtClean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ru-RU" sz="2200" b="1" dirty="0">
                <a:solidFill>
                  <a:schemeClr val="tx1"/>
                </a:solidFill>
                <a:latin typeface="Cambria" panose="02040503050406030204" pitchFamily="18" charset="0"/>
              </a:rPr>
              <a:t/>
            </a:r>
            <a:br>
              <a:rPr lang="ru-RU" sz="2200" b="1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ru-RU" sz="2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3. </a:t>
            </a:r>
            <a:r>
              <a:rPr lang="ru-RU" sz="2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Гербова</a:t>
            </a:r>
            <a:r>
              <a:rPr lang="ru-RU" sz="2200" b="1" dirty="0">
                <a:solidFill>
                  <a:schemeClr val="tx1"/>
                </a:solidFill>
                <a:latin typeface="Cambria" panose="02040503050406030204" pitchFamily="18" charset="0"/>
              </a:rPr>
              <a:t> В.В. Учусь говорить: методические рекомендации для воспитателей. М.: «Просвещение», 2000</a:t>
            </a:r>
            <a:r>
              <a:rPr lang="ru-RU" sz="2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  <a:br>
              <a:rPr lang="ru-RU" sz="2200" b="1" dirty="0" smtClean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ru-RU" sz="2200" b="1" dirty="0">
                <a:solidFill>
                  <a:schemeClr val="tx1"/>
                </a:solidFill>
                <a:latin typeface="Cambria" panose="02040503050406030204" pitchFamily="18" charset="0"/>
              </a:rPr>
              <a:t/>
            </a:r>
            <a:br>
              <a:rPr lang="ru-RU" sz="2200" b="1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ru-RU" sz="2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4. </a:t>
            </a:r>
            <a:r>
              <a:rPr lang="ru-RU" sz="2200" b="1" dirty="0">
                <a:solidFill>
                  <a:schemeClr val="tx1"/>
                </a:solidFill>
                <a:latin typeface="Cambria" panose="02040503050406030204" pitchFamily="18" charset="0"/>
              </a:rPr>
              <a:t>Дейкина А.Ю. Возраст творчества. Содержание и организация практических занятий по детской журналистике. Методические рекомендации. Бийск: НИЦ Бийск БПГУ, 2001</a:t>
            </a:r>
            <a:r>
              <a:rPr lang="ru-RU" sz="2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  <a:br>
              <a:rPr lang="ru-RU" sz="2200" b="1" dirty="0" smtClean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ru-RU" sz="2200" b="1" dirty="0">
                <a:solidFill>
                  <a:schemeClr val="tx1"/>
                </a:solidFill>
                <a:latin typeface="Cambria" panose="02040503050406030204" pitchFamily="18" charset="0"/>
              </a:rPr>
              <a:t/>
            </a:r>
            <a:br>
              <a:rPr lang="ru-RU" sz="2200" b="1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ru-RU" sz="2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5. </a:t>
            </a:r>
            <a:r>
              <a:rPr lang="en-US" sz="2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http</a:t>
            </a:r>
            <a:r>
              <a:rPr lang="en-US" sz="2200" b="1" dirty="0">
                <a:solidFill>
                  <a:schemeClr val="tx1"/>
                </a:solidFill>
                <a:latin typeface="Cambria" panose="02040503050406030204" pitchFamily="18" charset="0"/>
              </a:rPr>
              <a:t>://window.edu.ru/catalog/pdf2txt/119/77119/58226</a:t>
            </a:r>
            <a:r>
              <a:rPr lang="ru-RU" sz="2200" b="1" dirty="0">
                <a:solidFill>
                  <a:schemeClr val="tx1"/>
                </a:solidFill>
                <a:latin typeface="Cambria" panose="02040503050406030204" pitchFamily="18" charset="0"/>
              </a:rPr>
              <a:t/>
            </a:r>
            <a:br>
              <a:rPr lang="ru-RU" sz="2200" b="1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endParaRPr lang="ru-RU" sz="22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2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262540">
            <a:off x="562679" y="691848"/>
            <a:ext cx="10394707" cy="1917917"/>
          </a:xfrm>
        </p:spPr>
        <p:txBody>
          <a:bodyPr>
            <a:normAutofit fontScale="90000"/>
          </a:bodyPr>
          <a:lstStyle/>
          <a:p>
            <a:r>
              <a:rPr lang="ru-RU" sz="5300" b="1" u="sng" dirty="0">
                <a:latin typeface="Cambria" panose="02040503050406030204" pitchFamily="18" charset="0"/>
              </a:rPr>
              <a:t>Участники проекта: </a:t>
            </a:r>
            <a:r>
              <a:rPr lang="ru-RU" sz="5300" b="1" u="sng" dirty="0" smtClean="0">
                <a:latin typeface="Cambria" panose="02040503050406030204" pitchFamily="18" charset="0"/>
              </a:rPr>
              <a:t/>
            </a:r>
            <a:br>
              <a:rPr lang="ru-RU" sz="5300" b="1" u="sng" dirty="0" smtClean="0">
                <a:latin typeface="Cambria" panose="02040503050406030204" pitchFamily="18" charset="0"/>
              </a:rPr>
            </a:br>
            <a:r>
              <a:rPr lang="ru-RU" b="1" dirty="0" smtClean="0">
                <a:latin typeface="Cambria" panose="02040503050406030204" pitchFamily="18" charset="0"/>
              </a:rPr>
              <a:t/>
            </a:r>
            <a:br>
              <a:rPr lang="ru-RU" b="1" dirty="0" smtClean="0">
                <a:latin typeface="Cambria" panose="02040503050406030204" pitchFamily="18" charset="0"/>
              </a:rPr>
            </a:br>
            <a:r>
              <a:rPr lang="ru-RU" sz="2200" b="1" dirty="0" smtClean="0">
                <a:latin typeface="Cambria" panose="02040503050406030204" pitchFamily="18" charset="0"/>
              </a:rPr>
              <a:t>дети </a:t>
            </a:r>
            <a:r>
              <a:rPr lang="ru-RU" sz="2200" b="1" dirty="0">
                <a:latin typeface="Cambria" panose="02040503050406030204" pitchFamily="18" charset="0"/>
              </a:rPr>
              <a:t>подготовительной </a:t>
            </a:r>
            <a:r>
              <a:rPr lang="ru-RU" sz="2200" b="1" dirty="0" smtClean="0">
                <a:latin typeface="Cambria" panose="02040503050406030204" pitchFamily="18" charset="0"/>
              </a:rPr>
              <a:t>к школе группы</a:t>
            </a:r>
            <a:r>
              <a:rPr lang="ru-RU" sz="2200" b="1" dirty="0">
                <a:latin typeface="Cambria" panose="02040503050406030204" pitchFamily="18" charset="0"/>
              </a:rPr>
              <a:t>, родители, </a:t>
            </a:r>
            <a:r>
              <a:rPr lang="ru-RU" sz="2200" b="1" dirty="0" smtClean="0">
                <a:latin typeface="Cambria" panose="02040503050406030204" pitchFamily="18" charset="0"/>
              </a:rPr>
              <a:t>воспитатели, специалисты детского сада</a:t>
            </a:r>
            <a:r>
              <a:rPr lang="ru-RU" sz="2200" dirty="0"/>
              <a:t/>
            </a:r>
            <a:br>
              <a:rPr lang="ru-RU" sz="2200" dirty="0"/>
            </a:br>
            <a:endParaRPr lang="ru-RU" sz="2200" dirty="0"/>
          </a:p>
        </p:txBody>
      </p:sp>
      <p:pic>
        <p:nvPicPr>
          <p:cNvPr id="3" name="Рисунок 2" descr="http://static.wixstatic.com/media/eb2f86_e3b4e9c7215a4ad4a6ae9b1c44a6b6b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1637">
            <a:off x="975345" y="4145915"/>
            <a:ext cx="1725930" cy="1461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53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685801"/>
            <a:ext cx="10394707" cy="1611086"/>
          </a:xfrm>
        </p:spPr>
        <p:txBody>
          <a:bodyPr>
            <a:normAutofit/>
          </a:bodyPr>
          <a:lstStyle/>
          <a:p>
            <a:r>
              <a:rPr lang="ru-RU" sz="4800" b="1" u="sng" dirty="0" smtClean="0">
                <a:latin typeface="Cambria" panose="02040503050406030204" pitchFamily="18" charset="0"/>
              </a:rPr>
              <a:t>Актуальность</a:t>
            </a:r>
            <a:r>
              <a:rPr lang="en-US" sz="4800" b="1" u="sng" dirty="0" smtClean="0">
                <a:latin typeface="Cambria" panose="02040503050406030204" pitchFamily="18" charset="0"/>
              </a:rPr>
              <a:t>:</a:t>
            </a:r>
            <a:r>
              <a:rPr lang="ru-RU" b="1" dirty="0" smtClean="0">
                <a:latin typeface="Cambria" panose="02040503050406030204" pitchFamily="18" charset="0"/>
              </a:rPr>
              <a:t/>
            </a:r>
            <a:br>
              <a:rPr lang="ru-RU" b="1" dirty="0" smtClean="0">
                <a:latin typeface="Cambria" panose="02040503050406030204" pitchFamily="18" charset="0"/>
              </a:rPr>
            </a:br>
            <a:endParaRPr lang="ru-RU" b="1" dirty="0">
              <a:latin typeface="Cambria" panose="0204050305040603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1" y="1894114"/>
            <a:ext cx="10394707" cy="3487767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У детей 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6-7 летнего возраста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сформирована достаточно высокая компетентность в различных видах детской деятельности и в сфере 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отношений,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Дошкольники осваивают социальные позиции 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, поэтому они испытывают Потребность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в общении, стремление участвовать в каком-то общем 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деле. </a:t>
            </a:r>
          </a:p>
        </p:txBody>
      </p:sp>
      <p:pic>
        <p:nvPicPr>
          <p:cNvPr id="4" name="Рисунок 3" descr="http://static.wixstatic.com/media/eb2f86_e3b4e9c7215a4ad4a6ae9b1c44a6b6b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1637">
            <a:off x="975345" y="4145915"/>
            <a:ext cx="1725930" cy="1461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216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356506">
            <a:off x="685801" y="685800"/>
            <a:ext cx="10394707" cy="1012371"/>
          </a:xfrm>
        </p:spPr>
        <p:txBody>
          <a:bodyPr>
            <a:normAutofit/>
          </a:bodyPr>
          <a:lstStyle/>
          <a:p>
            <a:r>
              <a:rPr lang="ru-RU" sz="4800" b="1" u="sng" dirty="0">
                <a:latin typeface="Cambria" panose="02040503050406030204" pitchFamily="18" charset="0"/>
              </a:rPr>
              <a:t>Тип проекта: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rot="21331539">
            <a:off x="685801" y="2133600"/>
            <a:ext cx="10394707" cy="2079171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Cambria" panose="02040503050406030204" pitchFamily="18" charset="0"/>
              </a:rPr>
              <a:t>практико-ориентированный, познавательный, творческий, открытый </a:t>
            </a:r>
          </a:p>
        </p:txBody>
      </p:sp>
      <p:pic>
        <p:nvPicPr>
          <p:cNvPr id="4" name="Рисунок 3" descr="http://static.wixstatic.com/media/eb2f86_e3b4e9c7215a4ad4a6ae9b1c44a6b6b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1637">
            <a:off x="975345" y="4145915"/>
            <a:ext cx="1725930" cy="1461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632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324899">
            <a:off x="622789" y="688322"/>
            <a:ext cx="10396882" cy="3354707"/>
          </a:xfrm>
        </p:spPr>
        <p:txBody>
          <a:bodyPr>
            <a:normAutofit/>
          </a:bodyPr>
          <a:lstStyle/>
          <a:p>
            <a:r>
              <a:rPr lang="ru-RU" sz="5300" b="1" u="sng" dirty="0" smtClean="0">
                <a:latin typeface="Cambria" panose="02040503050406030204" pitchFamily="18" charset="0"/>
              </a:rPr>
              <a:t>Цель проекта</a:t>
            </a:r>
            <a:r>
              <a:rPr lang="en-US" sz="5300" b="1" u="sng" dirty="0" smtClean="0">
                <a:latin typeface="Cambria" panose="02040503050406030204" pitchFamily="18" charset="0"/>
              </a:rPr>
              <a:t>:</a:t>
            </a:r>
            <a:r>
              <a:rPr lang="ru-RU" sz="5300" b="1" u="sng" dirty="0" smtClean="0">
                <a:latin typeface="Cambria" panose="02040503050406030204" pitchFamily="18" charset="0"/>
              </a:rPr>
              <a:t/>
            </a:r>
            <a:br>
              <a:rPr lang="ru-RU" sz="5300" b="1" u="sng" dirty="0" smtClean="0">
                <a:latin typeface="Cambria" panose="02040503050406030204" pitchFamily="18" charset="0"/>
              </a:rPr>
            </a:br>
            <a:r>
              <a:rPr lang="ru-RU" sz="5300" u="sng" dirty="0" smtClean="0"/>
              <a:t/>
            </a:r>
            <a:br>
              <a:rPr lang="ru-RU" sz="5300" u="sng" dirty="0" smtClean="0"/>
            </a:br>
            <a:r>
              <a:rPr lang="ru-RU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Формирование творческой, культурной, социально-активной личности</a:t>
            </a:r>
            <a:r>
              <a:rPr lang="ru-RU" sz="3100" dirty="0"/>
              <a:t/>
            </a:r>
            <a:br>
              <a:rPr lang="ru-RU" sz="3100" dirty="0"/>
            </a:br>
            <a:r>
              <a:rPr lang="ru-RU" sz="2200" dirty="0"/>
              <a:t/>
            </a:r>
            <a:br>
              <a:rPr lang="ru-RU" sz="2200" dirty="0"/>
            </a:br>
            <a:endParaRPr lang="ru-RU" sz="2200" dirty="0"/>
          </a:p>
        </p:txBody>
      </p:sp>
      <p:pic>
        <p:nvPicPr>
          <p:cNvPr id="3" name="Рисунок 2" descr="http://static.wixstatic.com/media/eb2f86_e3b4e9c7215a4ad4a6ae9b1c44a6b6b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1637">
            <a:off x="975345" y="4145915"/>
            <a:ext cx="1725930" cy="1461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937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439778">
            <a:off x="658508" y="1268606"/>
            <a:ext cx="10394707" cy="2845694"/>
          </a:xfrm>
        </p:spPr>
        <p:txBody>
          <a:bodyPr>
            <a:normAutofit fontScale="90000"/>
          </a:bodyPr>
          <a:lstStyle/>
          <a:p>
            <a:r>
              <a:rPr lang="ru-RU" sz="5300" b="1" u="sng" dirty="0">
                <a:latin typeface="Cambria" panose="02040503050406030204" pitchFamily="18" charset="0"/>
              </a:rPr>
              <a:t>Задачи </a:t>
            </a:r>
            <a:r>
              <a:rPr lang="ru-RU" sz="5300" b="1" u="sng" dirty="0" smtClean="0">
                <a:latin typeface="Cambria" panose="02040503050406030204" pitchFamily="18" charset="0"/>
              </a:rPr>
              <a:t>проекта</a:t>
            </a:r>
            <a:r>
              <a:rPr lang="en-US" sz="5300" b="1" u="sng" dirty="0" smtClean="0">
                <a:latin typeface="Cambria" panose="02040503050406030204" pitchFamily="18" charset="0"/>
              </a:rPr>
              <a:t>:</a:t>
            </a:r>
            <a:r>
              <a:rPr lang="ru-RU" sz="5300" u="sng" dirty="0" smtClean="0"/>
              <a:t/>
            </a:r>
            <a:br>
              <a:rPr lang="ru-RU" sz="5300" u="sng" dirty="0" smtClean="0"/>
            </a:br>
            <a:r>
              <a:rPr lang="ru-RU" sz="4800" u="sng" dirty="0"/>
              <a:t/>
            </a:r>
            <a:br>
              <a:rPr lang="ru-RU" sz="4800" u="sng" dirty="0"/>
            </a:br>
            <a:r>
              <a:rPr lang="ru-RU" sz="2200" u="sng" dirty="0" smtClean="0"/>
              <a:t/>
            </a:r>
            <a:br>
              <a:rPr lang="ru-RU" sz="2200" u="sng" dirty="0" smtClean="0"/>
            </a:br>
            <a:r>
              <a:rPr lang="ru-RU" sz="2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1.  развитие коммуникации </a:t>
            </a:r>
            <a:r>
              <a:rPr lang="ru-RU" sz="2200" b="1" dirty="0">
                <a:solidFill>
                  <a:schemeClr val="tx1"/>
                </a:solidFill>
                <a:latin typeface="Cambria" panose="02040503050406030204" pitchFamily="18" charset="0"/>
              </a:rPr>
              <a:t>и успешного взаимодействия детей друг с другом, </a:t>
            </a:r>
            <a:r>
              <a:rPr lang="ru-RU" sz="2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специалистами</a:t>
            </a:r>
            <a:r>
              <a:rPr lang="ru-RU" sz="2200" b="1" dirty="0">
                <a:solidFill>
                  <a:schemeClr val="tx1"/>
                </a:solidFill>
                <a:latin typeface="Cambria" panose="02040503050406030204" pitchFamily="18" charset="0"/>
              </a:rPr>
              <a:t>, родителями и гостями детского </a:t>
            </a:r>
            <a:r>
              <a:rPr lang="ru-RU" sz="2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сада.</a:t>
            </a:r>
            <a:br>
              <a:rPr lang="ru-RU" sz="2200" b="1" dirty="0" smtClean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ru-RU" sz="2200" b="1" dirty="0">
                <a:solidFill>
                  <a:schemeClr val="tx1"/>
                </a:solidFill>
                <a:latin typeface="Cambria" panose="02040503050406030204" pitchFamily="18" charset="0"/>
              </a:rPr>
              <a:t/>
            </a:r>
            <a:br>
              <a:rPr lang="ru-RU" sz="2200" b="1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ru-RU" sz="2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2.  создание </a:t>
            </a:r>
            <a:r>
              <a:rPr lang="ru-RU" sz="2200" b="1" dirty="0">
                <a:solidFill>
                  <a:schemeClr val="tx1"/>
                </a:solidFill>
                <a:latin typeface="Cambria" panose="02040503050406030204" pitchFamily="18" charset="0"/>
              </a:rPr>
              <a:t>у детей чувства принадлежности к группе и закрепление положительных эмоций от общего, творческого </a:t>
            </a:r>
            <a:r>
              <a:rPr lang="ru-RU" sz="2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дела.</a:t>
            </a:r>
            <a:br>
              <a:rPr lang="ru-RU" sz="2200" b="1" dirty="0" smtClean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ru-RU" sz="2200" b="1" dirty="0">
                <a:solidFill>
                  <a:schemeClr val="tx1"/>
                </a:solidFill>
                <a:latin typeface="Cambria" panose="02040503050406030204" pitchFamily="18" charset="0"/>
              </a:rPr>
              <a:t/>
            </a:r>
            <a:br>
              <a:rPr lang="ru-RU" sz="2200" b="1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ru-RU" sz="2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3.  развитие </a:t>
            </a:r>
            <a:r>
              <a:rPr lang="ru-RU" sz="2200" b="1" dirty="0">
                <a:solidFill>
                  <a:schemeClr val="tx1"/>
                </a:solidFill>
                <a:latin typeface="Cambria" panose="02040503050406030204" pitchFamily="18" charset="0"/>
              </a:rPr>
              <a:t>жизненно необходимых умений: справляться с волнением, исходить из своих возможностей, делать выбор и принимать решения.</a:t>
            </a:r>
            <a:br>
              <a:rPr lang="ru-RU" sz="2200" b="1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endParaRPr lang="ru-RU" sz="22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Рисунок 2" descr="http://static.wixstatic.com/media/eb2f86_e3b4e9c7215a4ad4a6ae9b1c44a6b6b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1637">
            <a:off x="975345" y="4145915"/>
            <a:ext cx="1725930" cy="1461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916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944" y="685800"/>
            <a:ext cx="11604170" cy="696686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Cambria" panose="02040503050406030204" pitchFamily="18" charset="0"/>
              </a:rPr>
              <a:t/>
            </a:r>
            <a:br>
              <a:rPr lang="ru-RU" dirty="0">
                <a:latin typeface="Cambria" panose="02040503050406030204" pitchFamily="18" charset="0"/>
              </a:rPr>
            </a:b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b="1" dirty="0" smtClean="0">
                <a:latin typeface="Cambria" panose="02040503050406030204" pitchFamily="18" charset="0"/>
              </a:rPr>
              <a:t>Подготовительный </a:t>
            </a:r>
            <a:r>
              <a:rPr lang="ru-RU" b="1" dirty="0">
                <a:latin typeface="Cambria" panose="02040503050406030204" pitchFamily="18" charset="0"/>
              </a:rPr>
              <a:t>этап</a:t>
            </a:r>
            <a:r>
              <a:rPr lang="ru-RU" b="1" dirty="0" smtClean="0">
                <a:latin typeface="Cambria" panose="02040503050406030204" pitchFamily="18" charset="0"/>
              </a:rPr>
              <a:t>:</a:t>
            </a:r>
            <a:br>
              <a:rPr lang="ru-RU" b="1" dirty="0" smtClean="0">
                <a:latin typeface="Cambria" panose="02040503050406030204" pitchFamily="18" charset="0"/>
              </a:rPr>
            </a:br>
            <a:r>
              <a:rPr lang="ru-RU" sz="2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1. </a:t>
            </a:r>
            <a:r>
              <a:rPr lang="ru-RU" sz="20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формирование </a:t>
            </a:r>
            <a:r>
              <a:rPr lang="ru-RU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компетентности педагогов по </a:t>
            </a:r>
            <a:r>
              <a:rPr lang="ru-RU" sz="20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теме «ДЕТСКАЯ ЖУРНАЛИСТИКА».</a:t>
            </a:r>
            <a:br>
              <a:rPr lang="ru-RU" sz="2000" b="1" dirty="0" smtClean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2. Организация </a:t>
            </a:r>
            <a:r>
              <a:rPr lang="ru-RU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работы с детьми</a:t>
            </a:r>
            <a:r>
              <a:rPr lang="ru-RU" sz="20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. </a:t>
            </a:r>
            <a:br>
              <a:rPr lang="ru-RU" sz="2000" b="1" dirty="0" smtClean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3. Взаимодействие </a:t>
            </a:r>
            <a:r>
              <a:rPr lang="ru-RU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с родителями.</a:t>
            </a:r>
            <a:br>
              <a:rPr lang="ru-RU" sz="2000" b="1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>
                <a:solidFill>
                  <a:schemeClr val="tx1"/>
                </a:solidFill>
                <a:latin typeface="Cambria" panose="020405030504060302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endParaRPr lang="ru-RU" sz="20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146296338"/>
              </p:ext>
            </p:extLst>
          </p:nvPr>
        </p:nvGraphicFramePr>
        <p:xfrm>
          <a:off x="685800" y="1828802"/>
          <a:ext cx="10733314" cy="3201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2114"/>
                <a:gridCol w="9601200"/>
              </a:tblGrid>
              <a:tr h="34340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№</a:t>
                      </a:r>
                      <a:endParaRPr lang="ru-RU" sz="1100" b="1" dirty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Содержание</a:t>
                      </a:r>
                      <a:endParaRPr lang="ru-RU" sz="1100" b="1" dirty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8324">
                <a:tc>
                  <a:txBody>
                    <a:bodyPr/>
                    <a:lstStyle/>
                    <a:p>
                      <a:pPr marL="45720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b="1" dirty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1</a:t>
                      </a:r>
                      <a:endParaRPr lang="ru-RU" sz="1100" b="1" dirty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Изучение литературы</a:t>
                      </a:r>
                      <a:endParaRPr lang="ru-RU" sz="1100" b="1" dirty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8324">
                <a:tc>
                  <a:txBody>
                    <a:bodyPr/>
                    <a:lstStyle/>
                    <a:p>
                      <a:pPr marL="45720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b="1" dirty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2</a:t>
                      </a:r>
                      <a:endParaRPr lang="ru-RU" sz="1100" b="1" dirty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Анкетирование родителей с целью выявления знаний по теме проекта</a:t>
                      </a:r>
                      <a:endParaRPr lang="ru-RU" sz="1100" b="1" dirty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8324">
                <a:tc>
                  <a:txBody>
                    <a:bodyPr/>
                    <a:lstStyle/>
                    <a:p>
                      <a:pPr marL="45720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b="1" dirty="0" smtClean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3</a:t>
                      </a:r>
                      <a:endParaRPr lang="ru-RU" sz="1100" b="1" dirty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Знакомство с журналами.  Беседа «Кто издает журнал».</a:t>
                      </a:r>
                    </a:p>
                  </a:txBody>
                  <a:tcPr marL="68580" marR="68580" marT="0" marB="0"/>
                </a:tc>
              </a:tr>
              <a:tr h="408324">
                <a:tc>
                  <a:txBody>
                    <a:bodyPr/>
                    <a:lstStyle/>
                    <a:p>
                      <a:pPr marL="45720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b="1" dirty="0" smtClean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4</a:t>
                      </a:r>
                      <a:endParaRPr lang="ru-RU" sz="1100" b="1" dirty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Игра «Угадай, о ком я говорю».</a:t>
                      </a:r>
                    </a:p>
                  </a:txBody>
                  <a:tcPr marL="68580" marR="68580" marT="0" marB="0"/>
                </a:tc>
              </a:tr>
              <a:tr h="408324">
                <a:tc>
                  <a:txBody>
                    <a:bodyPr/>
                    <a:lstStyle/>
                    <a:p>
                      <a:pPr marL="45720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b="1" dirty="0" smtClean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5</a:t>
                      </a:r>
                      <a:endParaRPr lang="ru-RU" sz="1100" b="1" dirty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Творческие работы детей</a:t>
                      </a:r>
                      <a:endParaRPr lang="ru-RU" sz="1100" b="1" dirty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8324">
                <a:tc>
                  <a:txBody>
                    <a:bodyPr/>
                    <a:lstStyle/>
                    <a:p>
                      <a:pPr marL="45720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b="1" dirty="0" smtClean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6</a:t>
                      </a:r>
                      <a:endParaRPr lang="ru-RU" sz="1100" b="1" dirty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Вовлечение родителей в</a:t>
                      </a:r>
                      <a:r>
                        <a:rPr lang="ru-RU" sz="1600" b="1" baseline="0" dirty="0" smtClean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 тему</a:t>
                      </a:r>
                      <a:endParaRPr lang="ru-RU" sz="1600" b="1" dirty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8324">
                <a:tc>
                  <a:txBody>
                    <a:bodyPr/>
                    <a:lstStyle/>
                    <a:p>
                      <a:pPr marL="45720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b="1" dirty="0" smtClean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7</a:t>
                      </a:r>
                      <a:endParaRPr lang="ru-RU" sz="1100" b="1" dirty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Мотивирование родителей совместного с ребёнком поиска, изучения </a:t>
                      </a:r>
                      <a:r>
                        <a:rPr lang="ru-RU" sz="1600" b="1" dirty="0" smtClean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темы</a:t>
                      </a:r>
                      <a:endParaRPr lang="ru-RU" sz="1100" b="1" dirty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Рисунок 3" descr="http://pngimg.com/upload/small/microphone_PNG790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916" y="4452801"/>
            <a:ext cx="1653540" cy="1653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570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b="1" dirty="0" smtClean="0">
                <a:latin typeface="Cambria" panose="02040503050406030204" pitchFamily="18" charset="0"/>
              </a:rPr>
              <a:t>Основной этап</a:t>
            </a:r>
            <a:r>
              <a:rPr lang="en-US" sz="4800" b="1" dirty="0" smtClean="0">
                <a:latin typeface="Cambria" panose="02040503050406030204" pitchFamily="18" charset="0"/>
              </a:rPr>
              <a:t>:</a:t>
            </a:r>
            <a:r>
              <a:rPr lang="ru-RU" sz="4800" b="1" dirty="0" smtClean="0">
                <a:latin typeface="Cambria" panose="02040503050406030204" pitchFamily="18" charset="0"/>
              </a:rPr>
              <a:t/>
            </a:r>
            <a:br>
              <a:rPr lang="ru-RU" sz="4800" b="1" dirty="0" smtClean="0">
                <a:latin typeface="Cambria" panose="02040503050406030204" pitchFamily="18" charset="0"/>
              </a:rPr>
            </a:br>
            <a:r>
              <a:rPr lang="ru-RU" sz="2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1. Организация </a:t>
            </a:r>
            <a:r>
              <a:rPr lang="ru-RU" sz="2200" b="1" dirty="0">
                <a:solidFill>
                  <a:schemeClr val="tx1"/>
                </a:solidFill>
                <a:latin typeface="Cambria" panose="02040503050406030204" pitchFamily="18" charset="0"/>
              </a:rPr>
              <a:t>работы с детьми. </a:t>
            </a:r>
            <a:br>
              <a:rPr lang="ru-RU" sz="2200" b="1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ru-RU" sz="2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2. Взаимодействие </a:t>
            </a:r>
            <a:r>
              <a:rPr lang="ru-RU" sz="2200" b="1" dirty="0">
                <a:solidFill>
                  <a:schemeClr val="tx1"/>
                </a:solidFill>
                <a:latin typeface="Cambria" panose="02040503050406030204" pitchFamily="18" charset="0"/>
              </a:rPr>
              <a:t>с родителями.</a:t>
            </a:r>
            <a:r>
              <a:rPr lang="ru-RU" sz="4800" b="1" dirty="0">
                <a:solidFill>
                  <a:schemeClr val="tx1"/>
                </a:solidFill>
                <a:latin typeface="Cambria" panose="02040503050406030204" pitchFamily="18" charset="0"/>
              </a:rPr>
              <a:t/>
            </a:r>
            <a:br>
              <a:rPr lang="ru-RU" sz="4800" b="1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endParaRPr lang="ru-RU" sz="4800" b="1" dirty="0">
              <a:latin typeface="Cambria" panose="020405030504060302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891454885"/>
              </p:ext>
            </p:extLst>
          </p:nvPr>
        </p:nvGraphicFramePr>
        <p:xfrm>
          <a:off x="685800" y="2063750"/>
          <a:ext cx="1039495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2486"/>
                <a:gridCol w="9012464"/>
              </a:tblGrid>
              <a:tr h="37084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Содержание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1</a:t>
                      </a:r>
                      <a:endParaRPr lang="ru-RU" sz="1100" b="1" dirty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Совместная исследовательская и творческая деятельность</a:t>
                      </a:r>
                      <a:endParaRPr lang="ru-RU" sz="1100" b="1" dirty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2</a:t>
                      </a:r>
                      <a:endParaRPr lang="ru-RU" sz="1100" b="1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Гость группы</a:t>
                      </a:r>
                      <a:endParaRPr lang="ru-RU" sz="1100" b="1" dirty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3</a:t>
                      </a:r>
                      <a:endParaRPr lang="ru-RU" sz="1100" b="1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Создание мнемотаблицы «Интервью»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4</a:t>
                      </a:r>
                      <a:endParaRPr lang="ru-RU" sz="1100" b="1" dirty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Игра «Подбери то, что тебе нужно для работы»</a:t>
                      </a:r>
                      <a:endParaRPr lang="ru-RU" sz="1100" b="1" dirty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5</a:t>
                      </a:r>
                      <a:endParaRPr lang="ru-RU" sz="1100" b="1" dirty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Занятие «Мы – журналисты»</a:t>
                      </a:r>
                      <a:endParaRPr lang="ru-RU" sz="1100" b="1" dirty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6</a:t>
                      </a:r>
                      <a:endParaRPr lang="ru-RU" sz="1100" b="1" dirty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Изготовление атрибутов к сюжетно-ролевым играм</a:t>
                      </a:r>
                      <a:endParaRPr lang="ru-RU" sz="1100" b="1" dirty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7</a:t>
                      </a:r>
                      <a:endParaRPr lang="ru-RU" sz="1100" b="1" dirty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Интервью у специалистов детского сада </a:t>
                      </a:r>
                      <a:endParaRPr lang="ru-RU" sz="1600" b="1" dirty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8</a:t>
                      </a:r>
                      <a:endParaRPr lang="ru-RU" sz="1100" b="1" dirty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Беседа-игра «Интервью»</a:t>
                      </a:r>
                      <a:endParaRPr lang="ru-RU" sz="1100" b="1" dirty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Рисунок 3" descr="http://licey.url.ph/sites/default/files/pic_3961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276526"/>
            <a:ext cx="2555647" cy="15612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528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4800" b="1" dirty="0">
                <a:latin typeface="Cambria" panose="02040503050406030204" pitchFamily="18" charset="0"/>
              </a:rPr>
              <a:t>Заключительный этап: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538618520"/>
              </p:ext>
            </p:extLst>
          </p:nvPr>
        </p:nvGraphicFramePr>
        <p:xfrm>
          <a:off x="685800" y="2063750"/>
          <a:ext cx="1039495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7171"/>
                <a:gridCol w="9077779"/>
              </a:tblGrid>
              <a:tr h="37084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Содержание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1</a:t>
                      </a:r>
                      <a:endParaRPr lang="ru-RU" sz="1100" b="1" dirty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          Создание журнала «Непоседа»</a:t>
                      </a:r>
                      <a:endParaRPr lang="ru-RU" sz="1100" b="1" dirty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2</a:t>
                      </a:r>
                      <a:endParaRPr lang="ru-RU" sz="1100" b="1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Диагностика знаний детей о </a:t>
                      </a:r>
                      <a:r>
                        <a:rPr lang="ru-RU" sz="1600" b="1" dirty="0" smtClean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журналистике</a:t>
                      </a:r>
                      <a:endParaRPr lang="ru-RU" sz="1100" b="1" dirty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3</a:t>
                      </a:r>
                      <a:endParaRPr lang="ru-RU" sz="1100" b="1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Оценка и представление результатов   реализации проекта в виде презентации.</a:t>
                      </a:r>
                      <a:endParaRPr lang="ru-RU" sz="1100" b="1" dirty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Рисунок 5" descr="http://img-fotki.yandex.ru/get/6523/16969765.97/0_6a7cd_9d9b5d06_orig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5050">
            <a:off x="920129" y="4596132"/>
            <a:ext cx="9109648" cy="1142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387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180</TotalTime>
  <Words>225</Words>
  <Application>Microsoft Office PowerPoint</Application>
  <PresentationFormat>Широкоэкранный</PresentationFormat>
  <Paragraphs>60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Cambria</vt:lpstr>
      <vt:lpstr>Impact</vt:lpstr>
      <vt:lpstr>Times New Roman</vt:lpstr>
      <vt:lpstr>Главное мероприятие</vt:lpstr>
      <vt:lpstr>Познавательный ПРОЕКТ  «Мы- журналисты»</vt:lpstr>
      <vt:lpstr>Участники проекта:   дети подготовительной к школе группы, родители, воспитатели, специалисты детского сада </vt:lpstr>
      <vt:lpstr>Актуальность: </vt:lpstr>
      <vt:lpstr>Тип проекта:</vt:lpstr>
      <vt:lpstr>Цель проекта:  Формирование творческой, культурной, социально-активной личности  </vt:lpstr>
      <vt:lpstr>Задачи проекта:   1.  развитие коммуникации и успешного взаимодействия детей друг с другом, специалистами, родителями и гостями детского сада.  2.  создание у детей чувства принадлежности к группе и закрепление положительных эмоций от общего, творческого дела.  3.  развитие жизненно необходимых умений: справляться с волнением, исходить из своих возможностей, делать выбор и принимать решения. </vt:lpstr>
      <vt:lpstr>  Подготовительный этап: 1. формирование компетентности педагогов по теме «ДЕТСКАЯ ЖУРНАЛИСТИКА». 2. Организация работы с детьми.  3. Взаимодействие с родителями.   </vt:lpstr>
      <vt:lpstr>Основной этап: 1. Организация работы с детьми.  2. Взаимодействие с родителями. </vt:lpstr>
      <vt:lpstr>Заключительный этап: </vt:lpstr>
      <vt:lpstr>Гость группы </vt:lpstr>
      <vt:lpstr>Презентация PowerPoint</vt:lpstr>
      <vt:lpstr>Создание мнемотаблицы «Интервью»</vt:lpstr>
      <vt:lpstr>Интервью у специалистов детского сада </vt:lpstr>
      <vt:lpstr>Презентация PowerPoint</vt:lpstr>
      <vt:lpstr>Мы- журналисты</vt:lpstr>
      <vt:lpstr>Презентация PowerPoint</vt:lpstr>
      <vt:lpstr>Беседа- игра «Интервью» </vt:lpstr>
      <vt:lpstr>Предполагаемый результат  У детей развита интеллектуальная и социальная компетентность в процессе речевой, игровой и продуктивной деятельности</vt:lpstr>
      <vt:lpstr>Список литературы:  1.  Белобрыкина О.А. Маленькие волшебники, или на пути к творчеству: Методические рекомендации для родителей, воспитателей дошкольных учреждений, учителей школ. Новосибирск: Изд. НГПИ, 1993.  2. Гербова В.В. Развитие речи в детском саду. М.: «Мозаика-Синтез», 2005.  3. Гербова В.В. Учусь говорить: методические рекомендации для воспитателей. М.: «Просвещение», 2000.  4. Дейкина А.Ю. Возраст творчества. Содержание и организация практических занятий по детской журналистике. Методические рекомендации. Бийск: НИЦ Бийск БПГУ, 2001.  5. http://window.edu.ru/catalog/pdf2txt/119/77119/58226 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ПРОЕКТ- ФАНТАЗЕРЫ</dc:title>
  <dc:creator>Elena</dc:creator>
  <cp:lastModifiedBy>^</cp:lastModifiedBy>
  <cp:revision>24</cp:revision>
  <dcterms:created xsi:type="dcterms:W3CDTF">2016-02-09T16:17:18Z</dcterms:created>
  <dcterms:modified xsi:type="dcterms:W3CDTF">2016-04-14T14:56:49Z</dcterms:modified>
</cp:coreProperties>
</file>