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3" r:id="rId11"/>
    <p:sldId id="267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17A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00"/>
  </p:normalViewPr>
  <p:slideViewPr>
    <p:cSldViewPr>
      <p:cViewPr varScale="1">
        <p:scale>
          <a:sx n="100" d="100"/>
          <a:sy n="100" d="100"/>
        </p:scale>
        <p:origin x="-102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1B8D2D-461E-4CE7-AC08-BE7BCDE664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288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A3C80-F3A7-487E-B819-D9A8BE411E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8815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70BDD-1256-4DB8-9247-2D3567B95C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61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E8EB6-9C3D-49C2-B0BA-B65CC97D03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827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587E2-ED71-43B9-B1E8-3F1499801B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729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79D82-2C26-4224-814A-620A6DC4C0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3364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E40DE-26DE-4AB5-9578-6C6C854BD9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6625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67A19-CC9D-4995-B752-0FD374054B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828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CAF9F-E07F-4BE2-A59F-1B63983105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8218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AF05A-45E4-4E78-AC6E-8FFC7536C2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0656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91D0-1F09-4413-9A67-148D2F5F75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6944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F532D77-B100-4DDD-81E7-3F02D3A467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3384376"/>
          </a:xfrm>
        </p:spPr>
        <p:txBody>
          <a:bodyPr/>
          <a:lstStyle/>
          <a:p>
            <a:r>
              <a:rPr lang="ru-RU" sz="3200" b="1" dirty="0">
                <a:solidFill>
                  <a:srgbClr val="3317A9"/>
                </a:solidFill>
              </a:rPr>
              <a:t>Проект</a:t>
            </a:r>
            <a:br>
              <a:rPr lang="ru-RU" sz="3200" b="1" dirty="0">
                <a:solidFill>
                  <a:srgbClr val="3317A9"/>
                </a:solidFill>
              </a:rPr>
            </a:br>
            <a:r>
              <a:rPr lang="ru-RU" sz="3200" b="1" dirty="0">
                <a:solidFill>
                  <a:srgbClr val="3317A9"/>
                </a:solidFill>
              </a:rPr>
              <a:t>«Речевой Ручеёк».</a:t>
            </a:r>
            <a:br>
              <a:rPr lang="ru-RU" sz="3200" b="1" dirty="0">
                <a:solidFill>
                  <a:srgbClr val="3317A9"/>
                </a:solidFill>
              </a:rPr>
            </a:br>
            <a:r>
              <a:rPr lang="ru-RU" sz="3200" b="1" dirty="0">
                <a:solidFill>
                  <a:srgbClr val="3317A9"/>
                </a:solidFill>
              </a:rPr>
              <a:t>Средняя группа «Котёнок»</a:t>
            </a:r>
            <a:br>
              <a:rPr lang="ru-RU" sz="3200" b="1" dirty="0">
                <a:solidFill>
                  <a:srgbClr val="3317A9"/>
                </a:solidFill>
              </a:rPr>
            </a:br>
            <a:r>
              <a:rPr lang="ru-RU" sz="3200" b="1" dirty="0">
                <a:solidFill>
                  <a:srgbClr val="3317A9"/>
                </a:solidFill>
              </a:rPr>
              <a:t/>
            </a:r>
            <a:br>
              <a:rPr lang="ru-RU" sz="3200" b="1" dirty="0">
                <a:solidFill>
                  <a:srgbClr val="3317A9"/>
                </a:solidFill>
              </a:rPr>
            </a:br>
            <a:r>
              <a:rPr lang="ru-RU" sz="2800" b="1" dirty="0">
                <a:solidFill>
                  <a:srgbClr val="3317A9"/>
                </a:solidFill>
              </a:rPr>
              <a:t/>
            </a:r>
            <a:br>
              <a:rPr lang="ru-RU" sz="2800" b="1" dirty="0">
                <a:solidFill>
                  <a:srgbClr val="3317A9"/>
                </a:solidFill>
              </a:rPr>
            </a:br>
            <a:r>
              <a:rPr lang="ru-RU" sz="2800" b="1" dirty="0">
                <a:solidFill>
                  <a:srgbClr val="3317A9"/>
                </a:solidFill>
              </a:rPr>
              <a:t/>
            </a:r>
            <a:br>
              <a:rPr lang="ru-RU" sz="2800" b="1" dirty="0">
                <a:solidFill>
                  <a:srgbClr val="3317A9"/>
                </a:solidFill>
              </a:rPr>
            </a:br>
            <a:r>
              <a:rPr lang="ru-RU" sz="2800" b="1" dirty="0">
                <a:solidFill>
                  <a:srgbClr val="3317A9"/>
                </a:solidFill>
              </a:rPr>
              <a:t>                                                                          </a:t>
            </a:r>
            <a:r>
              <a:rPr lang="ru-RU" sz="2800" b="1" dirty="0" smtClean="0">
                <a:solidFill>
                  <a:srgbClr val="3317A9"/>
                </a:solidFill>
              </a:rPr>
              <a:t>Разработала </a:t>
            </a:r>
            <a:r>
              <a:rPr lang="ru-RU" sz="2800" b="1" dirty="0">
                <a:solidFill>
                  <a:srgbClr val="3317A9"/>
                </a:solidFill>
              </a:rPr>
              <a:t>воспитатель:</a:t>
            </a:r>
            <a:br>
              <a:rPr lang="ru-RU" sz="2800" b="1" dirty="0">
                <a:solidFill>
                  <a:srgbClr val="3317A9"/>
                </a:solidFill>
              </a:rPr>
            </a:br>
            <a:r>
              <a:rPr lang="ru-RU" sz="2800" b="1" dirty="0">
                <a:solidFill>
                  <a:srgbClr val="3317A9"/>
                </a:solidFill>
              </a:rPr>
              <a:t>                                                                                           </a:t>
            </a:r>
            <a:r>
              <a:rPr lang="ru-RU" sz="2800" b="1" dirty="0" smtClean="0">
                <a:solidFill>
                  <a:srgbClr val="3317A9"/>
                </a:solidFill>
              </a:rPr>
              <a:t>Некрасова Наталья Викторовна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 flipV="1">
            <a:off x="3203848" y="6165304"/>
            <a:ext cx="6400800" cy="504056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0000"/>
                </a:solidFill>
              </a:rPr>
              <a:t>Виды деятельности с </a:t>
            </a:r>
            <a:r>
              <a:rPr lang="ru-RU" sz="2000" b="1" dirty="0" smtClean="0">
                <a:solidFill>
                  <a:srgbClr val="FF0000"/>
                </a:solidFill>
              </a:rPr>
              <a:t>детьми: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412776"/>
            <a:ext cx="7848600" cy="4713387"/>
          </a:xfrm>
        </p:spPr>
        <p:txBody>
          <a:bodyPr/>
          <a:lstStyle/>
          <a:p>
            <a:r>
              <a:rPr lang="ru-RU" sz="2000" dirty="0">
                <a:solidFill>
                  <a:schemeClr val="tx1"/>
                </a:solidFill>
              </a:rPr>
              <a:t>Игровая </a:t>
            </a:r>
            <a:r>
              <a:rPr lang="ru-RU" sz="2000" dirty="0" smtClean="0">
                <a:solidFill>
                  <a:schemeClr val="tx1"/>
                </a:solidFill>
              </a:rPr>
              <a:t>деятельность;</a:t>
            </a:r>
          </a:p>
          <a:p>
            <a:r>
              <a:rPr lang="ru-RU" sz="2000" dirty="0">
                <a:solidFill>
                  <a:schemeClr val="tx1"/>
                </a:solidFill>
              </a:rPr>
              <a:t>Занятия согласно </a:t>
            </a:r>
            <a:r>
              <a:rPr lang="ru-RU" sz="2000" dirty="0" smtClean="0">
                <a:solidFill>
                  <a:schemeClr val="tx1"/>
                </a:solidFill>
              </a:rPr>
              <a:t>НОД;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Беседы;</a:t>
            </a:r>
          </a:p>
          <a:p>
            <a:r>
              <a:rPr lang="ru-RU" sz="2000" dirty="0">
                <a:solidFill>
                  <a:schemeClr val="tx1"/>
                </a:solidFill>
              </a:rPr>
              <a:t>Индивидуальная </a:t>
            </a:r>
            <a:r>
              <a:rPr lang="ru-RU" sz="2000" dirty="0" smtClean="0">
                <a:solidFill>
                  <a:schemeClr val="tx1"/>
                </a:solidFill>
              </a:rPr>
              <a:t>работа;</a:t>
            </a:r>
          </a:p>
          <a:p>
            <a:r>
              <a:rPr lang="ru-RU" sz="2000" dirty="0">
                <a:solidFill>
                  <a:schemeClr val="tx1"/>
                </a:solidFill>
              </a:rPr>
              <a:t>Театрализованная </a:t>
            </a:r>
            <a:r>
              <a:rPr lang="ru-RU" sz="2000" dirty="0" smtClean="0">
                <a:solidFill>
                  <a:schemeClr val="tx1"/>
                </a:solidFill>
              </a:rPr>
              <a:t>деятельность;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Физкультминутки;</a:t>
            </a:r>
          </a:p>
          <a:p>
            <a:r>
              <a:rPr lang="ru-RU" sz="2000" dirty="0">
                <a:solidFill>
                  <a:schemeClr val="tx1"/>
                </a:solidFill>
              </a:rPr>
              <a:t>Праздники и </a:t>
            </a:r>
            <a:r>
              <a:rPr lang="ru-RU" sz="2000" dirty="0" smtClean="0">
                <a:solidFill>
                  <a:schemeClr val="tx1"/>
                </a:solidFill>
              </a:rPr>
              <a:t>развлечения;</a:t>
            </a:r>
          </a:p>
          <a:p>
            <a:r>
              <a:rPr lang="ru-RU" sz="2000" dirty="0">
                <a:solidFill>
                  <a:schemeClr val="tx1"/>
                </a:solidFill>
              </a:rPr>
              <a:t>Артикуляционная </a:t>
            </a:r>
            <a:r>
              <a:rPr lang="ru-RU" sz="2000" dirty="0" smtClean="0">
                <a:solidFill>
                  <a:schemeClr val="tx1"/>
                </a:solidFill>
              </a:rPr>
              <a:t>гимнастика;</a:t>
            </a:r>
          </a:p>
          <a:p>
            <a:r>
              <a:rPr lang="ru-RU" sz="2000" dirty="0">
                <a:solidFill>
                  <a:schemeClr val="tx1"/>
                </a:solidFill>
              </a:rPr>
              <a:t>Пальчиковая </a:t>
            </a:r>
            <a:r>
              <a:rPr lang="ru-RU" sz="2000" dirty="0" smtClean="0">
                <a:solidFill>
                  <a:schemeClr val="tx1"/>
                </a:solidFill>
              </a:rPr>
              <a:t>гимнастика.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566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533400"/>
            <a:ext cx="734481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Работа с родителями:</a:t>
            </a:r>
          </a:p>
          <a:p>
            <a:r>
              <a:rPr lang="ru-RU" dirty="0" smtClean="0"/>
              <a:t>1.Беседы </a:t>
            </a:r>
            <a:r>
              <a:rPr lang="ru-RU" dirty="0"/>
              <a:t>с родителями о важности проблемы развития речи детей.</a:t>
            </a:r>
          </a:p>
          <a:p>
            <a:r>
              <a:rPr lang="ru-RU" dirty="0" smtClean="0"/>
              <a:t>2.Консультация </a:t>
            </a:r>
            <a:r>
              <a:rPr lang="ru-RU" dirty="0"/>
              <a:t>стендовая «Игротека в кругу семьи», «Всё о развитии детской речи», памятка «Как учить стихотворения с детьми».</a:t>
            </a:r>
          </a:p>
          <a:p>
            <a:r>
              <a:rPr lang="ru-RU" dirty="0" smtClean="0"/>
              <a:t>3.Папка </a:t>
            </a:r>
            <a:r>
              <a:rPr lang="ru-RU" dirty="0"/>
              <a:t>передвижка «О роли родителей в развитии речи детей».</a:t>
            </a:r>
          </a:p>
          <a:p>
            <a:r>
              <a:rPr lang="ru-RU" dirty="0" smtClean="0"/>
              <a:t>4.Участие </a:t>
            </a:r>
            <a:r>
              <a:rPr lang="ru-RU" dirty="0"/>
              <a:t>в оформлении выставки рисунков и рассказов: </a:t>
            </a:r>
            <a:r>
              <a:rPr lang="ru-RU" dirty="0" smtClean="0"/>
              <a:t>«Как мы любим </a:t>
            </a:r>
            <a:r>
              <a:rPr lang="ru-RU" smtClean="0"/>
              <a:t>отдыхать вместе»</a:t>
            </a:r>
            <a:endParaRPr lang="ru-RU" dirty="0"/>
          </a:p>
          <a:p>
            <a:r>
              <a:rPr lang="ru-RU" dirty="0" smtClean="0"/>
              <a:t>5.Участие </a:t>
            </a:r>
            <a:r>
              <a:rPr lang="ru-RU" dirty="0"/>
              <a:t>в оформлении и пополнении речевого центра «</a:t>
            </a:r>
            <a:r>
              <a:rPr lang="ru-RU" dirty="0" err="1"/>
              <a:t>Речевичок</a:t>
            </a:r>
            <a:r>
              <a:rPr lang="ru-RU" dirty="0"/>
              <a:t>».</a:t>
            </a:r>
          </a:p>
          <a:p>
            <a:r>
              <a:rPr lang="ru-RU" dirty="0" smtClean="0"/>
              <a:t>6.Упражнения </a:t>
            </a:r>
            <a:r>
              <a:rPr lang="ru-RU" dirty="0"/>
              <a:t>для родителей «Упражнения для развития связной речи».</a:t>
            </a:r>
          </a:p>
          <a:p>
            <a:r>
              <a:rPr lang="ru-RU" dirty="0" smtClean="0"/>
              <a:t>7.Консультация </a:t>
            </a:r>
            <a:r>
              <a:rPr lang="ru-RU" dirty="0"/>
              <a:t>логопеда.  </a:t>
            </a:r>
          </a:p>
          <a:p>
            <a:r>
              <a:rPr lang="ru-RU" dirty="0" smtClean="0"/>
              <a:t>8.Индивидуальные </a:t>
            </a:r>
            <a:r>
              <a:rPr lang="ru-RU" dirty="0"/>
              <a:t>беседы по речевым проблемам ребёнка.</a:t>
            </a:r>
          </a:p>
          <a:p>
            <a:r>
              <a:rPr lang="ru-RU" dirty="0" smtClean="0"/>
              <a:t>9.Мастер </a:t>
            </a:r>
            <a:r>
              <a:rPr lang="ru-RU" dirty="0"/>
              <a:t>класс «Говорящие маски».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6080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937084"/>
            <a:ext cx="3438442" cy="5364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/>
          <a:lstStyle/>
          <a:p>
            <a:pPr algn="just"/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060848"/>
            <a:ext cx="68407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1.Формирование </a:t>
            </a:r>
            <a:r>
              <a:rPr lang="ru-RU" dirty="0"/>
              <a:t>коммуникативной компетенции: развитие связной речи, умения общаться с детьми, взрослыми.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2.Развитие </a:t>
            </a:r>
            <a:r>
              <a:rPr lang="ru-RU" dirty="0"/>
              <a:t>умения использовать в общении различные коммуникативные средства.</a:t>
            </a:r>
          </a:p>
        </p:txBody>
      </p:sp>
    </p:spTree>
    <p:extLst>
      <p:ext uri="{BB962C8B-B14F-4D97-AF65-F5344CB8AC3E}">
        <p14:creationId xmlns:p14="http://schemas.microsoft.com/office/powerpoint/2010/main" xmlns="" val="20828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404664"/>
            <a:ext cx="784887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FF0000"/>
                </a:solidFill>
              </a:rPr>
              <a:t>Актуальность</a:t>
            </a:r>
          </a:p>
          <a:p>
            <a:pPr algn="just"/>
            <a:r>
              <a:rPr lang="ru-RU" dirty="0"/>
              <a:t>Язык – основное средство общения. Грамотное владение языком позволяет человеку чувствовать себя увереннее, расширяет его возможности и жизненные перспективы, социальные коммуникации и пространство бытия.</a:t>
            </a:r>
          </a:p>
          <a:p>
            <a:pPr algn="just"/>
            <a:r>
              <a:rPr lang="ru-RU" dirty="0"/>
              <a:t>   В настоящее время значительно возросли требования к речевому развитию детей дошкольного возраста. К моменту выпуска из детского сада они должны достигнуть определенного уровня развития речевой активности, словаря, грамматического строя речи, готовности к переходу от диалогической речи к связному высказыванию.</a:t>
            </a:r>
          </a:p>
          <a:p>
            <a:pPr algn="just"/>
            <a:r>
              <a:rPr lang="ru-RU" dirty="0"/>
              <a:t>   Среди многих важных задач воспитания и обучения детей дошкольного возраста в детском саду обучение родному языку, развитие речи, речевого общения – одна из главных.</a:t>
            </a:r>
          </a:p>
          <a:p>
            <a:pPr algn="just"/>
            <a:r>
              <a:rPr lang="ru-RU" dirty="0"/>
              <a:t>   Тема развития речи была всегда очень важной в воспитании дошкольников. А в последние годы ее актуальность носит все более значимый характер, потому что развитие речи и мышления – это один из важнейших разделов педагогики, направленный на умственное развитие ребенка.</a:t>
            </a:r>
          </a:p>
        </p:txBody>
      </p:sp>
    </p:spTree>
    <p:extLst>
      <p:ext uri="{BB962C8B-B14F-4D97-AF65-F5344CB8AC3E}">
        <p14:creationId xmlns:p14="http://schemas.microsoft.com/office/powerpoint/2010/main" xmlns="" val="27050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79928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Большой вклад в разработку методики развития речи внесли русские ученые педагоги: Тихеева Е.М., Сохин Ф.А., Усова А.П., Ушакова О.С.</a:t>
            </a:r>
          </a:p>
          <a:p>
            <a:pPr algn="just"/>
            <a:r>
              <a:rPr lang="ru-RU" dirty="0"/>
              <a:t>   В основе их работ лежит определение содержания и методов, которые позволяют обеспечить полноценное развитие речи детей.</a:t>
            </a:r>
          </a:p>
          <a:p>
            <a:pPr algn="just"/>
            <a:r>
              <a:rPr lang="ru-RU" dirty="0"/>
              <a:t>   Ранний возраст сенситивен для развития речи. </a:t>
            </a:r>
            <a:r>
              <a:rPr lang="ru-RU" dirty="0" err="1"/>
              <a:t>Д.Б.Эльконин</a:t>
            </a:r>
            <a:r>
              <a:rPr lang="ru-RU" dirty="0"/>
              <a:t> подчеркивал, что речь здесь выступает не как функция, а как особый предмет, которым ребенок овладевает другими орудиями. Это средство развития самостоятельной предметной деятельности. </a:t>
            </a:r>
            <a:r>
              <a:rPr lang="ru-RU" dirty="0" err="1"/>
              <a:t>Д.Б.Эльконин</a:t>
            </a:r>
            <a:r>
              <a:rPr lang="ru-RU" dirty="0"/>
              <a:t> писал, что для периода раннего детства характерно интеллектуальное решение задач, т.е. такое решение которое основано на считывании ребенком соотношения элементов ситуации, орудии (предметов) и достижения цели. В это период интенсивно развивается речь. Ребенок от автономного, эффективно окрашенного, ситуативного слова переходит к словам, имеющим предметную отнесенность, несущим функциональную нагрузку, выражающим целые предложения, а потом к расчлененному предложению и речевой форме коммуникации в собственном смысле слова.   Задача воспитателя состоит в том, что мы должны развивать их речь, пополнять и активизировать словарь, больше работать над связной речью.</a:t>
            </a:r>
          </a:p>
        </p:txBody>
      </p:sp>
    </p:spTree>
    <p:extLst>
      <p:ext uri="{BB962C8B-B14F-4D97-AF65-F5344CB8AC3E}">
        <p14:creationId xmlns:p14="http://schemas.microsoft.com/office/powerpoint/2010/main" xmlns="" val="145123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96752"/>
            <a:ext cx="7632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результате каждый ребенок сможет содержательно, грамматически правильно, связно излагать свои мысли, просьбы, тем самым научиться устанавливать контакты с взрослыми и сверстниками, проявлять речевой этикет.</a:t>
            </a:r>
          </a:p>
          <a:p>
            <a:r>
              <a:rPr lang="ru-RU" dirty="0"/>
              <a:t>   Речь, во всем ее видовом многообразии, является необходимым компонентом общения, в процессе которого она, собственно и формируется. Важнейшей предпосылкой совершенствования речевой деятельности дошкольника является создание эмоционально благоприятной ситуации, способствующей возникновению желания активно участвовать в речевом общении. </a:t>
            </a:r>
          </a:p>
          <a:p>
            <a:r>
              <a:rPr lang="ru-RU" dirty="0"/>
              <a:t>Речь выполняет многообразные функции в жизни ребенка. Основной и первоначальной является коммуникативная функция – назначение речи быть средством общения.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78323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412777"/>
            <a:ext cx="7918648" cy="1152128"/>
          </a:xfrm>
        </p:spPr>
        <p:txBody>
          <a:bodyPr/>
          <a:lstStyle/>
          <a:p>
            <a:r>
              <a:rPr lang="ru-RU" sz="2400" b="1" dirty="0">
                <a:solidFill>
                  <a:srgbClr val="FF0000"/>
                </a:solidFill>
              </a:rPr>
              <a:t>Проблема- у детей плохо развита связная речь.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/>
          <a:lstStyle/>
          <a:p>
            <a:pPr algn="just"/>
            <a:r>
              <a:rPr lang="ru-RU" sz="2000" b="1" i="1" dirty="0">
                <a:solidFill>
                  <a:schemeClr val="tx1"/>
                </a:solidFill>
              </a:rPr>
              <a:t>Тип проекта: </a:t>
            </a:r>
            <a:endParaRPr lang="ru-RU" sz="2000" b="1" i="1" dirty="0" smtClean="0">
              <a:solidFill>
                <a:schemeClr val="tx1"/>
              </a:solidFill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Информационно- </a:t>
            </a:r>
            <a:r>
              <a:rPr lang="ru-RU" sz="1800" dirty="0">
                <a:solidFill>
                  <a:schemeClr val="tx1"/>
                </a:solidFill>
              </a:rPr>
              <a:t>познавательный.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По продолжительности :долгосрочный.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</a:rPr>
              <a:t>(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Два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месяца: январь, </a:t>
            </a:r>
            <a:r>
              <a:rPr lang="ru-RU" sz="1800" dirty="0" smtClean="0">
                <a:solidFill>
                  <a:schemeClr val="tx1"/>
                </a:solidFill>
              </a:rPr>
              <a:t>февраль)</a:t>
            </a:r>
            <a:endParaRPr lang="ru-RU" sz="1800" dirty="0">
              <a:solidFill>
                <a:schemeClr val="tx1"/>
              </a:solidFill>
            </a:endParaRPr>
          </a:p>
          <a:p>
            <a:pPr algn="just"/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43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722313" y="5768975"/>
            <a:ext cx="777240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476672"/>
            <a:ext cx="7772400" cy="4824535"/>
          </a:xfrm>
        </p:spPr>
        <p:txBody>
          <a:bodyPr/>
          <a:lstStyle/>
          <a:p>
            <a:pPr algn="just"/>
            <a:r>
              <a:rPr lang="ru-RU" b="1" dirty="0">
                <a:solidFill>
                  <a:srgbClr val="FF0000"/>
                </a:solidFill>
              </a:rPr>
              <a:t>Цель:</a:t>
            </a:r>
            <a:r>
              <a:rPr lang="ru-RU" sz="1400" dirty="0"/>
              <a:t> </a:t>
            </a:r>
            <a:r>
              <a:rPr lang="ru-RU" sz="1600" dirty="0">
                <a:solidFill>
                  <a:schemeClr val="tx1"/>
                </a:solidFill>
              </a:rPr>
              <a:t>формирование у детей коммуникативно-языковой компетентности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  <a:p>
            <a:pPr algn="just"/>
            <a:endParaRPr lang="ru-RU" b="1" dirty="0" smtClean="0">
              <a:solidFill>
                <a:srgbClr val="FF0000"/>
              </a:solidFill>
            </a:endParaRPr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Задачи</a:t>
            </a:r>
            <a:r>
              <a:rPr lang="ru-RU" b="1" dirty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1</a:t>
            </a:r>
            <a:r>
              <a:rPr lang="ru-RU" sz="1600" dirty="0" smtClean="0">
                <a:solidFill>
                  <a:schemeClr val="tx1"/>
                </a:solidFill>
              </a:rPr>
              <a:t>.Формировать </a:t>
            </a:r>
            <a:r>
              <a:rPr lang="ru-RU" sz="1600" dirty="0">
                <a:solidFill>
                  <a:schemeClr val="tx1"/>
                </a:solidFill>
              </a:rPr>
              <a:t>умения составлять рассказы по картинке без повторов и пропусков существенной информации.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2.Совершенствовать </a:t>
            </a:r>
            <a:r>
              <a:rPr lang="ru-RU" sz="1600" dirty="0">
                <a:solidFill>
                  <a:schemeClr val="tx1"/>
                </a:solidFill>
              </a:rPr>
              <a:t>умения, следуя плану рассматривания предмета, рассказывать о нём.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3.Упражнять </a:t>
            </a:r>
            <a:r>
              <a:rPr lang="ru-RU" sz="1600" dirty="0">
                <a:solidFill>
                  <a:schemeClr val="tx1"/>
                </a:solidFill>
              </a:rPr>
              <a:t>в умении пересказывать наиболее выразительные и динамичные отрывки из сказок, короткие рассказы.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4.Обогащать </a:t>
            </a:r>
            <a:r>
              <a:rPr lang="ru-RU" sz="1600" dirty="0">
                <a:solidFill>
                  <a:schemeClr val="tx1"/>
                </a:solidFill>
              </a:rPr>
              <a:t>словарь, грамматический строй речи.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5.Развивать </a:t>
            </a:r>
            <a:r>
              <a:rPr lang="ru-RU" sz="1600" dirty="0">
                <a:solidFill>
                  <a:schemeClr val="tx1"/>
                </a:solidFill>
              </a:rPr>
              <a:t>умение участвовать в беседе, понятно для слушателей отвечать на вопросы и задавать их.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6.Развивать </a:t>
            </a:r>
            <a:r>
              <a:rPr lang="ru-RU" sz="1600" dirty="0">
                <a:solidFill>
                  <a:schemeClr val="tx1"/>
                </a:solidFill>
              </a:rPr>
              <a:t>речевую активность дошкольников.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7.Развивать </a:t>
            </a:r>
            <a:r>
              <a:rPr lang="ru-RU" sz="1600" dirty="0">
                <a:solidFill>
                  <a:schemeClr val="tx1"/>
                </a:solidFill>
              </a:rPr>
              <a:t>интерес к художественной литературе, как образцу речи.</a:t>
            </a:r>
          </a:p>
          <a:p>
            <a:pPr algn="just"/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336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91344"/>
          </a:xfrm>
        </p:spPr>
        <p:txBody>
          <a:bodyPr/>
          <a:lstStyle/>
          <a:p>
            <a:r>
              <a:rPr lang="ru-RU" sz="2400" b="1" dirty="0">
                <a:solidFill>
                  <a:srgbClr val="FF0000"/>
                </a:solidFill>
              </a:rPr>
              <a:t>План подготовки и реализации проекта</a:t>
            </a: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24744"/>
            <a:ext cx="7632848" cy="56166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7802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332656"/>
            <a:ext cx="763284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FF0000"/>
                </a:solidFill>
              </a:rPr>
              <a:t>Основными направлениями работы по развитию речи детей являются</a:t>
            </a:r>
            <a:r>
              <a:rPr lang="ru-RU" b="1" dirty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ru-RU" dirty="0" smtClean="0"/>
              <a:t>формирование </a:t>
            </a:r>
            <a:r>
              <a:rPr lang="ru-RU" dirty="0"/>
              <a:t>полноценных произносительных навыков;</a:t>
            </a:r>
          </a:p>
          <a:p>
            <a:pPr algn="just"/>
            <a:r>
              <a:rPr lang="ru-RU" dirty="0" smtClean="0"/>
              <a:t>развитие </a:t>
            </a:r>
            <a:r>
              <a:rPr lang="ru-RU" dirty="0"/>
              <a:t>фонематического восприятия, фонематических представлений, доступных </a:t>
            </a:r>
            <a:r>
              <a:rPr lang="ru-RU" dirty="0" smtClean="0"/>
              <a:t>возрасту;</a:t>
            </a:r>
            <a:endParaRPr lang="ru-RU" dirty="0"/>
          </a:p>
          <a:p>
            <a:pPr algn="just"/>
            <a:r>
              <a:rPr lang="ru-RU" dirty="0" smtClean="0"/>
              <a:t>развитие </a:t>
            </a:r>
            <a:r>
              <a:rPr lang="ru-RU" dirty="0"/>
              <a:t>у детей </a:t>
            </a:r>
            <a:r>
              <a:rPr lang="ru-RU" dirty="0" smtClean="0"/>
              <a:t>внимания к изменению </a:t>
            </a:r>
            <a:r>
              <a:rPr lang="ru-RU" dirty="0"/>
              <a:t>слов и их сочетаний в предложении;</a:t>
            </a:r>
          </a:p>
          <a:p>
            <a:pPr algn="just"/>
            <a:r>
              <a:rPr lang="ru-RU" dirty="0" smtClean="0"/>
              <a:t>обогащение </a:t>
            </a:r>
            <a:r>
              <a:rPr lang="ru-RU" dirty="0"/>
              <a:t>словаря детей преимущественно привлечением внимания к способам словообразования, к эмоционально-оценочному значению слов;</a:t>
            </a:r>
          </a:p>
          <a:p>
            <a:pPr algn="just"/>
            <a:r>
              <a:rPr lang="ru-RU" dirty="0" smtClean="0"/>
              <a:t>воспитание </a:t>
            </a:r>
            <a:r>
              <a:rPr lang="ru-RU" dirty="0"/>
              <a:t>у детей умений правильно составлять простое распространенное предложение, а затем и сложное предложение; употреблять разные конструкции предложений в самостоятельной связной речи;</a:t>
            </a:r>
          </a:p>
          <a:p>
            <a:pPr algn="just"/>
            <a:r>
              <a:rPr lang="ru-RU" dirty="0" smtClean="0"/>
              <a:t>развитие </a:t>
            </a:r>
            <a:r>
              <a:rPr lang="ru-RU" dirty="0"/>
              <a:t>связной речи в процессе работы над рассказом, пересказом, с постановкой определенной коррекционной задачи по автоматизации в речи уточненных в произношении фонем;</a:t>
            </a:r>
          </a:p>
          <a:p>
            <a:pPr algn="just"/>
            <a:r>
              <a:rPr lang="ru-RU" dirty="0" smtClean="0"/>
              <a:t>формирование </a:t>
            </a:r>
            <a:r>
              <a:rPr lang="ru-RU" dirty="0"/>
              <a:t>элементарных навыков письма и чтения специальными методами на основе исправленного звукопроизношения и полноценного фонематического восприятия.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65378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792288" y="5367338"/>
            <a:ext cx="5486400" cy="7788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861" b="2861"/>
          <a:stretch>
            <a:fillRect/>
          </a:stretch>
        </p:blipFill>
        <p:spPr>
          <a:xfrm>
            <a:off x="971092" y="1124744"/>
            <a:ext cx="7128792" cy="4752528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612775"/>
            <a:ext cx="5486400" cy="5559425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Системная паутинка    проекта</a:t>
            </a:r>
          </a:p>
        </p:txBody>
      </p:sp>
    </p:spTree>
    <p:extLst>
      <p:ext uri="{BB962C8B-B14F-4D97-AF65-F5344CB8AC3E}">
        <p14:creationId xmlns:p14="http://schemas.microsoft.com/office/powerpoint/2010/main" xmlns="" val="272088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 Theme 4">
      <a:dk1>
        <a:srgbClr val="000000"/>
      </a:dk1>
      <a:lt1>
        <a:srgbClr val="FFFFFF"/>
      </a:lt1>
      <a:dk2>
        <a:srgbClr val="5A867B"/>
      </a:dk2>
      <a:lt2>
        <a:srgbClr val="B7D760"/>
      </a:lt2>
      <a:accent1>
        <a:srgbClr val="F1F3CF"/>
      </a:accent1>
      <a:accent2>
        <a:srgbClr val="E9CC7A"/>
      </a:accent2>
      <a:accent3>
        <a:srgbClr val="FFFFFF"/>
      </a:accent3>
      <a:accent4>
        <a:srgbClr val="000000"/>
      </a:accent4>
      <a:accent5>
        <a:srgbClr val="F7F8E4"/>
      </a:accent5>
      <a:accent6>
        <a:srgbClr val="D3B96E"/>
      </a:accent6>
      <a:hlink>
        <a:srgbClr val="D1B4C8"/>
      </a:hlink>
      <a:folHlink>
        <a:srgbClr val="96C8D1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42D721-90DF-488F-BD1A-201730CCFF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Детский манеж</Template>
  <TotalTime>106</TotalTime>
  <Words>831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Проект «Речевой Ручеёк». Средняя группа «Котёнок»                                                                              Разработала воспитатель:                                                                                            Некрасова Наталья Викторовна</vt:lpstr>
      <vt:lpstr>Слайд 2</vt:lpstr>
      <vt:lpstr>Слайд 3</vt:lpstr>
      <vt:lpstr>Слайд 4</vt:lpstr>
      <vt:lpstr>Проблема- у детей плохо развита связная речь.</vt:lpstr>
      <vt:lpstr>Слайд 6</vt:lpstr>
      <vt:lpstr>План подготовки и реализации проекта</vt:lpstr>
      <vt:lpstr>Слайд 8</vt:lpstr>
      <vt:lpstr>Слайд 9</vt:lpstr>
      <vt:lpstr>Виды деятельности с детьми:</vt:lpstr>
      <vt:lpstr>Слайд 11</vt:lpstr>
      <vt:lpstr>Слайд 12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«Речевой Ручеёк». Средняя группа «Котёнок»                                                                              Разработала воспитатель:                                                                                            Некрасова Наталья Викторовна</dc:title>
  <dc:subject/>
  <dc:creator>Александр Некрасов</dc:creator>
  <cp:keywords/>
  <dc:description/>
  <cp:lastModifiedBy>Александр Некрасов</cp:lastModifiedBy>
  <cp:revision>13</cp:revision>
  <dcterms:created xsi:type="dcterms:W3CDTF">2016-01-22T12:24:53Z</dcterms:created>
  <dcterms:modified xsi:type="dcterms:W3CDTF">2016-04-16T07:09:21Z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TC100690461049</vt:lpwstr>
  </property>
</Properties>
</file>